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728" r:id="rId1"/>
    <p:sldMasterId id="2147483740" r:id="rId2"/>
    <p:sldMasterId id="2147483767" r:id="rId3"/>
    <p:sldMasterId id="2147483779" r:id="rId4"/>
    <p:sldMasterId id="2147483791" r:id="rId5"/>
  </p:sldMasterIdLst>
  <p:notesMasterIdLst>
    <p:notesMasterId r:id="rId141"/>
  </p:notesMasterIdLst>
  <p:handoutMasterIdLst>
    <p:handoutMasterId r:id="rId142"/>
  </p:handoutMasterIdLst>
  <p:sldIdLst>
    <p:sldId id="641" r:id="rId6"/>
    <p:sldId id="740" r:id="rId7"/>
    <p:sldId id="749" r:id="rId8"/>
    <p:sldId id="742" r:id="rId9"/>
    <p:sldId id="743" r:id="rId10"/>
    <p:sldId id="744" r:id="rId11"/>
    <p:sldId id="745" r:id="rId12"/>
    <p:sldId id="746" r:id="rId13"/>
    <p:sldId id="747" r:id="rId14"/>
    <p:sldId id="748" r:id="rId15"/>
    <p:sldId id="642" r:id="rId16"/>
    <p:sldId id="681" r:id="rId17"/>
    <p:sldId id="684" r:id="rId18"/>
    <p:sldId id="682" r:id="rId19"/>
    <p:sldId id="689" r:id="rId20"/>
    <p:sldId id="691" r:id="rId21"/>
    <p:sldId id="690" r:id="rId22"/>
    <p:sldId id="720" r:id="rId23"/>
    <p:sldId id="688" r:id="rId24"/>
    <p:sldId id="680" r:id="rId25"/>
    <p:sldId id="687" r:id="rId26"/>
    <p:sldId id="692" r:id="rId27"/>
    <p:sldId id="693" r:id="rId28"/>
    <p:sldId id="694" r:id="rId29"/>
    <p:sldId id="700" r:id="rId30"/>
    <p:sldId id="701" r:id="rId31"/>
    <p:sldId id="750" r:id="rId32"/>
    <p:sldId id="714" r:id="rId33"/>
    <p:sldId id="696" r:id="rId34"/>
    <p:sldId id="608" r:id="rId35"/>
    <p:sldId id="702" r:id="rId36"/>
    <p:sldId id="606" r:id="rId37"/>
    <p:sldId id="665" r:id="rId38"/>
    <p:sldId id="609" r:id="rId39"/>
    <p:sldId id="607" r:id="rId40"/>
    <p:sldId id="611" r:id="rId41"/>
    <p:sldId id="613" r:id="rId42"/>
    <p:sldId id="618" r:id="rId43"/>
    <p:sldId id="614" r:id="rId44"/>
    <p:sldId id="615" r:id="rId45"/>
    <p:sldId id="619" r:id="rId46"/>
    <p:sldId id="500" r:id="rId47"/>
    <p:sldId id="501" r:id="rId48"/>
    <p:sldId id="526" r:id="rId49"/>
    <p:sldId id="525" r:id="rId50"/>
    <p:sldId id="502" r:id="rId51"/>
    <p:sldId id="528" r:id="rId52"/>
    <p:sldId id="709" r:id="rId53"/>
    <p:sldId id="503" r:id="rId54"/>
    <p:sldId id="510" r:id="rId55"/>
    <p:sldId id="664" r:id="rId56"/>
    <p:sldId id="546" r:id="rId57"/>
    <p:sldId id="555" r:id="rId58"/>
    <p:sldId id="656" r:id="rId59"/>
    <p:sldId id="554" r:id="rId60"/>
    <p:sldId id="661" r:id="rId61"/>
    <p:sldId id="722" r:id="rId62"/>
    <p:sldId id="562" r:id="rId63"/>
    <p:sldId id="716" r:id="rId64"/>
    <p:sldId id="557" r:id="rId65"/>
    <p:sldId id="565" r:id="rId66"/>
    <p:sldId id="566" r:id="rId67"/>
    <p:sldId id="710" r:id="rId68"/>
    <p:sldId id="558" r:id="rId69"/>
    <p:sldId id="504" r:id="rId70"/>
    <p:sldId id="529" r:id="rId71"/>
    <p:sldId id="582" r:id="rId72"/>
    <p:sldId id="711" r:id="rId73"/>
    <p:sldId id="717" r:id="rId74"/>
    <p:sldId id="718" r:id="rId75"/>
    <p:sldId id="719" r:id="rId76"/>
    <p:sldId id="605" r:id="rId77"/>
    <p:sldId id="581" r:id="rId78"/>
    <p:sldId id="712" r:id="rId79"/>
    <p:sldId id="506" r:id="rId80"/>
    <p:sldId id="549" r:id="rId81"/>
    <p:sldId id="550" r:id="rId82"/>
    <p:sldId id="551" r:id="rId83"/>
    <p:sldId id="659" r:id="rId84"/>
    <p:sldId id="657" r:id="rId85"/>
    <p:sldId id="658" r:id="rId86"/>
    <p:sldId id="663" r:id="rId87"/>
    <p:sldId id="567" r:id="rId88"/>
    <p:sldId id="571" r:id="rId89"/>
    <p:sldId id="568" r:id="rId90"/>
    <p:sldId id="569" r:id="rId91"/>
    <p:sldId id="572" r:id="rId92"/>
    <p:sldId id="573" r:id="rId93"/>
    <p:sldId id="751" r:id="rId94"/>
    <p:sldId id="583" r:id="rId95"/>
    <p:sldId id="584" r:id="rId96"/>
    <p:sldId id="585" r:id="rId97"/>
    <p:sldId id="574" r:id="rId98"/>
    <p:sldId id="713" r:id="rId99"/>
    <p:sldId id="576" r:id="rId100"/>
    <p:sldId id="536" r:id="rId101"/>
    <p:sldId id="662" r:id="rId102"/>
    <p:sldId id="535" r:id="rId103"/>
    <p:sldId id="509" r:id="rId104"/>
    <p:sldId id="586" r:id="rId105"/>
    <p:sldId id="513" r:id="rId106"/>
    <p:sldId id="514" r:id="rId107"/>
    <p:sldId id="515" r:id="rId108"/>
    <p:sldId id="537" r:id="rId109"/>
    <p:sldId id="516" r:id="rId110"/>
    <p:sldId id="538" r:id="rId111"/>
    <p:sldId id="666" r:id="rId112"/>
    <p:sldId id="667" r:id="rId113"/>
    <p:sldId id="668" r:id="rId114"/>
    <p:sldId id="669" r:id="rId115"/>
    <p:sldId id="670" r:id="rId116"/>
    <p:sldId id="752" r:id="rId117"/>
    <p:sldId id="753" r:id="rId118"/>
    <p:sldId id="754" r:id="rId119"/>
    <p:sldId id="755" r:id="rId120"/>
    <p:sldId id="756" r:id="rId121"/>
    <p:sldId id="544" r:id="rId122"/>
    <p:sldId id="519" r:id="rId123"/>
    <p:sldId id="715" r:id="rId124"/>
    <p:sldId id="738" r:id="rId125"/>
    <p:sldId id="723" r:id="rId126"/>
    <p:sldId id="724" r:id="rId127"/>
    <p:sldId id="725" r:id="rId128"/>
    <p:sldId id="726" r:id="rId129"/>
    <p:sldId id="727" r:id="rId130"/>
    <p:sldId id="728" r:id="rId131"/>
    <p:sldId id="729" r:id="rId132"/>
    <p:sldId id="730" r:id="rId133"/>
    <p:sldId id="731" r:id="rId134"/>
    <p:sldId id="733" r:id="rId135"/>
    <p:sldId id="734" r:id="rId136"/>
    <p:sldId id="735" r:id="rId137"/>
    <p:sldId id="736" r:id="rId138"/>
    <p:sldId id="741" r:id="rId139"/>
    <p:sldId id="737" r:id="rId140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B9CDE5"/>
    <a:srgbClr val="FF0000"/>
    <a:srgbClr val="FF9966"/>
    <a:srgbClr val="5F5F5F"/>
    <a:srgbClr val="77969F"/>
    <a:srgbClr val="FAC0EB"/>
    <a:srgbClr val="FFFF00"/>
    <a:srgbClr val="00CC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85" autoAdjust="0"/>
    <p:restoredTop sz="98577" autoAdjust="0"/>
  </p:normalViewPr>
  <p:slideViewPr>
    <p:cSldViewPr>
      <p:cViewPr>
        <p:scale>
          <a:sx n="75" d="100"/>
          <a:sy n="75" d="100"/>
        </p:scale>
        <p:origin x="-1926" y="-8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0488"/>
    </p:cViewPr>
  </p:sorterViewPr>
  <p:notesViewPr>
    <p:cSldViewPr>
      <p:cViewPr varScale="1">
        <p:scale>
          <a:sx n="81" d="100"/>
          <a:sy n="81" d="100"/>
        </p:scale>
        <p:origin x="-3120" y="-84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117" Type="http://schemas.openxmlformats.org/officeDocument/2006/relationships/slide" Target="slides/slide112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slide" Target="slides/slide107.xml"/><Relationship Id="rId133" Type="http://schemas.openxmlformats.org/officeDocument/2006/relationships/slide" Target="slides/slide128.xml"/><Relationship Id="rId138" Type="http://schemas.openxmlformats.org/officeDocument/2006/relationships/slide" Target="slides/slide133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102" Type="http://schemas.openxmlformats.org/officeDocument/2006/relationships/slide" Target="slides/slide97.xml"/><Relationship Id="rId123" Type="http://schemas.openxmlformats.org/officeDocument/2006/relationships/slide" Target="slides/slide118.xml"/><Relationship Id="rId128" Type="http://schemas.openxmlformats.org/officeDocument/2006/relationships/slide" Target="slides/slide123.xml"/><Relationship Id="rId14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113" Type="http://schemas.openxmlformats.org/officeDocument/2006/relationships/slide" Target="slides/slide108.xml"/><Relationship Id="rId118" Type="http://schemas.openxmlformats.org/officeDocument/2006/relationships/slide" Target="slides/slide113.xml"/><Relationship Id="rId134" Type="http://schemas.openxmlformats.org/officeDocument/2006/relationships/slide" Target="slides/slide129.xml"/><Relationship Id="rId139" Type="http://schemas.openxmlformats.org/officeDocument/2006/relationships/slide" Target="slides/slide134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slide" Target="slides/slide111.xml"/><Relationship Id="rId124" Type="http://schemas.openxmlformats.org/officeDocument/2006/relationships/slide" Target="slides/slide119.xml"/><Relationship Id="rId129" Type="http://schemas.openxmlformats.org/officeDocument/2006/relationships/slide" Target="slides/slide124.xml"/><Relationship Id="rId137" Type="http://schemas.openxmlformats.org/officeDocument/2006/relationships/slide" Target="slides/slide13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32" Type="http://schemas.openxmlformats.org/officeDocument/2006/relationships/slide" Target="slides/slide127.xml"/><Relationship Id="rId140" Type="http://schemas.openxmlformats.org/officeDocument/2006/relationships/slide" Target="slides/slide135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slide" Target="slides/slide109.xml"/><Relationship Id="rId119" Type="http://schemas.openxmlformats.org/officeDocument/2006/relationships/slide" Target="slides/slide114.xml"/><Relationship Id="rId127" Type="http://schemas.openxmlformats.org/officeDocument/2006/relationships/slide" Target="slides/slide12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122" Type="http://schemas.openxmlformats.org/officeDocument/2006/relationships/slide" Target="slides/slide117.xml"/><Relationship Id="rId130" Type="http://schemas.openxmlformats.org/officeDocument/2006/relationships/slide" Target="slides/slide125.xml"/><Relationship Id="rId135" Type="http://schemas.openxmlformats.org/officeDocument/2006/relationships/slide" Target="slides/slide130.xml"/><Relationship Id="rId143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120" Type="http://schemas.openxmlformats.org/officeDocument/2006/relationships/slide" Target="slides/slide115.xml"/><Relationship Id="rId125" Type="http://schemas.openxmlformats.org/officeDocument/2006/relationships/slide" Target="slides/slide120.xml"/><Relationship Id="rId141" Type="http://schemas.openxmlformats.org/officeDocument/2006/relationships/notesMaster" Target="notesMasters/notesMaster1.xml"/><Relationship Id="rId146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4" Type="http://schemas.openxmlformats.org/officeDocument/2006/relationships/slide" Target="slides/slide19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66" Type="http://schemas.openxmlformats.org/officeDocument/2006/relationships/slide" Target="slides/slide61.xml"/><Relationship Id="rId87" Type="http://schemas.openxmlformats.org/officeDocument/2006/relationships/slide" Target="slides/slide82.xml"/><Relationship Id="rId110" Type="http://schemas.openxmlformats.org/officeDocument/2006/relationships/slide" Target="slides/slide105.xml"/><Relationship Id="rId115" Type="http://schemas.openxmlformats.org/officeDocument/2006/relationships/slide" Target="slides/slide110.xml"/><Relationship Id="rId131" Type="http://schemas.openxmlformats.org/officeDocument/2006/relationships/slide" Target="slides/slide126.xml"/><Relationship Id="rId136" Type="http://schemas.openxmlformats.org/officeDocument/2006/relationships/slide" Target="slides/slide131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56" Type="http://schemas.openxmlformats.org/officeDocument/2006/relationships/slide" Target="slides/slide51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26" Type="http://schemas.openxmlformats.org/officeDocument/2006/relationships/slide" Target="slides/slide12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121" Type="http://schemas.openxmlformats.org/officeDocument/2006/relationships/slide" Target="slides/slide116.xml"/><Relationship Id="rId142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9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4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136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Parallel Matrix Multiplication on the HP/Quadrics Cluster at PNNL</a:t>
            </a:r>
          </a:p>
          <a:p>
            <a:pPr>
              <a:defRPr sz="154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136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Matrix size: 40000x40000</a:t>
            </a:r>
          </a:p>
          <a:p>
            <a:pPr>
              <a:defRPr sz="1541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932" b="0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Efficiency 92.9% w.r t. serial algorithm and 88.2% w.r.t. machine peak on 1849 CPUs</a:t>
            </a:r>
          </a:p>
        </c:rich>
      </c:tx>
      <c:layout>
        <c:manualLayout>
          <c:xMode val="edge"/>
          <c:yMode val="edge"/>
          <c:x val="8.5551330798479389E-2"/>
          <c:y val="7.3529411764705925E-3"/>
        </c:manualLayout>
      </c:layout>
      <c:overlay val="0"/>
      <c:spPr>
        <a:noFill/>
        <a:ln w="29592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026615969581703"/>
          <c:y val="0.22794117647058806"/>
          <c:w val="0.84220532319391617"/>
          <c:h val="0.6225490196078442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Sheet1!$B$3</c:f>
              <c:strCache>
                <c:ptCount val="1"/>
                <c:pt idx="0">
                  <c:v>SRUMMA</c:v>
                </c:pt>
              </c:strCache>
            </c:strRef>
          </c:tx>
          <c:spPr>
            <a:ln w="14796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Sheet1!$A$4:$A$8</c:f>
              <c:numCache>
                <c:formatCode>General</c:formatCode>
                <c:ptCount val="5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1600</c:v>
                </c:pt>
                <c:pt idx="4">
                  <c:v>1849</c:v>
                </c:pt>
              </c:numCache>
            </c:numRef>
          </c:xVal>
          <c:yVal>
            <c:numRef>
              <c:f>Sheet1!$B$4:$B$8</c:f>
              <c:numCache>
                <c:formatCode>General</c:formatCode>
                <c:ptCount val="5"/>
                <c:pt idx="0">
                  <c:v>1.3568</c:v>
                </c:pt>
                <c:pt idx="1">
                  <c:v>2.7156479999999967</c:v>
                </c:pt>
                <c:pt idx="2">
                  <c:v>5.3902147583999813</c:v>
                </c:pt>
                <c:pt idx="3">
                  <c:v>8.3922540800000007</c:v>
                </c:pt>
                <c:pt idx="4">
                  <c:v>9.7893550298999994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PBLAS/ScaLAPACK pdgemm</c:v>
                </c:pt>
              </c:strCache>
            </c:strRef>
          </c:tx>
          <c:spPr>
            <a:ln w="14796">
              <a:solidFill>
                <a:srgbClr val="FF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xVal>
            <c:numRef>
              <c:f>Sheet1!$A$4:$A$8</c:f>
              <c:numCache>
                <c:formatCode>General</c:formatCode>
                <c:ptCount val="5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1600</c:v>
                </c:pt>
                <c:pt idx="4">
                  <c:v>1849</c:v>
                </c:pt>
              </c:numCache>
            </c:numRef>
          </c:xVal>
          <c:yVal>
            <c:numRef>
              <c:f>Sheet1!$C$4:$C$8</c:f>
              <c:numCache>
                <c:formatCode>General</c:formatCode>
                <c:ptCount val="5"/>
                <c:pt idx="0">
                  <c:v>1.1520000000000001</c:v>
                </c:pt>
                <c:pt idx="1">
                  <c:v>2.4150440447999997</c:v>
                </c:pt>
                <c:pt idx="2">
                  <c:v>4.6659491840000014</c:v>
                </c:pt>
                <c:pt idx="3">
                  <c:v>6.8376675199999966</c:v>
                </c:pt>
                <c:pt idx="4">
                  <c:v>7.5681973699999832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Sheet1!$D$3</c:f>
              <c:strCache>
                <c:ptCount val="1"/>
                <c:pt idx="0">
                  <c:v>Theoretical Peak</c:v>
                </c:pt>
              </c:strCache>
            </c:strRef>
          </c:tx>
          <c:spPr>
            <a:ln w="14796">
              <a:solidFill>
                <a:srgbClr val="008000"/>
              </a:solidFill>
              <a:prstDash val="lgDashDot"/>
            </a:ln>
          </c:spPr>
          <c:marker>
            <c:symbol val="none"/>
          </c:marker>
          <c:xVal>
            <c:numRef>
              <c:f>Sheet1!$A$4:$A$8</c:f>
              <c:numCache>
                <c:formatCode>General</c:formatCode>
                <c:ptCount val="5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1600</c:v>
                </c:pt>
                <c:pt idx="4">
                  <c:v>1849</c:v>
                </c:pt>
              </c:numCache>
            </c:numRef>
          </c:xVal>
          <c:yVal>
            <c:numRef>
              <c:f>Sheet1!$D$4:$D$8</c:f>
              <c:numCache>
                <c:formatCode>General</c:formatCode>
                <c:ptCount val="5"/>
                <c:pt idx="0">
                  <c:v>1.536</c:v>
                </c:pt>
                <c:pt idx="1">
                  <c:v>3.0719999999999987</c:v>
                </c:pt>
                <c:pt idx="2">
                  <c:v>6.1439999999999966</c:v>
                </c:pt>
                <c:pt idx="3">
                  <c:v>9.6</c:v>
                </c:pt>
                <c:pt idx="4">
                  <c:v>11.094000000000001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Sheet1!$E$3</c:f>
              <c:strCache>
                <c:ptCount val="1"/>
                <c:pt idx="0">
                  <c:v>Perfect Scaling</c:v>
                </c:pt>
              </c:strCache>
            </c:strRef>
          </c:tx>
          <c:spPr>
            <a:ln w="14796">
              <a:solidFill>
                <a:srgbClr val="800000"/>
              </a:solidFill>
              <a:prstDash val="sysDash"/>
            </a:ln>
          </c:spPr>
          <c:marker>
            <c:symbol val="none"/>
          </c:marker>
          <c:xVal>
            <c:numRef>
              <c:f>Sheet1!$A$4:$A$8</c:f>
              <c:numCache>
                <c:formatCode>General</c:formatCode>
                <c:ptCount val="5"/>
                <c:pt idx="0">
                  <c:v>256</c:v>
                </c:pt>
                <c:pt idx="1">
                  <c:v>512</c:v>
                </c:pt>
                <c:pt idx="2">
                  <c:v>1024</c:v>
                </c:pt>
                <c:pt idx="3">
                  <c:v>1600</c:v>
                </c:pt>
                <c:pt idx="4">
                  <c:v>1849</c:v>
                </c:pt>
              </c:numCache>
            </c:numRef>
          </c:xVal>
          <c:yVal>
            <c:numRef>
              <c:f>Sheet1!$E$4:$E$8</c:f>
              <c:numCache>
                <c:formatCode>General</c:formatCode>
                <c:ptCount val="5"/>
                <c:pt idx="0">
                  <c:v>1.4591999999999983</c:v>
                </c:pt>
                <c:pt idx="1">
                  <c:v>2.9183999999999997</c:v>
                </c:pt>
                <c:pt idx="2">
                  <c:v>5.8368000000000002</c:v>
                </c:pt>
                <c:pt idx="3">
                  <c:v>9.120000000000001</c:v>
                </c:pt>
                <c:pt idx="4">
                  <c:v>10.539300000000001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055104"/>
        <c:axId val="99057024"/>
      </c:scatterChart>
      <c:valAx>
        <c:axId val="990551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93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Processors</a:t>
                </a:r>
              </a:p>
            </c:rich>
          </c:tx>
          <c:layout>
            <c:manualLayout>
              <c:xMode val="edge"/>
              <c:yMode val="edge"/>
              <c:x val="0.46387832699619802"/>
              <c:y val="0.92401960784313719"/>
            </c:manualLayout>
          </c:layout>
          <c:overlay val="0"/>
          <c:spPr>
            <a:noFill/>
            <a:ln w="2959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69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3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9057024"/>
        <c:crosses val="autoZero"/>
        <c:crossBetween val="midCat"/>
        <c:majorUnit val="512"/>
      </c:valAx>
      <c:valAx>
        <c:axId val="99057024"/>
        <c:scaling>
          <c:orientation val="minMax"/>
        </c:scaling>
        <c:delete val="0"/>
        <c:axPos val="l"/>
        <c:majorGridlines>
          <c:spPr>
            <a:ln w="3699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3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TeraFLOPs</a:t>
                </a:r>
              </a:p>
            </c:rich>
          </c:tx>
          <c:layout>
            <c:manualLayout>
              <c:xMode val="edge"/>
              <c:yMode val="edge"/>
              <c:x val="1.9011406844106505E-2"/>
              <c:y val="0.45833333333333293"/>
            </c:manualLayout>
          </c:layout>
          <c:overlay val="0"/>
          <c:spPr>
            <a:noFill/>
            <a:ln w="29592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69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36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9055104"/>
        <c:crosses val="autoZero"/>
        <c:crossBetween val="midCat"/>
      </c:valAx>
      <c:spPr>
        <a:solidFill>
          <a:srgbClr val="CCFFCC"/>
        </a:solidFill>
        <a:ln w="1479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12167300380228104"/>
          <c:y val="0.183823529411765"/>
          <c:w val="0.42585551330798521"/>
          <c:h val="0.24019607843137306"/>
        </c:manualLayout>
      </c:layout>
      <c:overlay val="0"/>
      <c:spPr>
        <a:solidFill>
          <a:srgbClr val="FFFFFF"/>
        </a:solidFill>
        <a:ln w="3699">
          <a:solidFill>
            <a:srgbClr val="000000"/>
          </a:solidFill>
          <a:prstDash val="solid"/>
        </a:ln>
      </c:spPr>
      <c:txPr>
        <a:bodyPr/>
        <a:lstStyle/>
        <a:p>
          <a:pPr>
            <a:defRPr sz="99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699">
      <a:solidFill>
        <a:srgbClr val="000000"/>
      </a:solidFill>
      <a:prstDash val="solid"/>
    </a:ln>
  </c:spPr>
  <c:txPr>
    <a:bodyPr/>
    <a:lstStyle/>
    <a:p>
      <a:pPr>
        <a:defRPr sz="1136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842" y="9121140"/>
            <a:ext cx="3171358" cy="4800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834" tIns="49918" rIns="99834" bIns="49918" numCol="1" anchor="b" anchorCtr="0" compatLnSpc="1">
            <a:prstTxWarp prst="textNoShape">
              <a:avLst/>
            </a:prstTxWarp>
          </a:bodyPr>
          <a:lstStyle>
            <a:lvl1pPr algn="r" defTabSz="998663">
              <a:defRPr kumimoji="0" sz="1400">
                <a:latin typeface="Times New Roman" pitchFamily="18" charset="0"/>
              </a:defRPr>
            </a:lvl1pPr>
          </a:lstStyle>
          <a:p>
            <a:fld id="{983FB72D-B6B7-4D1A-81A6-250EB96A91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90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359" cy="4800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834" tIns="49918" rIns="99834" bIns="49918" numCol="1" anchor="t" anchorCtr="0" compatLnSpc="1">
            <a:prstTxWarp prst="textNoShape">
              <a:avLst/>
            </a:prstTxWarp>
          </a:bodyPr>
          <a:lstStyle>
            <a:lvl1pPr algn="l" defTabSz="998663">
              <a:defRPr kumimoji="0"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803" y="4560570"/>
            <a:ext cx="5363595" cy="432054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834" tIns="49918" rIns="99834" bIns="499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842" y="0"/>
            <a:ext cx="3171358" cy="4800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834" tIns="49918" rIns="99834" bIns="49918" numCol="1" anchor="t" anchorCtr="0" compatLnSpc="1">
            <a:prstTxWarp prst="textNoShape">
              <a:avLst/>
            </a:prstTxWarp>
          </a:bodyPr>
          <a:lstStyle>
            <a:lvl1pPr algn="r" defTabSz="998663">
              <a:defRPr kumimoji="0" sz="14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71359" cy="4800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834" tIns="49918" rIns="99834" bIns="49918" numCol="1" anchor="b" anchorCtr="0" compatLnSpc="1">
            <a:prstTxWarp prst="textNoShape">
              <a:avLst/>
            </a:prstTxWarp>
          </a:bodyPr>
          <a:lstStyle>
            <a:lvl1pPr algn="l" defTabSz="998663">
              <a:defRPr kumimoji="0" sz="1400">
                <a:latin typeface="Times New Roman" pitchFamily="18" charset="0"/>
              </a:defRPr>
            </a:lvl1pPr>
          </a:lstStyle>
          <a:p>
            <a:r>
              <a:rPr lang="en-US"/>
              <a:t>SSTs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842" y="9121140"/>
            <a:ext cx="3171358" cy="48006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9834" tIns="49918" rIns="99834" bIns="49918" numCol="1" anchor="b" anchorCtr="0" compatLnSpc="1">
            <a:prstTxWarp prst="textNoShape">
              <a:avLst/>
            </a:prstTxWarp>
          </a:bodyPr>
          <a:lstStyle>
            <a:lvl1pPr algn="r" defTabSz="998663">
              <a:defRPr kumimoji="0" sz="1400">
                <a:latin typeface="Times New Roman" pitchFamily="18" charset="0"/>
              </a:defRPr>
            </a:lvl1pPr>
          </a:lstStyle>
          <a:p>
            <a:fld id="{1A4B5BF3-23E9-4C19-92E6-93599E71FC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83009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SSTs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25CCB5-EEC2-418C-8D4B-862A7425EADA}" type="slidenum">
              <a:rPr lang="en-US"/>
              <a:pPr/>
              <a:t>1</a:t>
            </a:fld>
            <a:endParaRPr lang="en-US"/>
          </a:p>
        </p:txBody>
      </p:sp>
      <p:sp>
        <p:nvSpPr>
          <p:cNvPr id="614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C5771-D001-44F3-A21C-242FF443D93A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6E62C-9D06-407F-9377-5556F46B82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26788-7D22-4778-8937-C9B3CA408400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96843-0C24-49EC-A4FD-EAF7F5D7D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05187-B411-46CB-A10F-1B0821C364B4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83B4E-FC28-4B3D-B721-BDA84FC35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itle_Backgroun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Title_Footer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PNNL_Logo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Proudly_Operated_by_Battelle_Onyx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9900" y="1831975"/>
            <a:ext cx="8212138" cy="906463"/>
          </a:xfrm>
        </p:spPr>
        <p:txBody>
          <a:bodyPr lIns="91440" tIns="45720" rIns="91440" bIns="45720"/>
          <a:lstStyle>
            <a:lvl1pPr>
              <a:defRPr sz="4000">
                <a:solidFill>
                  <a:srgbClr val="C97A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1488" y="2973388"/>
            <a:ext cx="8208962" cy="2279650"/>
          </a:xfrm>
        </p:spPr>
        <p:txBody>
          <a:bodyPr lIns="91440" tIns="45720" rIns="91440" bIns="45720"/>
          <a:lstStyle>
            <a:lvl1pPr marL="0" indent="0"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6E62C-9D06-407F-9377-5556F46B82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sentation_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NNL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Proudly_Operated_by_Battelle_Ony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7628F-78EB-4874-AC61-650E1EFD03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roudly_Operated_by_Battelle_Ony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63262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63262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5211E-022A-479A-8611-CDCCC69407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resentation_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NNL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Proudly_Operated_by_Battelle_Ony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886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886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49BF5-33AB-4FF5-8F2C-E2D81CDE64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roudly_Operated_by_Battelle_Ony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7514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4340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D2081-E35E-4DB3-8224-3A319E922F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roudly_Operated_by_Battelle_Ony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49324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30541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05997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B52DB-6EC0-4153-A751-37937CBACC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sentation_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PNNL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roudly_Operated_by_Battelle_Ony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9228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9209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A37D3D-9917-4319-9011-ABB365512E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resentation_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NNL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9" descr="Proudly_Operated_by_Battelle_Ony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C86CA-1CC1-4AAF-A2AE-0D4FC016BA2F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7628F-78EB-4874-AC61-650E1EFD0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resentation_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NNL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" name="Picture 9" descr="Proudly_Operated_by_Battelle_Ony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370946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709467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resentation_Foote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0"/>
            <a:ext cx="9144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PNNL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4" name="Picture 9" descr="Proudly_Operated_by_Battelle_Onyx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08868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088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9" descr="Proudly_Operated_by_Battelle_Onyx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NNL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9" descr="Proudly_Operated_by_Battelle_Onyx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NNL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88" y="0"/>
            <a:ext cx="9144000" cy="9144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3" name="Picture 9" descr="Proudly_Operated_by_Battelle_Onyx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460375"/>
            <a:ext cx="8204200" cy="457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67083"/>
            <a:ext cx="4040188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67083"/>
            <a:ext cx="4041775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9" descr="Proudly_Operated_by_Battelle_Onyx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buSzPct val="60000"/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NNL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9" descr="Proudly_Operated_by_Battelle_Onyx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05524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PNNL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0"/>
            <a:ext cx="9144000" cy="1311275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3" name="Picture 9" descr="Proudly_Operated_by_Battelle_Onyx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0135"/>
            <a:ext cx="4040188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22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90135"/>
            <a:ext cx="4041775" cy="3488258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oudly_Operated_by_Battelle_Onyx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70727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6" descr="PNNL_Logo_Rever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roudly_Operated_by_Battelle_Rever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FC12B-21DB-4D85-826B-44064C312B9E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37D3D-9917-4319-9011-ABB365512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70727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PNNL_Logo_Rever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roudly_Operated_by_Battelle_Rever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84440" y="1599559"/>
            <a:ext cx="4041648" cy="4078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647906" y="1598278"/>
            <a:ext cx="4041648" cy="40789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6865938"/>
          </a:xfrm>
          <a:prstGeom prst="rect">
            <a:avLst/>
          </a:prstGeom>
          <a:solidFill>
            <a:srgbClr val="70727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" name="Picture 6" descr="PNNL_Logo_Rever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Proudly_Operated_by_Battelle_Rever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69072" y="2306490"/>
            <a:ext cx="4033772" cy="32657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640222" y="2305209"/>
            <a:ext cx="4041648" cy="326571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5" name="Picture 6" descr="PNNL_Logo_Rever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Proudly_Operated_by_Battelle_Rever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6" descr="PNNL_Logo_Rever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Proudly_Operated_by_Battelle_Rever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61389" y="1607244"/>
            <a:ext cx="4041648" cy="3575050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2"/>
          </p:nvPr>
        </p:nvSpPr>
        <p:spPr>
          <a:xfrm>
            <a:off x="4640223" y="1607244"/>
            <a:ext cx="4041648" cy="3575050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D575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9" name="Picture 6" descr="PNNL_Logo_Revers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62613"/>
            <a:ext cx="2651125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Proudly_Operated_by_Battelle_Revers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72252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461389" y="2321856"/>
            <a:ext cx="4041648" cy="3348961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2"/>
          </p:nvPr>
        </p:nvSpPr>
        <p:spPr>
          <a:xfrm>
            <a:off x="4640223" y="2321856"/>
            <a:ext cx="4041648" cy="3348961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PNNL_Log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2875" y="5670550"/>
            <a:ext cx="2651125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Proudly_Operated_by_Battelle_Onyx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875" y="6400800"/>
            <a:ext cx="26511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22313" y="369228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9209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EC0C1-FD0E-4C95-B6FC-B5073A383BCD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F7C38-4F88-4069-A8E2-DDF6EB21D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1EE8BD-525B-4054-B912-C0BC2379D302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D755-CFB0-4092-A3F5-8D5137D5B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8B609-9614-4531-B542-5A10D891A66B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7BF71-A318-4328-87A0-9BD514CBC4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F4FC9-F7EF-46F0-B753-ACD8DD7C6958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09B3D-0384-4F86-8EC2-FD87943538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D8C87-6A35-447C-AD47-CB32EE03F27B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5211E-022A-479A-8611-CDCCC69407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8A370-0166-481A-90A2-05DBAECC732A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4F583-E101-46A1-AFC8-DC4599BE3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01FB3-3197-43DC-9189-430FE6E8273C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7C88B-BC20-4E44-A7A6-9AB9708530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B94BA-8CB8-4470-ABCD-2B804BF0FC44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20E1B-4AB5-4323-B36D-2E4A619D4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FBACF-DA43-4508-90D9-C07F4304D4D2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4EDD6-8ECB-418B-A4C2-DF51440DD8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797ABD-0D4D-48DA-BE64-214EDCD2F1A9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D0C99-468C-4C49-8FC2-E0B5BE098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97ED2-3CDF-428D-B11E-3A51BD5149B6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9FDF8-165F-4F74-9EE4-2C68EEAFB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1D2F1-757E-4E49-BAB9-BC36FC200FF8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0BBF2-0295-4837-AC70-18FA4B028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AC31F-9AD9-424A-BB75-EB8385EB7B13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34175-2441-404D-96E8-CDA326C09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7958-D972-4910-8482-1E3E3F062C2A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91440-9E0A-4FF5-BB45-7BD5F900B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A1C9E-936D-4522-A5F6-CC3D9E59A58E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8D2780-C156-444F-A30B-52E69CE35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124E0-339E-4911-A8A7-59F778DC06C9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9BF5-33AB-4FF5-8F2C-E2D81CDE64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FCDFA-AB75-4129-8BAA-B6A04ABB45DB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AC38-F200-4437-A5DE-21103E1B7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6B1B77-CE42-44C1-82B1-97690AF03940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BAF1D-6605-433E-9759-349AB4988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D778B-296C-4E0D-911B-BE41E658B4B9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EF386-9155-4DB5-8599-D2F45207A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FB0A9-AEAD-45AF-A159-4CA889DBBC8F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5BFA8-4670-428B-B7D5-68EED8876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FA647-F837-4B29-8C84-4641C2A9F393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99745-B858-4245-80E3-8095C0C97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CCD65-B2E0-4249-A5BF-D32F593D9B97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F6159-3C0C-4869-BB6C-68D448F89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21A86-3BFF-4D1A-8DCC-0D9DD23C413E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DEDF2-0C41-4A0D-BFF4-F2564D4CC8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6686E-B86A-41FA-85FF-3A42CF3132A6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C85EA-3DD6-4C81-B0E0-CD9FBC571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B03F8-FE74-429A-800D-FD63E7C184C3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60D42-C9AF-4EF4-BAA8-4149D3176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2B480-6169-4423-A4E1-33CA66AF0CF8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826374-BA7F-4AA6-B276-C2919098E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EC0C1-FD0E-4C95-B6FC-B5073A383BCD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F7C38-4F88-4069-A8E2-DDF6EB21D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73C4E-0AD7-42B4-A730-81B4BADE1863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B5BF0-36BB-4CE3-8B30-D6DDE0D3C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83C24-CAD7-4A23-89AB-5F5A4F7E1214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B5014-6B8E-4FFC-BDEC-24382699E3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EBE8F-E8DA-4DD9-BEFF-CECF83CF8583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09DA3-621D-4D8B-9157-7B9F2B97C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E837-1828-4B8D-83D8-6DC947C07597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3FD3E-BD5D-4AD3-B496-26EDAEADD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A7BA4-D86A-45C6-8482-5628A1909D44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2D49A-939E-4851-B915-B664BE6A46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6DDE9-C4AA-4A43-B1E3-EA0D60A14CCF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DEBA7-A6E8-4A1B-9DCF-8B146F6A8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4EEE-C977-4FC9-BF22-1C05A2065082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6A125-BBAC-458B-8A34-16E34A588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1240D-C425-4B74-9263-5295A9495B44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5F364-FB5D-45E2-AC6C-D683D5EBB3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9FD22-F8CF-48E9-8452-2A262EA410F8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3D900-B0E4-4F86-AC9A-1FDE3172E2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248FA-7F1D-4B14-BD3E-41ECB39B2660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23FF7E-F3ED-401B-84C1-7386A581C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EE8BD-525B-4054-B912-C0BC2379D302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2D755-CFB0-4092-A3F5-8D5137D5B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CBED8-DC59-4664-BC0C-C536E88BFE43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28F60-6A87-4C2B-9D17-11B140A04D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7FD7D-69A9-4C43-B2E5-CB9EF06669B6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D2081-E35E-4DB3-8224-3A319E922F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CB1B2-992B-4830-B8C6-D64200AE73D4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B52DB-6EC0-4153-A751-37937CBAC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theme" Target="../theme/theme2.xml"/><Relationship Id="rId30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E676DC2-459F-42A1-89FE-DFBC80CCFE3B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481F63F-3C00-4EB4-AD55-35EE8C96B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4663" y="460375"/>
            <a:ext cx="8204200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2125" y="1676400"/>
            <a:ext cx="8186738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73038" y="6453188"/>
            <a:ext cx="509587" cy="26828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fld id="{5481F63F-3C00-4EB4-AD55-35EE8C96B7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+mj-lt"/>
          <a:ea typeface="ＭＳ Ｐゴシック" pitchFamily="-109" charset="-128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  <a:ea typeface="ＭＳ Ｐゴシック" pitchFamily="-109" charset="-128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CB7023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folHlink"/>
        </a:buClr>
        <a:buBlip>
          <a:blip r:embed="rId28"/>
        </a:buBlip>
        <a:defRPr sz="2400">
          <a:solidFill>
            <a:schemeClr val="tx1"/>
          </a:solidFill>
          <a:latin typeface="+mn-lt"/>
          <a:ea typeface="ＭＳ Ｐゴシック" pitchFamily="-109" charset="-128"/>
          <a:cs typeface="+mn-cs"/>
        </a:defRPr>
      </a:lvl1pPr>
      <a:lvl2pPr marL="742950" indent="-28575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chemeClr val="tx2"/>
        </a:buClr>
        <a:buSzPct val="80000"/>
        <a:buBlip>
          <a:blip r:embed="rId29"/>
        </a:buBlip>
        <a:defRPr sz="22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430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Clr>
          <a:srgbClr val="737373"/>
        </a:buClr>
        <a:buSzPct val="60000"/>
        <a:buBlip>
          <a:blip r:embed="rId30"/>
        </a:buBlip>
        <a:defRPr sz="2000">
          <a:solidFill>
            <a:schemeClr val="tx1"/>
          </a:solidFill>
          <a:latin typeface="+mn-lt"/>
          <a:ea typeface="ＭＳ Ｐゴシック" pitchFamily="-109" charset="-128"/>
        </a:defRPr>
      </a:lvl3pPr>
      <a:lvl4pPr marL="1600200" indent="-228600" algn="l" rtl="0" eaLnBrk="1" fontAlgn="base" hangingPunct="1">
        <a:lnSpc>
          <a:spcPct val="85000"/>
        </a:lnSpc>
        <a:spcBef>
          <a:spcPct val="30000"/>
        </a:spcBef>
        <a:spcAft>
          <a:spcPct val="0"/>
        </a:spcAft>
        <a:buBlip>
          <a:blip r:embed="rId31"/>
        </a:buBlip>
        <a:defRPr>
          <a:solidFill>
            <a:schemeClr val="tx1"/>
          </a:solidFill>
          <a:latin typeface="+mn-lt"/>
          <a:ea typeface="ＭＳ Ｐゴシック" pitchFamily="-109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Blip>
          <a:blip r:embed="rId28"/>
        </a:buBlip>
        <a:defRPr sz="1600">
          <a:solidFill>
            <a:schemeClr val="tx1"/>
          </a:solidFill>
          <a:latin typeface="+mn-lt"/>
          <a:ea typeface="ＭＳ Ｐゴシック" pitchFamily="-109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Blip>
          <a:blip r:embed="rId31"/>
        </a:buBlip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Blip>
          <a:blip r:embed="rId31"/>
        </a:buBlip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Blip>
          <a:blip r:embed="rId31"/>
        </a:buBlip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Blip>
          <a:blip r:embed="rId31"/>
        </a:buBlip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632F18-F076-476A-8B4C-680B7AED896B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E22F0D4-D1E6-4421-9CA8-FC34994E29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B9C0F20-6B6D-4A34-AC97-13F95C36DCF3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A9847AE-DC93-41F7-83AF-6ECDE34F5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CA5ACCD-5033-4182-8471-14B20C136004}" type="datetimeFigureOut">
              <a:rPr lang="en-US"/>
              <a:pPr>
                <a:defRPr/>
              </a:pPr>
              <a:t>4/4/2012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8C7D24-3CB7-44A9-9E60-E1EDDE088E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nwchem-sw.org/images/Tio2_160.png" TargetMode="External"/><Relationship Id="rId1" Type="http://schemas.openxmlformats.org/officeDocument/2006/relationships/slideLayout" Target="../slideLayouts/slideLayout28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5.wmf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8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8.wmf"/><Relationship Id="rId10" Type="http://schemas.openxmlformats.org/officeDocument/2006/relationships/image" Target="../media/image24.png"/><Relationship Id="rId4" Type="http://schemas.openxmlformats.org/officeDocument/2006/relationships/oleObject" Target="../embeddings/Microsoft_Word_97_-_2003_Document1.doc"/><Relationship Id="rId9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msl.pnl.gov/docs/global/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7.jpeg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8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6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3375" y="1854200"/>
            <a:ext cx="8810625" cy="1143000"/>
          </a:xfrm>
        </p:spPr>
        <p:txBody>
          <a:bodyPr/>
          <a:lstStyle/>
          <a:p>
            <a:pPr algn="ctr"/>
            <a:r>
              <a:rPr lang="en-US" sz="2800" dirty="0" smtClean="0"/>
              <a:t>Parallel Programming Using the Global Arrays Toolkit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3124200"/>
            <a:ext cx="7620000" cy="177165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Bruce Palmer</a:t>
            </a:r>
            <a:r>
              <a:rPr lang="en-US" dirty="0" smtClean="0">
                <a:solidFill>
                  <a:srgbClr val="0070C0"/>
                </a:solidFill>
              </a:rPr>
              <a:t>, Jeff Daily, Abhinav Vishnu, </a:t>
            </a:r>
            <a:r>
              <a:rPr lang="en-US" dirty="0" smtClean="0">
                <a:solidFill>
                  <a:srgbClr val="0070C0"/>
                </a:solidFill>
              </a:rPr>
              <a:t>Sriram Krishnamoorthy, Daniel </a:t>
            </a:r>
            <a:r>
              <a:rPr lang="en-US" dirty="0" smtClean="0">
                <a:solidFill>
                  <a:srgbClr val="0070C0"/>
                </a:solidFill>
              </a:rPr>
              <a:t>Chavarria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Pacific Northwest National Laboratory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Increasing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186738" cy="3575050"/>
          </a:xfrm>
        </p:spPr>
        <p:txBody>
          <a:bodyPr/>
          <a:lstStyle/>
          <a:p>
            <a:r>
              <a:rPr lang="en-US" sz="2000" dirty="0" smtClean="0"/>
              <a:t>Design algorithms to minimize communication</a:t>
            </a:r>
          </a:p>
          <a:p>
            <a:pPr lvl="1"/>
            <a:r>
              <a:rPr lang="en-US" sz="2000" dirty="0" smtClean="0"/>
              <a:t>Exploit data locality</a:t>
            </a:r>
          </a:p>
          <a:p>
            <a:pPr lvl="1"/>
            <a:r>
              <a:rPr lang="en-US" sz="2000" dirty="0" smtClean="0"/>
              <a:t>Aggregate messages</a:t>
            </a:r>
          </a:p>
          <a:p>
            <a:r>
              <a:rPr lang="en-US" sz="2000" dirty="0" smtClean="0"/>
              <a:t>Overlapping computation and communication</a:t>
            </a:r>
          </a:p>
          <a:p>
            <a:pPr lvl="1"/>
            <a:r>
              <a:rPr lang="en-US" sz="2000" dirty="0" smtClean="0"/>
              <a:t>On most high end platforms, computation and communication use non-overlapping resources. Communication can occur simultaneously with computation</a:t>
            </a:r>
          </a:p>
          <a:p>
            <a:pPr lvl="1"/>
            <a:r>
              <a:rPr lang="en-US" sz="2000" dirty="0" smtClean="0"/>
              <a:t>One-sided </a:t>
            </a:r>
            <a:r>
              <a:rPr lang="en-US" sz="2000" dirty="0" smtClean="0"/>
              <a:t>non-blocking communication and double buffering</a:t>
            </a:r>
          </a:p>
          <a:p>
            <a:r>
              <a:rPr lang="en-US" sz="2000" dirty="0" smtClean="0"/>
              <a:t>Load balancing</a:t>
            </a:r>
          </a:p>
          <a:p>
            <a:pPr lvl="1"/>
            <a:r>
              <a:rPr lang="en-US" sz="2000" dirty="0" smtClean="0"/>
              <a:t>Static load balancing: partition calculation at startup so that each processor has approximately equal work</a:t>
            </a:r>
          </a:p>
          <a:p>
            <a:pPr lvl="1"/>
            <a:r>
              <a:rPr lang="en-US" sz="2000" dirty="0" smtClean="0"/>
              <a:t>Dynamic load balancing: structure algorithm to repartition work while calculation is running. Note that dynamic load balancing generally increases the other source of parallel inefficiency, communication.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Synchronization Control in Collective Operations </a:t>
            </a:r>
          </a:p>
        </p:txBody>
      </p:sp>
      <p:sp>
        <p:nvSpPr>
          <p:cNvPr id="4689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153400" cy="5105400"/>
          </a:xfrm>
        </p:spPr>
        <p:txBody>
          <a:bodyPr/>
          <a:lstStyle/>
          <a:p>
            <a:r>
              <a:rPr lang="en-US" sz="2000" dirty="0" smtClean="0"/>
              <a:t>To eliminate redundant synchronization points:</a:t>
            </a:r>
          </a:p>
          <a:p>
            <a:pPr lvl="1"/>
            <a:r>
              <a:rPr lang="en-US" sz="2000" b="1" dirty="0" smtClean="0"/>
              <a:t>Fortran	</a:t>
            </a:r>
            <a:r>
              <a:rPr lang="en-US" sz="2000" dirty="0" smtClean="0"/>
              <a:t>subroutine </a:t>
            </a:r>
            <a:r>
              <a:rPr lang="en-US" sz="2000" dirty="0" err="1" smtClean="0"/>
              <a:t>ga_mask_sync</a:t>
            </a:r>
            <a:r>
              <a:rPr lang="en-US" sz="2000" dirty="0" smtClean="0"/>
              <a:t>(</a:t>
            </a:r>
            <a:r>
              <a:rPr lang="en-US" sz="2000" dirty="0" err="1" smtClean="0"/>
              <a:t>prior_sync_mask</a:t>
            </a:r>
            <a:r>
              <a:rPr lang="en-US" sz="2000" dirty="0" smtClean="0"/>
              <a:t>, </a:t>
            </a:r>
          </a:p>
          <a:p>
            <a:pPr lvl="1">
              <a:buNone/>
            </a:pPr>
            <a:r>
              <a:rPr lang="en-US" sz="2000" dirty="0" smtClean="0"/>
              <a:t>				</a:t>
            </a:r>
            <a:r>
              <a:rPr lang="en-US" sz="2000" dirty="0" err="1" smtClean="0"/>
              <a:t>post_sync_mask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b="1" dirty="0" smtClean="0"/>
              <a:t>C	</a:t>
            </a:r>
            <a:r>
              <a:rPr lang="en-US" sz="2000" dirty="0" smtClean="0"/>
              <a:t>void </a:t>
            </a:r>
            <a:r>
              <a:rPr lang="en-US" sz="2000" dirty="0" err="1" smtClean="0"/>
              <a:t>GA_Mask_sync</a:t>
            </a:r>
            <a:r>
              <a:rPr lang="en-US" sz="2000" dirty="0" smtClean="0"/>
              <a:t>(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prior_sync_mask</a:t>
            </a:r>
            <a:r>
              <a:rPr lang="en-US" sz="2000" dirty="0" smtClean="0"/>
              <a:t>,</a:t>
            </a:r>
          </a:p>
          <a:p>
            <a:pPr lvl="1">
              <a:buNone/>
            </a:pPr>
            <a:r>
              <a:rPr lang="en-US" sz="2000" dirty="0" smtClean="0"/>
              <a:t>				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post_sync_mask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b="1" dirty="0" smtClean="0"/>
              <a:t>Python	</a:t>
            </a:r>
            <a:r>
              <a:rPr lang="en-US" sz="2000" dirty="0" err="1" smtClean="0"/>
              <a:t>ga.mask_sync</a:t>
            </a:r>
            <a:r>
              <a:rPr lang="en-US" sz="2000" dirty="0" smtClean="0"/>
              <a:t>(</a:t>
            </a:r>
            <a:r>
              <a:rPr lang="en-US" sz="2000" dirty="0" err="1" smtClean="0"/>
              <a:t>prior_sync_mask</a:t>
            </a:r>
            <a:r>
              <a:rPr lang="en-US" sz="2000" dirty="0" smtClean="0"/>
              <a:t>, </a:t>
            </a:r>
            <a:r>
              <a:rPr lang="en-US" sz="2000" dirty="0" err="1" smtClean="0"/>
              <a:t>post_sync_mask</a:t>
            </a:r>
            <a:r>
              <a:rPr lang="en-US" sz="2000" dirty="0" smtClean="0"/>
              <a:t>)</a:t>
            </a:r>
          </a:p>
          <a:p>
            <a:pPr lvl="1"/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logical	first	- mask (0/1) for prior internal synchronization	[input]</a:t>
            </a:r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logical	last	- mask (0/1) for post internal synchronization	[input]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69006" name="Rectangle 14"/>
          <p:cNvSpPr>
            <a:spLocks noChangeArrowheads="1"/>
          </p:cNvSpPr>
          <p:nvPr/>
        </p:nvSpPr>
        <p:spPr bwMode="auto">
          <a:xfrm>
            <a:off x="228600" y="4191000"/>
            <a:ext cx="41148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pPr algn="l"/>
            <a:r>
              <a:rPr lang="en-US" sz="1600" dirty="0">
                <a:latin typeface="Courier New" pitchFamily="49" charset="0"/>
              </a:rPr>
              <a:t>status =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ga_duplicate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g_a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,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g_b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call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ga_mask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(0,1)</a:t>
            </a:r>
          </a:p>
          <a:p>
            <a:pPr algn="l"/>
            <a:r>
              <a:rPr lang="en-US" sz="1600" dirty="0">
                <a:latin typeface="Courier New" pitchFamily="49" charset="0"/>
              </a:rPr>
              <a:t>call 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ga_zero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600" dirty="0" err="1">
                <a:solidFill>
                  <a:srgbClr val="FF0000"/>
                </a:solidFill>
                <a:latin typeface="Courier New" pitchFamily="49" charset="0"/>
              </a:rPr>
              <a:t>g_b</a:t>
            </a:r>
            <a:r>
              <a:rPr lang="en-US" sz="1600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469010" name="Rectangle 18"/>
          <p:cNvSpPr>
            <a:spLocks noChangeArrowheads="1"/>
          </p:cNvSpPr>
          <p:nvPr/>
        </p:nvSpPr>
        <p:spPr bwMode="auto">
          <a:xfrm>
            <a:off x="4648200" y="4114800"/>
            <a:ext cx="1371600" cy="9144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 sz="1600" dirty="0">
                <a:latin typeface="Courier New" pitchFamily="49" charset="0"/>
              </a:rPr>
              <a:t>duplicate</a:t>
            </a:r>
          </a:p>
        </p:txBody>
      </p:sp>
      <p:sp>
        <p:nvSpPr>
          <p:cNvPr id="469012" name="Rectangle 20"/>
          <p:cNvSpPr>
            <a:spLocks noChangeArrowheads="1"/>
          </p:cNvSpPr>
          <p:nvPr/>
        </p:nvSpPr>
        <p:spPr bwMode="auto">
          <a:xfrm>
            <a:off x="4724400" y="4114800"/>
            <a:ext cx="1219200" cy="3048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 sz="1600">
                <a:latin typeface="Courier New" pitchFamily="49" charset="0"/>
              </a:rPr>
              <a:t>sync</a:t>
            </a:r>
          </a:p>
        </p:txBody>
      </p:sp>
      <p:sp>
        <p:nvSpPr>
          <p:cNvPr id="469014" name="Rectangle 22"/>
          <p:cNvSpPr>
            <a:spLocks noChangeArrowheads="1"/>
          </p:cNvSpPr>
          <p:nvPr/>
        </p:nvSpPr>
        <p:spPr bwMode="auto">
          <a:xfrm>
            <a:off x="4724400" y="4724400"/>
            <a:ext cx="1219200" cy="3048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 sz="1600">
                <a:latin typeface="Courier New" pitchFamily="49" charset="0"/>
              </a:rPr>
              <a:t>sync</a:t>
            </a:r>
          </a:p>
        </p:txBody>
      </p:sp>
      <p:sp>
        <p:nvSpPr>
          <p:cNvPr id="469015" name="Rectangle 23"/>
          <p:cNvSpPr>
            <a:spLocks noChangeArrowheads="1"/>
          </p:cNvSpPr>
          <p:nvPr/>
        </p:nvSpPr>
        <p:spPr bwMode="auto">
          <a:xfrm>
            <a:off x="4648200" y="5486400"/>
            <a:ext cx="1371600" cy="9144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 sz="1600">
                <a:latin typeface="Courier New" pitchFamily="49" charset="0"/>
              </a:rPr>
              <a:t>zero</a:t>
            </a:r>
          </a:p>
        </p:txBody>
      </p:sp>
      <p:sp>
        <p:nvSpPr>
          <p:cNvPr id="469016" name="Rectangle 24"/>
          <p:cNvSpPr>
            <a:spLocks noChangeArrowheads="1"/>
          </p:cNvSpPr>
          <p:nvPr/>
        </p:nvSpPr>
        <p:spPr bwMode="auto">
          <a:xfrm>
            <a:off x="4724400" y="5486400"/>
            <a:ext cx="1219200" cy="3048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 sz="1600">
                <a:latin typeface="Courier New" pitchFamily="49" charset="0"/>
              </a:rPr>
              <a:t>sync</a:t>
            </a:r>
          </a:p>
        </p:txBody>
      </p:sp>
      <p:sp>
        <p:nvSpPr>
          <p:cNvPr id="469017" name="Rectangle 25"/>
          <p:cNvSpPr>
            <a:spLocks noChangeArrowheads="1"/>
          </p:cNvSpPr>
          <p:nvPr/>
        </p:nvSpPr>
        <p:spPr bwMode="auto">
          <a:xfrm>
            <a:off x="4724400" y="6096000"/>
            <a:ext cx="1219200" cy="3048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 sz="1600">
                <a:latin typeface="Courier New" pitchFamily="49" charset="0"/>
              </a:rPr>
              <a:t>sync</a:t>
            </a:r>
          </a:p>
        </p:txBody>
      </p:sp>
      <p:sp>
        <p:nvSpPr>
          <p:cNvPr id="469018" name="Line 26"/>
          <p:cNvSpPr>
            <a:spLocks noChangeShapeType="1"/>
          </p:cNvSpPr>
          <p:nvPr/>
        </p:nvSpPr>
        <p:spPr bwMode="auto">
          <a:xfrm>
            <a:off x="6172200" y="5181600"/>
            <a:ext cx="685800" cy="0"/>
          </a:xfrm>
          <a:prstGeom prst="line">
            <a:avLst/>
          </a:prstGeom>
          <a:noFill/>
          <a:ln w="76200" cap="sq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69019" name="Rectangle 27"/>
          <p:cNvSpPr>
            <a:spLocks noChangeArrowheads="1"/>
          </p:cNvSpPr>
          <p:nvPr/>
        </p:nvSpPr>
        <p:spPr bwMode="auto">
          <a:xfrm>
            <a:off x="7086600" y="4191000"/>
            <a:ext cx="13716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 sz="1600">
              <a:latin typeface="Courier New" pitchFamily="49" charset="0"/>
            </a:endParaRPr>
          </a:p>
          <a:p>
            <a:r>
              <a:rPr lang="en-US" sz="1600">
                <a:latin typeface="Courier New" pitchFamily="49" charset="0"/>
              </a:rPr>
              <a:t>duplicate</a:t>
            </a:r>
          </a:p>
        </p:txBody>
      </p:sp>
      <p:sp>
        <p:nvSpPr>
          <p:cNvPr id="469020" name="Rectangle 28"/>
          <p:cNvSpPr>
            <a:spLocks noChangeArrowheads="1"/>
          </p:cNvSpPr>
          <p:nvPr/>
        </p:nvSpPr>
        <p:spPr bwMode="auto">
          <a:xfrm>
            <a:off x="7162800" y="4191000"/>
            <a:ext cx="1219200" cy="3048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 sz="1600">
                <a:latin typeface="Courier New" pitchFamily="49" charset="0"/>
              </a:rPr>
              <a:t>sync</a:t>
            </a:r>
          </a:p>
        </p:txBody>
      </p:sp>
      <p:sp>
        <p:nvSpPr>
          <p:cNvPr id="469022" name="Rectangle 30"/>
          <p:cNvSpPr>
            <a:spLocks noChangeArrowheads="1"/>
          </p:cNvSpPr>
          <p:nvPr/>
        </p:nvSpPr>
        <p:spPr bwMode="auto">
          <a:xfrm>
            <a:off x="7086600" y="5029200"/>
            <a:ext cx="1371600" cy="9144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 sz="1600">
                <a:latin typeface="Courier New" pitchFamily="49" charset="0"/>
              </a:rPr>
              <a:t>zero</a:t>
            </a:r>
          </a:p>
        </p:txBody>
      </p:sp>
      <p:sp>
        <p:nvSpPr>
          <p:cNvPr id="469023" name="Rectangle 31"/>
          <p:cNvSpPr>
            <a:spLocks noChangeArrowheads="1"/>
          </p:cNvSpPr>
          <p:nvPr/>
        </p:nvSpPr>
        <p:spPr bwMode="auto">
          <a:xfrm>
            <a:off x="7162800" y="5029200"/>
            <a:ext cx="1219200" cy="3048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 sz="1600">
                <a:latin typeface="Courier New" pitchFamily="49" charset="0"/>
              </a:rPr>
              <a:t>sync</a:t>
            </a:r>
          </a:p>
        </p:txBody>
      </p:sp>
      <p:sp>
        <p:nvSpPr>
          <p:cNvPr id="469024" name="Rectangle 32"/>
          <p:cNvSpPr>
            <a:spLocks noChangeArrowheads="1"/>
          </p:cNvSpPr>
          <p:nvPr/>
        </p:nvSpPr>
        <p:spPr bwMode="auto">
          <a:xfrm>
            <a:off x="7162800" y="5638800"/>
            <a:ext cx="1219200" cy="3048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 sz="1600">
                <a:latin typeface="Courier New" pitchFamily="49" charset="0"/>
              </a:rPr>
              <a:t>sync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Linear Algebra</a:t>
            </a:r>
          </a:p>
        </p:txBody>
      </p:sp>
      <p:sp>
        <p:nvSpPr>
          <p:cNvPr id="376838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458200" cy="5105400"/>
          </a:xfr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400300" algn="l"/>
                <a:tab pos="2743200" algn="l"/>
                <a:tab pos="3200400" algn="l"/>
                <a:tab pos="3657600" algn="l"/>
                <a:tab pos="4114800" algn="l"/>
                <a:tab pos="5486400" algn="r"/>
              </a:tabLst>
            </a:pPr>
            <a:r>
              <a:rPr lang="en-US" sz="1800" dirty="0" smtClean="0"/>
              <a:t>To add two arrays: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400300" algn="l"/>
                <a:tab pos="2743200" algn="l"/>
                <a:tab pos="3200400" algn="l"/>
                <a:tab pos="3657600" algn="l"/>
                <a:tab pos="4114800" algn="l"/>
                <a:tab pos="5486400" algn="r"/>
              </a:tabLst>
            </a:pPr>
            <a:r>
              <a:rPr lang="en-US" sz="1800" b="1" dirty="0" smtClean="0"/>
              <a:t>Fortran	</a:t>
            </a:r>
            <a:r>
              <a:rPr lang="en-US" sz="1800" dirty="0" smtClean="0"/>
              <a:t>subroutine </a:t>
            </a:r>
            <a:r>
              <a:rPr lang="en-US" sz="1800" dirty="0" err="1" smtClean="0"/>
              <a:t>ga_add</a:t>
            </a:r>
            <a:r>
              <a:rPr lang="en-US" sz="1800" dirty="0" smtClean="0"/>
              <a:t>(alpha, </a:t>
            </a:r>
            <a:r>
              <a:rPr lang="en-US" sz="1800" dirty="0" err="1" smtClean="0"/>
              <a:t>g_a</a:t>
            </a:r>
            <a:r>
              <a:rPr lang="en-US" sz="1800" dirty="0" smtClean="0"/>
              <a:t>, beta, </a:t>
            </a:r>
            <a:r>
              <a:rPr lang="en-US" sz="1800" dirty="0" err="1" smtClean="0"/>
              <a:t>g_b</a:t>
            </a:r>
            <a:r>
              <a:rPr lang="en-US" sz="1800" dirty="0" smtClean="0"/>
              <a:t>, </a:t>
            </a:r>
            <a:r>
              <a:rPr lang="en-US" sz="1800" dirty="0" err="1" smtClean="0"/>
              <a:t>g_c</a:t>
            </a:r>
            <a:r>
              <a:rPr lang="en-US" sz="1800" dirty="0" smtClean="0"/>
              <a:t>)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400300" algn="l"/>
                <a:tab pos="2743200" algn="l"/>
                <a:tab pos="3200400" algn="l"/>
                <a:tab pos="3657600" algn="l"/>
                <a:tab pos="4114800" algn="l"/>
                <a:tab pos="5486400" algn="r"/>
              </a:tabLst>
            </a:pPr>
            <a:r>
              <a:rPr lang="en-US" sz="1800" b="1" dirty="0" smtClean="0"/>
              <a:t>C			</a:t>
            </a:r>
            <a:r>
              <a:rPr lang="en-US" sz="1800" dirty="0" smtClean="0"/>
              <a:t>void </a:t>
            </a:r>
            <a:r>
              <a:rPr lang="en-US" sz="1800" dirty="0" err="1" smtClean="0"/>
              <a:t>GA_Add</a:t>
            </a:r>
            <a:r>
              <a:rPr lang="en-US" sz="1800" dirty="0" smtClean="0"/>
              <a:t>(void *alpha,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g_a</a:t>
            </a:r>
            <a:r>
              <a:rPr lang="en-US" sz="1800" dirty="0" smtClean="0"/>
              <a:t>, void *beta,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g_b</a:t>
            </a:r>
            <a:r>
              <a:rPr lang="en-US" sz="1800" dirty="0" smtClean="0"/>
              <a:t>,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g_c</a:t>
            </a:r>
            <a:r>
              <a:rPr lang="en-US" sz="1800" dirty="0" smtClean="0"/>
              <a:t>)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400300" algn="l"/>
                <a:tab pos="2743200" algn="l"/>
                <a:tab pos="3200400" algn="l"/>
                <a:tab pos="3657600" algn="l"/>
                <a:tab pos="4114800" algn="l"/>
                <a:tab pos="5486400" algn="r"/>
              </a:tabLst>
            </a:pPr>
            <a:r>
              <a:rPr lang="en-US" sz="1800" b="1" dirty="0" smtClean="0"/>
              <a:t>Python	</a:t>
            </a:r>
            <a:r>
              <a:rPr lang="en-US" sz="1800" dirty="0" err="1" smtClean="0"/>
              <a:t>ga.add</a:t>
            </a:r>
            <a:r>
              <a:rPr lang="en-US" sz="1800" dirty="0" smtClean="0"/>
              <a:t>(</a:t>
            </a:r>
            <a:r>
              <a:rPr lang="en-US" sz="1800" dirty="0" err="1" smtClean="0"/>
              <a:t>g_a</a:t>
            </a:r>
            <a:r>
              <a:rPr lang="en-US" sz="1800" dirty="0" smtClean="0"/>
              <a:t>, </a:t>
            </a:r>
            <a:r>
              <a:rPr lang="en-US" sz="1800" dirty="0" err="1" smtClean="0"/>
              <a:t>g_b</a:t>
            </a:r>
            <a:r>
              <a:rPr lang="en-US" sz="1800" dirty="0" smtClean="0"/>
              <a:t>, </a:t>
            </a:r>
            <a:r>
              <a:rPr lang="en-US" sz="1800" dirty="0" err="1" smtClean="0"/>
              <a:t>g_c</a:t>
            </a:r>
            <a:r>
              <a:rPr lang="en-US" sz="1800" dirty="0" smtClean="0"/>
              <a:t>, alpha=None, beta=None,</a:t>
            </a:r>
          </a:p>
          <a:p>
            <a:pPr lvl="1">
              <a:buNone/>
              <a:tabLst>
                <a:tab pos="457200" algn="l"/>
                <a:tab pos="914400" algn="l"/>
                <a:tab pos="1371600" algn="l"/>
                <a:tab pos="1828800" algn="l"/>
                <a:tab pos="2400300" algn="l"/>
                <a:tab pos="2743200" algn="l"/>
                <a:tab pos="3200400" algn="l"/>
                <a:tab pos="3657600" algn="l"/>
                <a:tab pos="4114800" algn="l"/>
                <a:tab pos="5486400" algn="r"/>
              </a:tabLst>
            </a:pPr>
            <a:r>
              <a:rPr lang="en-US" sz="1800" dirty="0" smtClean="0"/>
              <a:t>					</a:t>
            </a:r>
            <a:r>
              <a:rPr lang="en-US" sz="1800" dirty="0" err="1" smtClean="0"/>
              <a:t>alo</a:t>
            </a:r>
            <a:r>
              <a:rPr lang="en-US" sz="1800" dirty="0" smtClean="0"/>
              <a:t>=None, </a:t>
            </a:r>
            <a:r>
              <a:rPr lang="en-US" sz="1800" dirty="0" err="1" smtClean="0"/>
              <a:t>ahi</a:t>
            </a:r>
            <a:r>
              <a:rPr lang="en-US" sz="1800" dirty="0" smtClean="0"/>
              <a:t>=None, </a:t>
            </a:r>
            <a:r>
              <a:rPr lang="en-US" sz="1800" dirty="0" err="1" smtClean="0"/>
              <a:t>blo</a:t>
            </a:r>
            <a:r>
              <a:rPr lang="en-US" sz="1800" dirty="0" smtClean="0"/>
              <a:t>=None, </a:t>
            </a:r>
            <a:r>
              <a:rPr lang="en-US" sz="1800" dirty="0" err="1" smtClean="0"/>
              <a:t>bhi</a:t>
            </a:r>
            <a:r>
              <a:rPr lang="en-US" sz="1800" dirty="0" smtClean="0"/>
              <a:t>=None,</a:t>
            </a:r>
          </a:p>
          <a:p>
            <a:pPr lvl="1">
              <a:buNone/>
              <a:tabLst>
                <a:tab pos="457200" algn="l"/>
                <a:tab pos="914400" algn="l"/>
                <a:tab pos="1371600" algn="l"/>
                <a:tab pos="1828800" algn="l"/>
                <a:tab pos="2400300" algn="l"/>
                <a:tab pos="2743200" algn="l"/>
                <a:tab pos="3200400" algn="l"/>
                <a:tab pos="3657600" algn="l"/>
                <a:tab pos="4114800" algn="l"/>
                <a:tab pos="5486400" algn="r"/>
              </a:tabLst>
            </a:pPr>
            <a:r>
              <a:rPr lang="en-US" sz="1800" dirty="0" smtClean="0"/>
              <a:t>					</a:t>
            </a:r>
            <a:r>
              <a:rPr lang="en-US" sz="1800" dirty="0" err="1" smtClean="0"/>
              <a:t>clo</a:t>
            </a:r>
            <a:r>
              <a:rPr lang="en-US" sz="1800" dirty="0" smtClean="0"/>
              <a:t>=None, chi=None)</a:t>
            </a:r>
            <a:endParaRPr lang="en-US" sz="1800" b="1" dirty="0" smtClean="0"/>
          </a:p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400300" algn="l"/>
                <a:tab pos="2743200" algn="l"/>
                <a:tab pos="3200400" algn="l"/>
                <a:tab pos="3657600" algn="l"/>
                <a:tab pos="4114800" algn="l"/>
                <a:tab pos="5486400" algn="r"/>
              </a:tabLst>
            </a:pPr>
            <a:r>
              <a:rPr lang="en-US" sz="1800" dirty="0" smtClean="0"/>
              <a:t>To multiply arrays: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400300" algn="l"/>
                <a:tab pos="2743200" algn="l"/>
                <a:tab pos="3200400" algn="l"/>
                <a:tab pos="3657600" algn="l"/>
                <a:tab pos="4114800" algn="l"/>
                <a:tab pos="5486400" algn="r"/>
              </a:tabLst>
            </a:pPr>
            <a:r>
              <a:rPr lang="en-US" sz="1800" b="1" dirty="0" smtClean="0"/>
              <a:t>Fortran	</a:t>
            </a:r>
            <a:r>
              <a:rPr lang="en-US" sz="1800" dirty="0" smtClean="0"/>
              <a:t>subroutine </a:t>
            </a:r>
            <a:r>
              <a:rPr lang="en-US" sz="1800" dirty="0" err="1" smtClean="0"/>
              <a:t>ga_dgemm</a:t>
            </a:r>
            <a:r>
              <a:rPr lang="en-US" sz="1800" dirty="0" smtClean="0"/>
              <a:t>(</a:t>
            </a:r>
            <a:r>
              <a:rPr lang="en-US" sz="1800" dirty="0" err="1" smtClean="0"/>
              <a:t>transa</a:t>
            </a:r>
            <a:r>
              <a:rPr lang="en-US" sz="1800" dirty="0" smtClean="0"/>
              <a:t>, </a:t>
            </a:r>
            <a:r>
              <a:rPr lang="en-US" sz="1800" dirty="0" err="1" smtClean="0"/>
              <a:t>transb</a:t>
            </a:r>
            <a:r>
              <a:rPr lang="en-US" sz="1800" dirty="0" smtClean="0"/>
              <a:t>, m, n, k, alpha, </a:t>
            </a:r>
            <a:r>
              <a:rPr lang="en-US" sz="1800" dirty="0" err="1" smtClean="0"/>
              <a:t>g_a</a:t>
            </a:r>
            <a:r>
              <a:rPr lang="en-US" sz="1800" dirty="0" smtClean="0"/>
              <a:t>, </a:t>
            </a:r>
            <a:r>
              <a:rPr lang="en-US" sz="1800" dirty="0" err="1" smtClean="0"/>
              <a:t>g_b</a:t>
            </a:r>
            <a:r>
              <a:rPr lang="en-US" sz="1800" dirty="0" smtClean="0"/>
              <a:t>, </a:t>
            </a:r>
          </a:p>
          <a:p>
            <a:pPr lvl="1">
              <a:buNone/>
              <a:tabLst>
                <a:tab pos="457200" algn="l"/>
                <a:tab pos="914400" algn="l"/>
                <a:tab pos="1371600" algn="l"/>
                <a:tab pos="1828800" algn="l"/>
                <a:tab pos="2400300" algn="l"/>
                <a:tab pos="2743200" algn="l"/>
                <a:tab pos="3200400" algn="l"/>
                <a:tab pos="3657600" algn="l"/>
                <a:tab pos="4114800" algn="l"/>
                <a:tab pos="5486400" algn="r"/>
              </a:tabLst>
            </a:pPr>
            <a:r>
              <a:rPr lang="en-US" sz="1800" dirty="0" smtClean="0"/>
              <a:t>					beta, </a:t>
            </a:r>
            <a:r>
              <a:rPr lang="en-US" sz="1800" dirty="0" err="1" smtClean="0"/>
              <a:t>g_c</a:t>
            </a:r>
            <a:r>
              <a:rPr lang="en-US" sz="1800" dirty="0" smtClean="0"/>
              <a:t>)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400300" algn="l"/>
                <a:tab pos="2743200" algn="l"/>
                <a:tab pos="3200400" algn="l"/>
                <a:tab pos="3657600" algn="l"/>
                <a:tab pos="4114800" algn="l"/>
                <a:tab pos="5486400" algn="r"/>
              </a:tabLst>
            </a:pPr>
            <a:r>
              <a:rPr lang="en-US" sz="1800" b="1" dirty="0" smtClean="0"/>
              <a:t>C			</a:t>
            </a:r>
            <a:r>
              <a:rPr lang="en-US" sz="1800" dirty="0" smtClean="0"/>
              <a:t>void </a:t>
            </a:r>
            <a:r>
              <a:rPr lang="en-US" sz="1800" dirty="0" err="1" smtClean="0"/>
              <a:t>GA_Dgemm</a:t>
            </a:r>
            <a:r>
              <a:rPr lang="en-US" sz="1800" dirty="0" smtClean="0"/>
              <a:t>(char </a:t>
            </a:r>
            <a:r>
              <a:rPr lang="en-US" sz="1800" dirty="0" err="1" smtClean="0"/>
              <a:t>ta</a:t>
            </a:r>
            <a:r>
              <a:rPr lang="en-US" sz="1800" dirty="0" smtClean="0"/>
              <a:t>, char </a:t>
            </a:r>
            <a:r>
              <a:rPr lang="en-US" sz="1800" dirty="0" err="1" smtClean="0"/>
              <a:t>tb</a:t>
            </a:r>
            <a:r>
              <a:rPr lang="en-US" sz="1800" dirty="0" smtClean="0"/>
              <a:t>, </a:t>
            </a:r>
            <a:r>
              <a:rPr lang="en-US" sz="1800" dirty="0" err="1" smtClean="0"/>
              <a:t>int</a:t>
            </a:r>
            <a:r>
              <a:rPr lang="en-US" sz="1800" dirty="0" smtClean="0"/>
              <a:t> m, </a:t>
            </a:r>
            <a:r>
              <a:rPr lang="en-US" sz="1800" dirty="0" err="1" smtClean="0"/>
              <a:t>int</a:t>
            </a:r>
            <a:r>
              <a:rPr lang="en-US" sz="1800" dirty="0" smtClean="0"/>
              <a:t> n, </a:t>
            </a:r>
            <a:r>
              <a:rPr lang="en-US" sz="1800" dirty="0" err="1" smtClean="0"/>
              <a:t>int</a:t>
            </a:r>
            <a:r>
              <a:rPr lang="en-US" sz="1800" dirty="0" smtClean="0"/>
              <a:t> k, double 				alpha,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g_a</a:t>
            </a:r>
            <a:r>
              <a:rPr lang="en-US" sz="1800" dirty="0" smtClean="0"/>
              <a:t>,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g_b</a:t>
            </a:r>
            <a:r>
              <a:rPr lang="en-US" sz="1800" dirty="0" smtClean="0"/>
              <a:t>, double beta,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g_c</a:t>
            </a:r>
            <a:r>
              <a:rPr lang="en-US" sz="1800" dirty="0" smtClean="0"/>
              <a:t>)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400300" algn="l"/>
                <a:tab pos="2743200" algn="l"/>
                <a:tab pos="3200400" algn="l"/>
                <a:tab pos="3657600" algn="l"/>
                <a:tab pos="4114800" algn="l"/>
                <a:tab pos="5486400" algn="r"/>
              </a:tabLst>
            </a:pPr>
            <a:r>
              <a:rPr lang="en-US" sz="1800" b="1" dirty="0" smtClean="0"/>
              <a:t>Python</a:t>
            </a:r>
            <a:r>
              <a:rPr lang="en-US" sz="1800" dirty="0" smtClean="0"/>
              <a:t>	def </a:t>
            </a:r>
            <a:r>
              <a:rPr lang="en-US" sz="1800" dirty="0" err="1" smtClean="0"/>
              <a:t>gemm</a:t>
            </a:r>
            <a:r>
              <a:rPr lang="en-US" sz="1800" dirty="0" smtClean="0"/>
              <a:t>(</a:t>
            </a:r>
            <a:r>
              <a:rPr lang="en-US" sz="1800" dirty="0" err="1" smtClean="0"/>
              <a:t>bool</a:t>
            </a:r>
            <a:r>
              <a:rPr lang="en-US" sz="1800" dirty="0" smtClean="0"/>
              <a:t> </a:t>
            </a:r>
            <a:r>
              <a:rPr lang="en-US" sz="1800" dirty="0" err="1" smtClean="0"/>
              <a:t>ta</a:t>
            </a:r>
            <a:r>
              <a:rPr lang="en-US" sz="1800" dirty="0" smtClean="0"/>
              <a:t>, </a:t>
            </a:r>
            <a:r>
              <a:rPr lang="en-US" sz="1800" dirty="0" err="1" smtClean="0"/>
              <a:t>bool</a:t>
            </a:r>
            <a:r>
              <a:rPr lang="en-US" sz="1800" dirty="0" smtClean="0"/>
              <a:t> </a:t>
            </a:r>
            <a:r>
              <a:rPr lang="en-US" sz="1800" dirty="0" err="1" smtClean="0"/>
              <a:t>tb</a:t>
            </a:r>
            <a:r>
              <a:rPr lang="en-US" sz="1800" dirty="0" smtClean="0"/>
              <a:t>, m, n, k, alpha, </a:t>
            </a:r>
            <a:r>
              <a:rPr lang="en-US" sz="1800" dirty="0" err="1" smtClean="0"/>
              <a:t>g_a</a:t>
            </a:r>
            <a:r>
              <a:rPr lang="en-US" sz="1800" dirty="0" smtClean="0"/>
              <a:t>, </a:t>
            </a:r>
            <a:r>
              <a:rPr lang="en-US" sz="1800" dirty="0" err="1" smtClean="0"/>
              <a:t>g_b</a:t>
            </a:r>
            <a:r>
              <a:rPr lang="en-US" sz="1800" dirty="0" smtClean="0"/>
              <a:t>, beta, </a:t>
            </a:r>
            <a:r>
              <a:rPr lang="en-US" sz="1800" dirty="0" err="1" smtClean="0"/>
              <a:t>g_c</a:t>
            </a:r>
            <a:r>
              <a:rPr lang="en-US" sz="1800" dirty="0" smtClean="0"/>
              <a:t>)</a:t>
            </a:r>
          </a:p>
          <a:p>
            <a:pPr lvl="2">
              <a:tabLst>
                <a:tab pos="457200" algn="l"/>
                <a:tab pos="914400" algn="l"/>
                <a:tab pos="1371600" algn="l"/>
                <a:tab pos="1828800" algn="l"/>
                <a:tab pos="2400300" algn="l"/>
                <a:tab pos="2743200" algn="l"/>
                <a:tab pos="3200400" algn="l"/>
                <a:tab pos="3657600" algn="l"/>
                <a:tab pos="4114800" algn="l"/>
                <a:tab pos="5486400" algn="r"/>
              </a:tabLst>
            </a:pPr>
            <a:endParaRPr lang="en-US" sz="1000" dirty="0" smtClean="0"/>
          </a:p>
          <a:p>
            <a:pPr>
              <a:buFont typeface="Monotype Sort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400300" algn="l"/>
                <a:tab pos="2743200" algn="l"/>
                <a:tab pos="3200400" algn="l"/>
                <a:tab pos="3657600" algn="l"/>
                <a:tab pos="4114800" algn="l"/>
                <a:tab pos="5486400" algn="r"/>
              </a:tabLst>
            </a:pPr>
            <a:r>
              <a:rPr lang="en-US" sz="1100" dirty="0" smtClean="0"/>
              <a:t>double precision/complex/integer	alpha, beta		- scale factor	[input]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400300" algn="l"/>
                <a:tab pos="2743200" algn="l"/>
                <a:tab pos="3200400" algn="l"/>
                <a:tab pos="3657600" algn="l"/>
                <a:tab pos="4114800" algn="l"/>
                <a:tab pos="5486400" algn="r"/>
              </a:tabLst>
            </a:pPr>
            <a:r>
              <a:rPr lang="en-US" sz="1100" dirty="0" smtClean="0"/>
              <a:t>integer 				</a:t>
            </a:r>
            <a:r>
              <a:rPr lang="en-US" sz="1100" dirty="0" err="1" smtClean="0"/>
              <a:t>g_a</a:t>
            </a:r>
            <a:r>
              <a:rPr lang="en-US" sz="1100" dirty="0" smtClean="0"/>
              <a:t>, </a:t>
            </a:r>
            <a:r>
              <a:rPr lang="en-US" sz="1100" dirty="0" err="1" smtClean="0"/>
              <a:t>g_b</a:t>
            </a:r>
            <a:r>
              <a:rPr lang="en-US" sz="1100" dirty="0" smtClean="0"/>
              <a:t>, </a:t>
            </a:r>
            <a:r>
              <a:rPr lang="en-US" sz="1100" dirty="0" err="1" smtClean="0"/>
              <a:t>g_c</a:t>
            </a:r>
            <a:r>
              <a:rPr lang="en-US" sz="1100" dirty="0" smtClean="0"/>
              <a:t>	- array handles	[input]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400300" algn="l"/>
                <a:tab pos="2743200" algn="l"/>
                <a:tab pos="3200400" algn="l"/>
                <a:tab pos="3657600" algn="l"/>
                <a:tab pos="4114800" algn="l"/>
                <a:tab pos="5486400" algn="r"/>
              </a:tabLst>
            </a:pPr>
            <a:r>
              <a:rPr lang="en-US" sz="1100" dirty="0" smtClean="0"/>
              <a:t>character*1				</a:t>
            </a:r>
            <a:r>
              <a:rPr lang="en-US" sz="1100" dirty="0" err="1" smtClean="0"/>
              <a:t>transa</a:t>
            </a:r>
            <a:r>
              <a:rPr lang="en-US" sz="1100" dirty="0" smtClean="0"/>
              <a:t>, </a:t>
            </a:r>
            <a:r>
              <a:rPr lang="en-US" sz="1100" dirty="0" err="1" smtClean="0"/>
              <a:t>transb</a:t>
            </a:r>
            <a:r>
              <a:rPr lang="en-US" sz="1100" dirty="0" smtClean="0"/>
              <a:t>			[input]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400300" algn="l"/>
                <a:tab pos="2743200" algn="l"/>
                <a:tab pos="3200400" algn="l"/>
                <a:tab pos="3657600" algn="l"/>
                <a:tab pos="4114800" algn="l"/>
                <a:tab pos="5486400" algn="r"/>
              </a:tabLst>
            </a:pPr>
            <a:r>
              <a:rPr lang="en-US" sz="1100" dirty="0" smtClean="0"/>
              <a:t>integer					m, n, k				[input]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 (cont.)</a:t>
            </a:r>
          </a:p>
        </p:txBody>
      </p:sp>
      <p:sp>
        <p:nvSpPr>
          <p:cNvPr id="377862" name="Rectangle 6"/>
          <p:cNvSpPr>
            <a:spLocks noGrp="1" noChangeArrowheads="1"/>
          </p:cNvSpPr>
          <p:nvPr>
            <p:ph idx="1"/>
          </p:nvPr>
        </p:nvSpPr>
        <p:spPr>
          <a:xfrm>
            <a:off x="492125" y="1073150"/>
            <a:ext cx="8186738" cy="3575050"/>
          </a:xfrm>
        </p:spPr>
        <p:txBody>
          <a:bodyPr/>
          <a:lstStyle/>
          <a:p>
            <a:r>
              <a:rPr lang="en-US" dirty="0" smtClean="0"/>
              <a:t>To compute the element-wise dot product of two arrays:</a:t>
            </a:r>
          </a:p>
          <a:p>
            <a:pPr lvl="1"/>
            <a:r>
              <a:rPr lang="en-US" dirty="0" smtClean="0"/>
              <a:t>Three separate functions for data types</a:t>
            </a:r>
          </a:p>
          <a:p>
            <a:pPr lvl="2"/>
            <a:r>
              <a:rPr lang="en-US" dirty="0" smtClean="0"/>
              <a:t>Integer</a:t>
            </a:r>
          </a:p>
          <a:p>
            <a:pPr lvl="3"/>
            <a:r>
              <a:rPr lang="en-US" b="1" dirty="0" smtClean="0"/>
              <a:t>Fortran	</a:t>
            </a:r>
            <a:r>
              <a:rPr lang="en-US" dirty="0" err="1" smtClean="0"/>
              <a:t>ga_idot</a:t>
            </a:r>
            <a:r>
              <a:rPr lang="en-US" dirty="0" smtClean="0"/>
              <a:t>(</a:t>
            </a:r>
            <a:r>
              <a:rPr lang="en-US" dirty="0" err="1" smtClean="0"/>
              <a:t>g_a</a:t>
            </a:r>
            <a:r>
              <a:rPr lang="en-US" dirty="0" smtClean="0"/>
              <a:t>, </a:t>
            </a:r>
            <a:r>
              <a:rPr lang="en-US" dirty="0" err="1" smtClean="0"/>
              <a:t>g_b</a:t>
            </a:r>
            <a:r>
              <a:rPr lang="en-US" dirty="0" smtClean="0"/>
              <a:t>)</a:t>
            </a:r>
          </a:p>
          <a:p>
            <a:pPr lvl="3"/>
            <a:r>
              <a:rPr lang="en-US" b="1" dirty="0" smtClean="0"/>
              <a:t>C		</a:t>
            </a:r>
            <a:r>
              <a:rPr lang="en-US" dirty="0" err="1" smtClean="0"/>
              <a:t>GA_Idot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g_a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g_b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Double precision</a:t>
            </a:r>
          </a:p>
          <a:p>
            <a:pPr lvl="3"/>
            <a:r>
              <a:rPr lang="en-US" b="1" dirty="0" smtClean="0"/>
              <a:t>Fortran	</a:t>
            </a:r>
            <a:r>
              <a:rPr lang="en-US" dirty="0" err="1" smtClean="0"/>
              <a:t>ga_ddot</a:t>
            </a:r>
            <a:r>
              <a:rPr lang="en-US" dirty="0" smtClean="0"/>
              <a:t>(</a:t>
            </a:r>
            <a:r>
              <a:rPr lang="en-US" dirty="0" err="1" smtClean="0"/>
              <a:t>g_a</a:t>
            </a:r>
            <a:r>
              <a:rPr lang="en-US" dirty="0" smtClean="0"/>
              <a:t>, </a:t>
            </a:r>
            <a:r>
              <a:rPr lang="en-US" dirty="0" err="1" smtClean="0"/>
              <a:t>g_b</a:t>
            </a:r>
            <a:r>
              <a:rPr lang="en-US" dirty="0" smtClean="0"/>
              <a:t>)</a:t>
            </a:r>
          </a:p>
          <a:p>
            <a:pPr lvl="3"/>
            <a:r>
              <a:rPr lang="en-US" b="1" dirty="0" smtClean="0"/>
              <a:t>C		</a:t>
            </a:r>
            <a:r>
              <a:rPr lang="en-US" dirty="0" err="1" smtClean="0"/>
              <a:t>GA_Ddot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g_a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g_b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Double complex</a:t>
            </a:r>
          </a:p>
          <a:p>
            <a:pPr lvl="3"/>
            <a:r>
              <a:rPr lang="en-US" b="1" dirty="0" smtClean="0"/>
              <a:t>Fortran	</a:t>
            </a:r>
            <a:r>
              <a:rPr lang="en-US" dirty="0" err="1" smtClean="0"/>
              <a:t>ga_zdot</a:t>
            </a:r>
            <a:r>
              <a:rPr lang="en-US" dirty="0" smtClean="0"/>
              <a:t>(</a:t>
            </a:r>
            <a:r>
              <a:rPr lang="en-US" dirty="0" err="1" smtClean="0"/>
              <a:t>g_a</a:t>
            </a:r>
            <a:r>
              <a:rPr lang="en-US" dirty="0" smtClean="0"/>
              <a:t>, </a:t>
            </a:r>
            <a:r>
              <a:rPr lang="en-US" dirty="0" err="1" smtClean="0"/>
              <a:t>g_b</a:t>
            </a:r>
            <a:r>
              <a:rPr lang="en-US" dirty="0" smtClean="0"/>
              <a:t>)</a:t>
            </a:r>
          </a:p>
          <a:p>
            <a:pPr lvl="3"/>
            <a:r>
              <a:rPr lang="en-US" b="1" dirty="0" smtClean="0"/>
              <a:t>C		</a:t>
            </a:r>
            <a:r>
              <a:rPr lang="en-US" dirty="0" err="1" smtClean="0"/>
              <a:t>GA_Zdot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g_a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g_b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Python has only one function: </a:t>
            </a:r>
            <a:r>
              <a:rPr lang="en-US" dirty="0" err="1" smtClean="0"/>
              <a:t>ga_dot</a:t>
            </a:r>
            <a:r>
              <a:rPr lang="en-US" dirty="0" smtClean="0"/>
              <a:t>(</a:t>
            </a:r>
            <a:r>
              <a:rPr lang="en-US" dirty="0" err="1" smtClean="0"/>
              <a:t>g_a</a:t>
            </a:r>
            <a:r>
              <a:rPr lang="en-US" dirty="0" smtClean="0"/>
              <a:t>, </a:t>
            </a:r>
            <a:r>
              <a:rPr lang="en-US" dirty="0" err="1" smtClean="0"/>
              <a:t>g_b</a:t>
            </a:r>
            <a:r>
              <a:rPr lang="en-US" dirty="0" smtClean="0"/>
              <a:t>)</a:t>
            </a:r>
          </a:p>
          <a:p>
            <a:endParaRPr lang="en-US" sz="1000" dirty="0" smtClean="0"/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integer		</a:t>
            </a:r>
            <a:r>
              <a:rPr lang="en-US" sz="1200" dirty="0" err="1" smtClean="0"/>
              <a:t>g_a</a:t>
            </a:r>
            <a:r>
              <a:rPr lang="en-US" sz="1200" dirty="0" smtClean="0"/>
              <a:t>, </a:t>
            </a:r>
            <a:r>
              <a:rPr lang="en-US" sz="1200" dirty="0" err="1" smtClean="0"/>
              <a:t>g_b</a:t>
            </a:r>
            <a:r>
              <a:rPr lang="en-US" sz="1200" dirty="0" smtClean="0"/>
              <a:t>		[input]</a:t>
            </a:r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integer 		</a:t>
            </a:r>
            <a:r>
              <a:rPr lang="en-US" sz="1200" dirty="0" err="1" smtClean="0"/>
              <a:t>GA_Idot</a:t>
            </a:r>
            <a:r>
              <a:rPr lang="en-US" sz="1200" dirty="0" smtClean="0"/>
              <a:t>(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 err="1" smtClean="0"/>
              <a:t>g_a</a:t>
            </a:r>
            <a:r>
              <a:rPr lang="en-US" sz="1200" dirty="0" smtClean="0"/>
              <a:t>, 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 err="1" smtClean="0"/>
              <a:t>g_b</a:t>
            </a:r>
            <a:r>
              <a:rPr lang="en-US" sz="1200" dirty="0" smtClean="0"/>
              <a:t>)</a:t>
            </a:r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long 			</a:t>
            </a:r>
            <a:r>
              <a:rPr lang="en-US" sz="1200" dirty="0" err="1" smtClean="0"/>
              <a:t>GA_Ldot</a:t>
            </a:r>
            <a:r>
              <a:rPr lang="en-US" sz="1200" dirty="0" smtClean="0"/>
              <a:t>(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 err="1" smtClean="0"/>
              <a:t>g_a</a:t>
            </a:r>
            <a:r>
              <a:rPr lang="en-US" sz="1200" dirty="0" smtClean="0"/>
              <a:t>, 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 err="1" smtClean="0"/>
              <a:t>g_b</a:t>
            </a:r>
            <a:r>
              <a:rPr lang="en-US" sz="1200" dirty="0" smtClean="0"/>
              <a:t>)</a:t>
            </a:r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float 			</a:t>
            </a:r>
            <a:r>
              <a:rPr lang="en-US" sz="1200" dirty="0" err="1" smtClean="0"/>
              <a:t>GA_Fdot</a:t>
            </a:r>
            <a:r>
              <a:rPr lang="en-US" sz="1200" dirty="0" smtClean="0"/>
              <a:t>(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 err="1" smtClean="0"/>
              <a:t>g_a</a:t>
            </a:r>
            <a:r>
              <a:rPr lang="en-US" sz="1200" dirty="0" smtClean="0"/>
              <a:t>, 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 err="1" smtClean="0"/>
              <a:t>g_b</a:t>
            </a:r>
            <a:r>
              <a:rPr lang="en-US" sz="1200" dirty="0" smtClean="0"/>
              <a:t>)</a:t>
            </a:r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double 		</a:t>
            </a:r>
            <a:r>
              <a:rPr lang="en-US" sz="1200" dirty="0" err="1" smtClean="0"/>
              <a:t>GA_Ddot</a:t>
            </a:r>
            <a:r>
              <a:rPr lang="en-US" sz="1200" dirty="0" smtClean="0"/>
              <a:t>(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 err="1" smtClean="0"/>
              <a:t>g_a</a:t>
            </a:r>
            <a:r>
              <a:rPr lang="en-US" sz="1200" dirty="0" smtClean="0"/>
              <a:t>, 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 err="1" smtClean="0"/>
              <a:t>g_b</a:t>
            </a:r>
            <a:r>
              <a:rPr lang="en-US" sz="1200" dirty="0" smtClean="0"/>
              <a:t>)</a:t>
            </a:r>
          </a:p>
          <a:p>
            <a:pPr>
              <a:buFont typeface="Monotype Sorts" pitchFamily="2" charset="2"/>
              <a:buNone/>
            </a:pPr>
            <a:r>
              <a:rPr lang="en-US" sz="1200" dirty="0" err="1" smtClean="0"/>
              <a:t>DoubleComplex</a:t>
            </a:r>
            <a:r>
              <a:rPr lang="en-US" sz="1200" dirty="0" smtClean="0"/>
              <a:t> 	</a:t>
            </a:r>
            <a:r>
              <a:rPr lang="en-US" sz="1200" dirty="0" err="1" smtClean="0"/>
              <a:t>GA_Zdot</a:t>
            </a:r>
            <a:r>
              <a:rPr lang="en-US" sz="1200" dirty="0" smtClean="0"/>
              <a:t>(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 err="1" smtClean="0"/>
              <a:t>g_a</a:t>
            </a:r>
            <a:r>
              <a:rPr lang="en-US" sz="1200" dirty="0" smtClean="0"/>
              <a:t>, </a:t>
            </a:r>
            <a:r>
              <a:rPr lang="en-US" sz="1200" dirty="0" err="1" smtClean="0"/>
              <a:t>int</a:t>
            </a:r>
            <a:r>
              <a:rPr lang="en-US" sz="1200" dirty="0" smtClean="0"/>
              <a:t> </a:t>
            </a:r>
            <a:r>
              <a:rPr lang="en-US" sz="1200" dirty="0" err="1" smtClean="0"/>
              <a:t>g_b</a:t>
            </a:r>
            <a:r>
              <a:rPr lang="en-US" sz="1200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 (cont.)</a:t>
            </a:r>
          </a:p>
        </p:txBody>
      </p:sp>
      <p:sp>
        <p:nvSpPr>
          <p:cNvPr id="378886" name="Rectangle 6"/>
          <p:cNvSpPr>
            <a:spLocks noGrp="1" noChangeArrowheads="1"/>
          </p:cNvSpPr>
          <p:nvPr>
            <p:ph idx="1"/>
          </p:nvPr>
        </p:nvSpPr>
        <p:spPr>
          <a:xfrm>
            <a:off x="492125" y="1371600"/>
            <a:ext cx="8186738" cy="3575050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 err="1" smtClean="0"/>
              <a:t>symmetrize</a:t>
            </a:r>
            <a:r>
              <a:rPr lang="en-US" dirty="0" smtClean="0"/>
              <a:t> a matrix:</a:t>
            </a:r>
          </a:p>
          <a:p>
            <a:pPr lvl="1"/>
            <a:r>
              <a:rPr lang="en-US" b="1" dirty="0" smtClean="0"/>
              <a:t>Fortran		</a:t>
            </a:r>
            <a:r>
              <a:rPr lang="en-US" dirty="0" smtClean="0"/>
              <a:t>subroutine </a:t>
            </a:r>
            <a:r>
              <a:rPr lang="en-US" dirty="0" err="1" smtClean="0"/>
              <a:t>ga_symmetrize</a:t>
            </a:r>
            <a:r>
              <a:rPr lang="en-US" dirty="0" smtClean="0"/>
              <a:t>(</a:t>
            </a:r>
            <a:r>
              <a:rPr lang="en-US" dirty="0" err="1" smtClean="0"/>
              <a:t>g_a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C		</a:t>
            </a:r>
            <a:r>
              <a:rPr lang="en-US" dirty="0" smtClean="0"/>
              <a:t>void </a:t>
            </a:r>
            <a:r>
              <a:rPr lang="en-US" dirty="0" err="1" smtClean="0"/>
              <a:t>GA_Symmetrize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g_a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Python		</a:t>
            </a:r>
            <a:r>
              <a:rPr lang="en-US" dirty="0" err="1" smtClean="0"/>
              <a:t>ga.symmetrize</a:t>
            </a:r>
            <a:r>
              <a:rPr lang="en-US" dirty="0" smtClean="0"/>
              <a:t>(</a:t>
            </a:r>
            <a:r>
              <a:rPr lang="en-US" dirty="0" err="1" smtClean="0"/>
              <a:t>g_a</a:t>
            </a:r>
            <a:r>
              <a:rPr lang="en-US" dirty="0" smtClean="0"/>
              <a:t>)</a:t>
            </a:r>
            <a:endParaRPr lang="en-US" b="1" dirty="0" smtClean="0"/>
          </a:p>
          <a:p>
            <a:r>
              <a:rPr lang="en-US" dirty="0" smtClean="0"/>
              <a:t>To transpose a matrix:</a:t>
            </a:r>
          </a:p>
          <a:p>
            <a:pPr lvl="1"/>
            <a:r>
              <a:rPr lang="en-US" b="1" dirty="0" smtClean="0"/>
              <a:t>Fortran		</a:t>
            </a:r>
            <a:r>
              <a:rPr lang="en-US" dirty="0" smtClean="0"/>
              <a:t>subroutine </a:t>
            </a:r>
            <a:r>
              <a:rPr lang="en-US" dirty="0" err="1" smtClean="0"/>
              <a:t>ga_transpose</a:t>
            </a:r>
            <a:r>
              <a:rPr lang="en-US" dirty="0" smtClean="0"/>
              <a:t>(</a:t>
            </a:r>
            <a:r>
              <a:rPr lang="en-US" dirty="0" err="1" smtClean="0"/>
              <a:t>g_a</a:t>
            </a:r>
            <a:r>
              <a:rPr lang="en-US" dirty="0" smtClean="0"/>
              <a:t>, </a:t>
            </a:r>
            <a:r>
              <a:rPr lang="en-US" dirty="0" err="1" smtClean="0"/>
              <a:t>g_b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C		</a:t>
            </a:r>
            <a:r>
              <a:rPr lang="en-US" dirty="0" smtClean="0"/>
              <a:t>void </a:t>
            </a:r>
            <a:r>
              <a:rPr lang="en-US" dirty="0" err="1" smtClean="0"/>
              <a:t>GA_Transpose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g_a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g_b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Python		</a:t>
            </a:r>
            <a:r>
              <a:rPr lang="en-US" dirty="0" err="1" smtClean="0"/>
              <a:t>ga.transpose</a:t>
            </a:r>
            <a:r>
              <a:rPr lang="en-US" dirty="0" smtClean="0"/>
              <a:t>(</a:t>
            </a:r>
            <a:r>
              <a:rPr lang="en-US" dirty="0" err="1" smtClean="0"/>
              <a:t>g_a</a:t>
            </a:r>
            <a:r>
              <a:rPr lang="en-US" dirty="0" smtClean="0"/>
              <a:t>, </a:t>
            </a:r>
            <a:r>
              <a:rPr lang="en-US" dirty="0" err="1" smtClean="0"/>
              <a:t>g_b</a:t>
            </a:r>
            <a:r>
              <a:rPr lang="en-US" dirty="0" smtClean="0"/>
              <a:t>)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 </a:t>
            </a:r>
            <a:r>
              <a:rPr lang="en-US" dirty="0" smtClean="0"/>
              <a:t>on Patches</a:t>
            </a:r>
            <a:endParaRPr lang="en-US" dirty="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8458200" cy="3962400"/>
          </a:xfr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5486400" algn="r"/>
              </a:tabLst>
            </a:pPr>
            <a:r>
              <a:rPr lang="en-US" sz="2000" dirty="0" smtClean="0"/>
              <a:t>To add element-wise two patches and save the results into another patch: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5486400" algn="r"/>
              </a:tabLst>
            </a:pPr>
            <a:r>
              <a:rPr lang="en-US" sz="1800" b="1" dirty="0" smtClean="0"/>
              <a:t>Fortran	</a:t>
            </a:r>
            <a:r>
              <a:rPr lang="en-US" sz="1800" dirty="0" smtClean="0"/>
              <a:t>subroutine </a:t>
            </a:r>
            <a:r>
              <a:rPr lang="en-US" sz="1800" dirty="0" err="1" smtClean="0"/>
              <a:t>nga_add_patch</a:t>
            </a:r>
            <a:r>
              <a:rPr lang="en-US" sz="1800" dirty="0" smtClean="0"/>
              <a:t>(alpha, </a:t>
            </a:r>
            <a:r>
              <a:rPr lang="en-US" sz="1800" dirty="0" err="1" smtClean="0"/>
              <a:t>g_a</a:t>
            </a:r>
            <a:r>
              <a:rPr lang="en-US" sz="1800" dirty="0" smtClean="0"/>
              <a:t>, </a:t>
            </a:r>
            <a:r>
              <a:rPr lang="en-US" sz="1800" dirty="0" err="1" smtClean="0"/>
              <a:t>alo</a:t>
            </a:r>
            <a:r>
              <a:rPr lang="en-US" sz="1800" dirty="0" smtClean="0"/>
              <a:t>, </a:t>
            </a:r>
            <a:r>
              <a:rPr lang="en-US" sz="1800" dirty="0" err="1" smtClean="0"/>
              <a:t>ahi</a:t>
            </a:r>
            <a:r>
              <a:rPr lang="en-US" sz="1800" dirty="0" smtClean="0"/>
              <a:t>, beta,</a:t>
            </a:r>
          </a:p>
          <a:p>
            <a:pPr lvl="2">
              <a:buFont typeface="Monotype Sort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5486400" algn="r"/>
              </a:tabLst>
            </a:pPr>
            <a:r>
              <a:rPr lang="en-US" sz="1600" dirty="0" smtClean="0"/>
              <a:t>				</a:t>
            </a:r>
            <a:r>
              <a:rPr lang="en-US" sz="1600" dirty="0" err="1" smtClean="0"/>
              <a:t>g_b</a:t>
            </a:r>
            <a:r>
              <a:rPr lang="en-US" sz="1600" dirty="0" smtClean="0"/>
              <a:t>, </a:t>
            </a:r>
            <a:r>
              <a:rPr lang="en-US" sz="1600" dirty="0" err="1" smtClean="0"/>
              <a:t>blo</a:t>
            </a:r>
            <a:r>
              <a:rPr lang="en-US" sz="1600" dirty="0" smtClean="0"/>
              <a:t>, </a:t>
            </a:r>
            <a:r>
              <a:rPr lang="en-US" sz="1600" dirty="0" err="1" smtClean="0"/>
              <a:t>bhi</a:t>
            </a:r>
            <a:r>
              <a:rPr lang="en-US" sz="1600" dirty="0" smtClean="0"/>
              <a:t>, </a:t>
            </a:r>
            <a:r>
              <a:rPr lang="en-US" sz="1600" dirty="0" err="1" smtClean="0"/>
              <a:t>g_c</a:t>
            </a:r>
            <a:r>
              <a:rPr lang="en-US" sz="1600" dirty="0" smtClean="0"/>
              <a:t>, </a:t>
            </a:r>
            <a:r>
              <a:rPr lang="en-US" sz="1600" dirty="0" err="1" smtClean="0"/>
              <a:t>clo</a:t>
            </a:r>
            <a:r>
              <a:rPr lang="en-US" sz="1600" dirty="0" smtClean="0"/>
              <a:t>, chi)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5486400" algn="r"/>
              </a:tabLst>
            </a:pPr>
            <a:r>
              <a:rPr lang="en-US" sz="1800" b="1" dirty="0" smtClean="0"/>
              <a:t>C			</a:t>
            </a:r>
            <a:r>
              <a:rPr lang="en-US" sz="1800" dirty="0" smtClean="0"/>
              <a:t>void </a:t>
            </a:r>
            <a:r>
              <a:rPr lang="en-US" sz="1800" dirty="0" err="1" smtClean="0"/>
              <a:t>NGA_Add_patch</a:t>
            </a:r>
            <a:r>
              <a:rPr lang="en-US" sz="1800" dirty="0" smtClean="0"/>
              <a:t>(void *alpha,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g_a</a:t>
            </a:r>
            <a:r>
              <a:rPr lang="en-US" sz="1800" dirty="0" smtClean="0"/>
              <a:t>,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alo</a:t>
            </a:r>
            <a:r>
              <a:rPr lang="en-US" sz="1800" dirty="0" smtClean="0"/>
              <a:t>[],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ahi</a:t>
            </a:r>
            <a:r>
              <a:rPr lang="en-US" sz="1800" dirty="0" smtClean="0"/>
              <a:t>[], </a:t>
            </a:r>
          </a:p>
          <a:p>
            <a:pPr lvl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5486400" algn="r"/>
              </a:tabLst>
            </a:pPr>
            <a:r>
              <a:rPr lang="en-US" sz="1600" dirty="0" smtClean="0"/>
              <a:t>					void *beta,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g_b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blo</a:t>
            </a:r>
            <a:r>
              <a:rPr lang="en-US" sz="1600" dirty="0" smtClean="0"/>
              <a:t>[],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bhi</a:t>
            </a:r>
            <a:r>
              <a:rPr lang="en-US" sz="1600" dirty="0" smtClean="0"/>
              <a:t>[],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g_c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clo</a:t>
            </a:r>
            <a:r>
              <a:rPr lang="en-US" sz="1600" dirty="0" smtClean="0"/>
              <a:t>[], </a:t>
            </a:r>
            <a:r>
              <a:rPr lang="en-US" sz="1600" dirty="0" err="1" smtClean="0"/>
              <a:t>int</a:t>
            </a:r>
            <a:r>
              <a:rPr lang="en-US" sz="1600" dirty="0" smtClean="0"/>
              <a:t> chi[])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5486400" algn="r"/>
              </a:tabLst>
            </a:pPr>
            <a:r>
              <a:rPr lang="en-US" sz="1800" b="1" dirty="0" smtClean="0"/>
              <a:t>Python	</a:t>
            </a:r>
            <a:r>
              <a:rPr lang="en-US" sz="1800" dirty="0" err="1" smtClean="0"/>
              <a:t>ga.add</a:t>
            </a:r>
            <a:r>
              <a:rPr lang="en-US" sz="1800" dirty="0" smtClean="0"/>
              <a:t>(</a:t>
            </a:r>
            <a:r>
              <a:rPr lang="en-US" sz="1800" dirty="0" err="1" smtClean="0"/>
              <a:t>g_a</a:t>
            </a:r>
            <a:r>
              <a:rPr lang="en-US" sz="1800" dirty="0" smtClean="0"/>
              <a:t>, </a:t>
            </a:r>
            <a:r>
              <a:rPr lang="en-US" sz="1800" dirty="0" err="1" smtClean="0"/>
              <a:t>g_b</a:t>
            </a:r>
            <a:r>
              <a:rPr lang="en-US" sz="1800" dirty="0" smtClean="0"/>
              <a:t>, </a:t>
            </a:r>
            <a:r>
              <a:rPr lang="en-US" sz="1800" dirty="0" err="1" smtClean="0"/>
              <a:t>g_c</a:t>
            </a:r>
            <a:r>
              <a:rPr lang="en-US" sz="1800" dirty="0" smtClean="0"/>
              <a:t>, alpha=None, beta=None,</a:t>
            </a:r>
          </a:p>
          <a:p>
            <a:pPr lvl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5486400" algn="r"/>
              </a:tabLst>
            </a:pPr>
            <a:r>
              <a:rPr lang="en-US" sz="1800" dirty="0" smtClean="0"/>
              <a:t>					</a:t>
            </a:r>
            <a:r>
              <a:rPr lang="en-US" sz="1800" dirty="0" err="1" smtClean="0"/>
              <a:t>alo</a:t>
            </a:r>
            <a:r>
              <a:rPr lang="en-US" sz="1800" dirty="0" smtClean="0"/>
              <a:t>=None, </a:t>
            </a:r>
            <a:r>
              <a:rPr lang="en-US" sz="1800" dirty="0" err="1" smtClean="0"/>
              <a:t>ahi</a:t>
            </a:r>
            <a:r>
              <a:rPr lang="en-US" sz="1800" dirty="0" smtClean="0"/>
              <a:t>=None, </a:t>
            </a:r>
            <a:r>
              <a:rPr lang="en-US" sz="1800" dirty="0" err="1" smtClean="0"/>
              <a:t>blo</a:t>
            </a:r>
            <a:r>
              <a:rPr lang="en-US" sz="1800" dirty="0" smtClean="0"/>
              <a:t>=None, </a:t>
            </a:r>
            <a:r>
              <a:rPr lang="en-US" sz="1800" dirty="0" err="1" smtClean="0"/>
              <a:t>bhi</a:t>
            </a:r>
            <a:r>
              <a:rPr lang="en-US" sz="1800" dirty="0" smtClean="0"/>
              <a:t>=None,</a:t>
            </a:r>
          </a:p>
          <a:p>
            <a:pPr lvl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5486400" algn="r"/>
              </a:tabLst>
            </a:pPr>
            <a:r>
              <a:rPr lang="en-US" sz="1800" dirty="0" smtClean="0"/>
              <a:t>					</a:t>
            </a:r>
            <a:r>
              <a:rPr lang="en-US" sz="1800" dirty="0" err="1" smtClean="0"/>
              <a:t>clo</a:t>
            </a:r>
            <a:r>
              <a:rPr lang="en-US" sz="1800" dirty="0" smtClean="0"/>
              <a:t>=None, chi=None)</a:t>
            </a:r>
          </a:p>
          <a:p>
            <a:pPr lvl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5486400" algn="r"/>
              </a:tabLst>
            </a:pPr>
            <a:endParaRPr lang="en-US" sz="1800" b="1" dirty="0" smtClean="0"/>
          </a:p>
          <a:p>
            <a:pPr>
              <a:buFont typeface="Monotype Sort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5486400" algn="r"/>
              </a:tabLst>
            </a:pPr>
            <a:r>
              <a:rPr lang="en-US" sz="1200" dirty="0" smtClean="0"/>
              <a:t>integer		</a:t>
            </a:r>
            <a:r>
              <a:rPr lang="en-US" sz="1200" dirty="0" err="1" smtClean="0"/>
              <a:t>g_a</a:t>
            </a:r>
            <a:r>
              <a:rPr lang="en-US" sz="1200" dirty="0" smtClean="0"/>
              <a:t>, </a:t>
            </a:r>
            <a:r>
              <a:rPr lang="en-US" sz="1200" dirty="0" err="1" smtClean="0"/>
              <a:t>g_b</a:t>
            </a:r>
            <a:r>
              <a:rPr lang="en-US" sz="1200" dirty="0" smtClean="0"/>
              <a:t>, </a:t>
            </a:r>
            <a:r>
              <a:rPr lang="en-US" sz="1200" dirty="0" err="1" smtClean="0"/>
              <a:t>g_c</a:t>
            </a:r>
            <a:r>
              <a:rPr lang="en-US" sz="1200" dirty="0" smtClean="0"/>
              <a:t>			[input]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5486400" algn="r"/>
              </a:tabLst>
            </a:pPr>
            <a:r>
              <a:rPr lang="en-US" sz="1200" dirty="0" smtClean="0"/>
              <a:t>dbl </a:t>
            </a:r>
            <a:r>
              <a:rPr lang="en-US" sz="1200" dirty="0" err="1" smtClean="0"/>
              <a:t>prec</a:t>
            </a:r>
            <a:r>
              <a:rPr lang="en-US" sz="1200" dirty="0" smtClean="0"/>
              <a:t>/comp/</a:t>
            </a:r>
            <a:r>
              <a:rPr lang="en-US" sz="1200" dirty="0" err="1" smtClean="0"/>
              <a:t>int</a:t>
            </a:r>
            <a:r>
              <a:rPr lang="en-US" sz="1200" dirty="0" smtClean="0"/>
              <a:t>	alpha, beta		scale factors	[input]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5486400" algn="r"/>
              </a:tabLst>
            </a:pPr>
            <a:r>
              <a:rPr lang="en-US" sz="1200" dirty="0" smtClean="0"/>
              <a:t>integer  		</a:t>
            </a:r>
            <a:r>
              <a:rPr lang="en-US" sz="1200" dirty="0" err="1" smtClean="0"/>
              <a:t>ailo</a:t>
            </a:r>
            <a:r>
              <a:rPr lang="en-US" sz="1200" dirty="0" smtClean="0"/>
              <a:t>, </a:t>
            </a:r>
            <a:r>
              <a:rPr lang="en-US" sz="1200" dirty="0" err="1" smtClean="0"/>
              <a:t>aihi</a:t>
            </a:r>
            <a:r>
              <a:rPr lang="en-US" sz="1200" dirty="0" smtClean="0"/>
              <a:t>, </a:t>
            </a:r>
            <a:r>
              <a:rPr lang="en-US" sz="1200" dirty="0" err="1" smtClean="0"/>
              <a:t>ajlo</a:t>
            </a:r>
            <a:r>
              <a:rPr lang="en-US" sz="1200" dirty="0" smtClean="0"/>
              <a:t>, </a:t>
            </a:r>
            <a:r>
              <a:rPr lang="en-US" sz="1200" dirty="0" err="1" smtClean="0"/>
              <a:t>ajhi</a:t>
            </a:r>
            <a:r>
              <a:rPr lang="en-US" sz="1200" dirty="0" smtClean="0"/>
              <a:t>	</a:t>
            </a:r>
            <a:r>
              <a:rPr lang="en-US" sz="1200" dirty="0" err="1" smtClean="0"/>
              <a:t>g_a</a:t>
            </a:r>
            <a:r>
              <a:rPr lang="en-US" sz="1200" dirty="0" smtClean="0"/>
              <a:t> patch </a:t>
            </a:r>
            <a:r>
              <a:rPr lang="en-US" sz="1200" dirty="0" err="1" smtClean="0"/>
              <a:t>coord</a:t>
            </a:r>
            <a:r>
              <a:rPr lang="en-US" sz="1200" dirty="0" smtClean="0"/>
              <a:t>	[input]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5486400" algn="r"/>
              </a:tabLst>
            </a:pPr>
            <a:r>
              <a:rPr lang="en-US" sz="1200" dirty="0" smtClean="0"/>
              <a:t>integer		</a:t>
            </a:r>
            <a:r>
              <a:rPr lang="en-US" sz="1200" dirty="0" err="1" smtClean="0"/>
              <a:t>bilo</a:t>
            </a:r>
            <a:r>
              <a:rPr lang="en-US" sz="1200" dirty="0" smtClean="0"/>
              <a:t>, </a:t>
            </a:r>
            <a:r>
              <a:rPr lang="en-US" sz="1200" dirty="0" err="1" smtClean="0"/>
              <a:t>bihi</a:t>
            </a:r>
            <a:r>
              <a:rPr lang="en-US" sz="1200" dirty="0" smtClean="0"/>
              <a:t>, </a:t>
            </a:r>
            <a:r>
              <a:rPr lang="en-US" sz="1200" dirty="0" err="1" smtClean="0"/>
              <a:t>bjlo</a:t>
            </a:r>
            <a:r>
              <a:rPr lang="en-US" sz="1200" dirty="0" smtClean="0"/>
              <a:t>, </a:t>
            </a:r>
            <a:r>
              <a:rPr lang="en-US" sz="1200" dirty="0" err="1" smtClean="0"/>
              <a:t>bjhi</a:t>
            </a:r>
            <a:r>
              <a:rPr lang="en-US" sz="1200" dirty="0" smtClean="0"/>
              <a:t>	</a:t>
            </a:r>
            <a:r>
              <a:rPr lang="en-US" sz="1200" dirty="0" err="1" smtClean="0"/>
              <a:t>g_b</a:t>
            </a:r>
            <a:r>
              <a:rPr lang="en-US" sz="1200" dirty="0" smtClean="0"/>
              <a:t> patch </a:t>
            </a:r>
            <a:r>
              <a:rPr lang="en-US" sz="1200" dirty="0" err="1" smtClean="0"/>
              <a:t>coord</a:t>
            </a:r>
            <a:r>
              <a:rPr lang="en-US" sz="1200" dirty="0" smtClean="0"/>
              <a:t>	[input]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5486400" algn="r"/>
              </a:tabLst>
            </a:pPr>
            <a:r>
              <a:rPr lang="en-US" sz="1200" dirty="0" smtClean="0"/>
              <a:t>integer		</a:t>
            </a:r>
            <a:r>
              <a:rPr lang="en-US" sz="1200" dirty="0" err="1" smtClean="0"/>
              <a:t>cilo</a:t>
            </a:r>
            <a:r>
              <a:rPr lang="en-US" sz="1200" dirty="0" smtClean="0"/>
              <a:t>, </a:t>
            </a:r>
            <a:r>
              <a:rPr lang="en-US" sz="1200" dirty="0" err="1" smtClean="0"/>
              <a:t>cihi</a:t>
            </a:r>
            <a:r>
              <a:rPr lang="en-US" sz="1200" dirty="0" smtClean="0"/>
              <a:t>, </a:t>
            </a:r>
            <a:r>
              <a:rPr lang="en-US" sz="1200" dirty="0" err="1" smtClean="0"/>
              <a:t>cjlo</a:t>
            </a:r>
            <a:r>
              <a:rPr lang="en-US" sz="1200" dirty="0" smtClean="0"/>
              <a:t>, </a:t>
            </a:r>
            <a:r>
              <a:rPr lang="en-US" sz="1200" dirty="0" err="1" smtClean="0"/>
              <a:t>cjhi</a:t>
            </a:r>
            <a:r>
              <a:rPr lang="en-US" sz="1200" dirty="0" smtClean="0"/>
              <a:t>	</a:t>
            </a:r>
            <a:r>
              <a:rPr lang="en-US" sz="1200" dirty="0" err="1" smtClean="0"/>
              <a:t>g_c</a:t>
            </a:r>
            <a:r>
              <a:rPr lang="en-US" sz="1200" dirty="0" smtClean="0"/>
              <a:t> patch </a:t>
            </a:r>
            <a:r>
              <a:rPr lang="en-US" sz="1200" dirty="0" err="1" smtClean="0"/>
              <a:t>coord</a:t>
            </a:r>
            <a:r>
              <a:rPr lang="en-US" sz="1200" dirty="0" smtClean="0"/>
              <a:t>	[input]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5486400" algn="r"/>
              </a:tabLst>
            </a:pPr>
            <a:r>
              <a:rPr lang="en-US" sz="1400" dirty="0" smtClean="0"/>
              <a:t>				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Algebra </a:t>
            </a:r>
            <a:r>
              <a:rPr lang="en-US" dirty="0" smtClean="0"/>
              <a:t>on Patches (cont</a:t>
            </a:r>
            <a:r>
              <a:rPr lang="en-US" dirty="0"/>
              <a:t>.)</a:t>
            </a:r>
          </a:p>
        </p:txBody>
      </p:sp>
      <p:sp>
        <p:nvSpPr>
          <p:cNvPr id="379910" name="Rectangle 6"/>
          <p:cNvSpPr>
            <a:spLocks noGrp="1" noChangeArrowheads="1"/>
          </p:cNvSpPr>
          <p:nvPr>
            <p:ph idx="1"/>
          </p:nvPr>
        </p:nvSpPr>
        <p:spPr>
          <a:xfrm>
            <a:off x="492125" y="990600"/>
            <a:ext cx="8186738" cy="3575050"/>
          </a:xfr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5486400" algn="r"/>
              </a:tabLst>
            </a:pPr>
            <a:r>
              <a:rPr lang="en-US" sz="1600" dirty="0" smtClean="0"/>
              <a:t>To perform matrix multiplication: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5486400" algn="r"/>
              </a:tabLst>
            </a:pPr>
            <a:r>
              <a:rPr lang="en-US" sz="1600" b="1" dirty="0" smtClean="0"/>
              <a:t>Fortran	</a:t>
            </a:r>
            <a:r>
              <a:rPr lang="en-US" sz="1600" dirty="0" smtClean="0"/>
              <a:t>subroutine </a:t>
            </a:r>
            <a:r>
              <a:rPr lang="en-US" sz="1600" dirty="0" err="1" smtClean="0"/>
              <a:t>ga_matmul_patch</a:t>
            </a:r>
            <a:r>
              <a:rPr lang="en-US" sz="1600" dirty="0" smtClean="0"/>
              <a:t>(</a:t>
            </a:r>
            <a:r>
              <a:rPr lang="en-US" sz="1600" dirty="0" err="1" smtClean="0"/>
              <a:t>transa</a:t>
            </a:r>
            <a:r>
              <a:rPr lang="en-US" sz="1600" dirty="0" smtClean="0"/>
              <a:t>, </a:t>
            </a:r>
            <a:r>
              <a:rPr lang="en-US" sz="1600" dirty="0" err="1" smtClean="0"/>
              <a:t>transb</a:t>
            </a:r>
            <a:r>
              <a:rPr lang="en-US" sz="1600" dirty="0" smtClean="0"/>
              <a:t>, alpha, beta, </a:t>
            </a:r>
          </a:p>
          <a:p>
            <a:pPr lvl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5486400" algn="r"/>
              </a:tabLst>
            </a:pPr>
            <a:r>
              <a:rPr lang="en-US" sz="1600" dirty="0" smtClean="0"/>
              <a:t>					</a:t>
            </a:r>
            <a:r>
              <a:rPr lang="en-US" sz="1600" dirty="0" err="1" smtClean="0"/>
              <a:t>g_a</a:t>
            </a:r>
            <a:r>
              <a:rPr lang="en-US" sz="1600" dirty="0" smtClean="0"/>
              <a:t>, </a:t>
            </a:r>
            <a:r>
              <a:rPr lang="en-US" sz="1600" dirty="0" err="1" smtClean="0"/>
              <a:t>ailo</a:t>
            </a:r>
            <a:r>
              <a:rPr lang="en-US" sz="1600" dirty="0" smtClean="0"/>
              <a:t>, </a:t>
            </a:r>
            <a:r>
              <a:rPr lang="en-US" sz="1600" dirty="0" err="1" smtClean="0"/>
              <a:t>aihi</a:t>
            </a:r>
            <a:r>
              <a:rPr lang="en-US" sz="1600" dirty="0" smtClean="0"/>
              <a:t>, </a:t>
            </a:r>
            <a:r>
              <a:rPr lang="en-US" sz="1600" dirty="0" err="1" smtClean="0"/>
              <a:t>ajlo</a:t>
            </a:r>
            <a:r>
              <a:rPr lang="en-US" sz="1600" dirty="0" smtClean="0"/>
              <a:t>, </a:t>
            </a:r>
            <a:r>
              <a:rPr lang="en-US" sz="1600" dirty="0" err="1" smtClean="0"/>
              <a:t>ajhi</a:t>
            </a:r>
            <a:r>
              <a:rPr lang="en-US" sz="1600" dirty="0" smtClean="0"/>
              <a:t>,</a:t>
            </a:r>
          </a:p>
          <a:p>
            <a:pPr lvl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5486400" algn="r"/>
              </a:tabLst>
            </a:pPr>
            <a:r>
              <a:rPr lang="en-US" sz="1600" dirty="0" smtClean="0"/>
              <a:t>					</a:t>
            </a:r>
            <a:r>
              <a:rPr lang="en-US" sz="1600" dirty="0" err="1" smtClean="0"/>
              <a:t>g_b</a:t>
            </a:r>
            <a:r>
              <a:rPr lang="en-US" sz="1600" dirty="0" smtClean="0"/>
              <a:t>, </a:t>
            </a:r>
            <a:r>
              <a:rPr lang="en-US" sz="1600" dirty="0" err="1" smtClean="0"/>
              <a:t>bilo</a:t>
            </a:r>
            <a:r>
              <a:rPr lang="en-US" sz="1600" dirty="0" smtClean="0"/>
              <a:t>, </a:t>
            </a:r>
            <a:r>
              <a:rPr lang="en-US" sz="1600" dirty="0" err="1" smtClean="0"/>
              <a:t>bihi</a:t>
            </a:r>
            <a:r>
              <a:rPr lang="en-US" sz="1600" dirty="0" smtClean="0"/>
              <a:t>, </a:t>
            </a:r>
            <a:r>
              <a:rPr lang="en-US" sz="1600" dirty="0" err="1" smtClean="0"/>
              <a:t>bjlo</a:t>
            </a:r>
            <a:r>
              <a:rPr lang="en-US" sz="1600" dirty="0" smtClean="0"/>
              <a:t>, </a:t>
            </a:r>
            <a:r>
              <a:rPr lang="en-US" sz="1600" dirty="0" err="1" smtClean="0"/>
              <a:t>bjhi</a:t>
            </a:r>
            <a:r>
              <a:rPr lang="en-US" sz="1600" dirty="0" smtClean="0"/>
              <a:t>,</a:t>
            </a:r>
          </a:p>
          <a:p>
            <a:pPr lvl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5486400" algn="r"/>
              </a:tabLst>
            </a:pPr>
            <a:r>
              <a:rPr lang="en-US" sz="1600" dirty="0" smtClean="0"/>
              <a:t>					</a:t>
            </a:r>
            <a:r>
              <a:rPr lang="en-US" sz="1600" dirty="0" err="1" smtClean="0"/>
              <a:t>g_c</a:t>
            </a:r>
            <a:r>
              <a:rPr lang="en-US" sz="1600" dirty="0" smtClean="0"/>
              <a:t>, </a:t>
            </a:r>
            <a:r>
              <a:rPr lang="en-US" sz="1600" dirty="0" err="1" smtClean="0"/>
              <a:t>cilo</a:t>
            </a:r>
            <a:r>
              <a:rPr lang="en-US" sz="1600" dirty="0" smtClean="0"/>
              <a:t>, </a:t>
            </a:r>
            <a:r>
              <a:rPr lang="en-US" sz="1600" dirty="0" err="1" smtClean="0"/>
              <a:t>cihi</a:t>
            </a:r>
            <a:r>
              <a:rPr lang="en-US" sz="1600" dirty="0" smtClean="0"/>
              <a:t>, </a:t>
            </a:r>
            <a:r>
              <a:rPr lang="en-US" sz="1600" dirty="0" err="1" smtClean="0"/>
              <a:t>cjlo</a:t>
            </a:r>
            <a:r>
              <a:rPr lang="en-US" sz="1600" dirty="0" smtClean="0"/>
              <a:t>, </a:t>
            </a:r>
            <a:r>
              <a:rPr lang="en-US" sz="1600" dirty="0" err="1" smtClean="0"/>
              <a:t>cjhi</a:t>
            </a:r>
            <a:r>
              <a:rPr lang="en-US" sz="1600" dirty="0" smtClean="0"/>
              <a:t>)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5486400" algn="r"/>
              </a:tabLst>
            </a:pPr>
            <a:r>
              <a:rPr lang="en-US" sz="1600" b="1" dirty="0" smtClean="0"/>
              <a:t>C			</a:t>
            </a:r>
            <a:r>
              <a:rPr lang="en-US" sz="1600" dirty="0" smtClean="0"/>
              <a:t>void </a:t>
            </a:r>
            <a:r>
              <a:rPr lang="en-US" sz="1600" dirty="0" err="1" smtClean="0"/>
              <a:t>GA_Matmul_patch</a:t>
            </a:r>
            <a:r>
              <a:rPr lang="en-US" sz="1600" dirty="0" smtClean="0"/>
              <a:t>(char *</a:t>
            </a:r>
            <a:r>
              <a:rPr lang="en-US" sz="1600" dirty="0" err="1" smtClean="0"/>
              <a:t>transa</a:t>
            </a:r>
            <a:r>
              <a:rPr lang="en-US" sz="1600" dirty="0" smtClean="0"/>
              <a:t>, char* </a:t>
            </a:r>
            <a:r>
              <a:rPr lang="en-US" sz="1600" dirty="0" err="1" smtClean="0"/>
              <a:t>transb</a:t>
            </a:r>
            <a:r>
              <a:rPr lang="en-US" sz="1600" dirty="0" smtClean="0"/>
              <a:t>,</a:t>
            </a:r>
          </a:p>
          <a:p>
            <a:pPr lvl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5486400" algn="r"/>
              </a:tabLst>
            </a:pPr>
            <a:r>
              <a:rPr lang="en-US" sz="1600" dirty="0" smtClean="0"/>
              <a:t>					void* alpha, void *beta,</a:t>
            </a:r>
          </a:p>
          <a:p>
            <a:pPr lvl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5486400" algn="r"/>
              </a:tabLst>
            </a:pPr>
            <a:r>
              <a:rPr lang="en-US" sz="1600" dirty="0" smtClean="0"/>
              <a:t>					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g_a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ailo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aihi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ajlo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ajhi</a:t>
            </a:r>
            <a:r>
              <a:rPr lang="en-US" sz="1600" dirty="0" smtClean="0"/>
              <a:t>,</a:t>
            </a:r>
          </a:p>
          <a:p>
            <a:pPr lvl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5486400" algn="r"/>
              </a:tabLst>
            </a:pPr>
            <a:r>
              <a:rPr lang="en-US" sz="1600" dirty="0" smtClean="0"/>
              <a:t>					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g_b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bilo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bihi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bjlo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bjhi</a:t>
            </a:r>
            <a:r>
              <a:rPr lang="en-US" sz="1600" dirty="0" smtClean="0"/>
              <a:t>,</a:t>
            </a:r>
          </a:p>
          <a:p>
            <a:pPr lvl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5486400" algn="r"/>
              </a:tabLst>
            </a:pPr>
            <a:r>
              <a:rPr lang="en-US" sz="1600" dirty="0" smtClean="0"/>
              <a:t>					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g_c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cilo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cihi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cjlo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cjhi</a:t>
            </a:r>
            <a:r>
              <a:rPr lang="en-US" sz="1600" dirty="0" smtClean="0"/>
              <a:t>)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5486400" algn="r"/>
              </a:tabLst>
            </a:pPr>
            <a:r>
              <a:rPr lang="en-US" sz="1600" b="1" dirty="0" smtClean="0"/>
              <a:t>Fortran	</a:t>
            </a:r>
            <a:r>
              <a:rPr lang="en-US" sz="1600" dirty="0" smtClean="0"/>
              <a:t>subroutine </a:t>
            </a:r>
            <a:r>
              <a:rPr lang="en-US" sz="1600" dirty="0" err="1" smtClean="0"/>
              <a:t>ga_matmul_patch</a:t>
            </a:r>
            <a:r>
              <a:rPr lang="en-US" sz="1600" dirty="0" smtClean="0"/>
              <a:t>(</a:t>
            </a:r>
            <a:r>
              <a:rPr lang="en-US" sz="1600" dirty="0" err="1" smtClean="0"/>
              <a:t>bool</a:t>
            </a:r>
            <a:r>
              <a:rPr lang="en-US" sz="1600" dirty="0" smtClean="0"/>
              <a:t> </a:t>
            </a:r>
            <a:r>
              <a:rPr lang="en-US" sz="1600" dirty="0" err="1" smtClean="0"/>
              <a:t>transa</a:t>
            </a:r>
            <a:r>
              <a:rPr lang="en-US" sz="1600" dirty="0" smtClean="0"/>
              <a:t>, </a:t>
            </a:r>
            <a:r>
              <a:rPr lang="en-US" sz="1600" dirty="0" err="1" smtClean="0"/>
              <a:t>bool</a:t>
            </a:r>
            <a:r>
              <a:rPr lang="en-US" sz="1600" dirty="0" smtClean="0"/>
              <a:t> </a:t>
            </a:r>
            <a:r>
              <a:rPr lang="en-US" sz="1600" dirty="0" err="1" smtClean="0"/>
              <a:t>transb</a:t>
            </a:r>
            <a:r>
              <a:rPr lang="en-US" sz="1600" dirty="0" smtClean="0"/>
              <a:t>,</a:t>
            </a:r>
          </a:p>
          <a:p>
            <a:pPr lvl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5486400" algn="r"/>
              </a:tabLst>
            </a:pPr>
            <a:r>
              <a:rPr lang="en-US" sz="1600" dirty="0" smtClean="0"/>
              <a:t>					alpha, beta, </a:t>
            </a:r>
          </a:p>
          <a:p>
            <a:pPr lvl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5486400" algn="r"/>
              </a:tabLst>
            </a:pPr>
            <a:r>
              <a:rPr lang="en-US" sz="1600" dirty="0" smtClean="0"/>
              <a:t>					</a:t>
            </a:r>
            <a:r>
              <a:rPr lang="en-US" sz="1600" dirty="0" err="1" smtClean="0"/>
              <a:t>g_a</a:t>
            </a:r>
            <a:r>
              <a:rPr lang="en-US" sz="1600" dirty="0" smtClean="0"/>
              <a:t>, </a:t>
            </a:r>
            <a:r>
              <a:rPr lang="en-US" sz="1600" dirty="0" err="1" smtClean="0"/>
              <a:t>ailo</a:t>
            </a:r>
            <a:r>
              <a:rPr lang="en-US" sz="1600" dirty="0" smtClean="0"/>
              <a:t>, </a:t>
            </a:r>
            <a:r>
              <a:rPr lang="en-US" sz="1600" dirty="0" err="1" smtClean="0"/>
              <a:t>aihi</a:t>
            </a:r>
            <a:r>
              <a:rPr lang="en-US" sz="1600" dirty="0" smtClean="0"/>
              <a:t>, </a:t>
            </a:r>
            <a:r>
              <a:rPr lang="en-US" sz="1600" dirty="0" err="1" smtClean="0"/>
              <a:t>ajlo</a:t>
            </a:r>
            <a:r>
              <a:rPr lang="en-US" sz="1600" dirty="0" smtClean="0"/>
              <a:t>, </a:t>
            </a:r>
            <a:r>
              <a:rPr lang="en-US" sz="1600" dirty="0" err="1" smtClean="0"/>
              <a:t>ajhi</a:t>
            </a:r>
            <a:r>
              <a:rPr lang="en-US" sz="1600" dirty="0" smtClean="0"/>
              <a:t>,</a:t>
            </a:r>
          </a:p>
          <a:p>
            <a:pPr lvl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5486400" algn="r"/>
              </a:tabLst>
            </a:pPr>
            <a:r>
              <a:rPr lang="en-US" sz="1600" dirty="0" smtClean="0"/>
              <a:t>					</a:t>
            </a:r>
            <a:r>
              <a:rPr lang="en-US" sz="1600" dirty="0" err="1" smtClean="0"/>
              <a:t>g_b</a:t>
            </a:r>
            <a:r>
              <a:rPr lang="en-US" sz="1600" dirty="0" smtClean="0"/>
              <a:t>, </a:t>
            </a:r>
            <a:r>
              <a:rPr lang="en-US" sz="1600" dirty="0" err="1" smtClean="0"/>
              <a:t>bilo</a:t>
            </a:r>
            <a:r>
              <a:rPr lang="en-US" sz="1600" dirty="0" smtClean="0"/>
              <a:t>, </a:t>
            </a:r>
            <a:r>
              <a:rPr lang="en-US" sz="1600" dirty="0" err="1" smtClean="0"/>
              <a:t>bihi</a:t>
            </a:r>
            <a:r>
              <a:rPr lang="en-US" sz="1600" dirty="0" smtClean="0"/>
              <a:t>, </a:t>
            </a:r>
            <a:r>
              <a:rPr lang="en-US" sz="1600" dirty="0" err="1" smtClean="0"/>
              <a:t>bjlo</a:t>
            </a:r>
            <a:r>
              <a:rPr lang="en-US" sz="1600" dirty="0" smtClean="0"/>
              <a:t>, </a:t>
            </a:r>
            <a:r>
              <a:rPr lang="en-US" sz="1600" dirty="0" err="1" smtClean="0"/>
              <a:t>bjhi</a:t>
            </a:r>
            <a:r>
              <a:rPr lang="en-US" sz="1600" dirty="0" smtClean="0"/>
              <a:t>,</a:t>
            </a:r>
          </a:p>
          <a:p>
            <a:pPr lvl="1"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5486400" algn="r"/>
              </a:tabLst>
            </a:pPr>
            <a:r>
              <a:rPr lang="en-US" sz="1600" dirty="0" smtClean="0"/>
              <a:t>					</a:t>
            </a:r>
            <a:r>
              <a:rPr lang="en-US" sz="1600" dirty="0" err="1" smtClean="0"/>
              <a:t>g_c</a:t>
            </a:r>
            <a:r>
              <a:rPr lang="en-US" sz="1600" dirty="0" smtClean="0"/>
              <a:t>, </a:t>
            </a:r>
            <a:r>
              <a:rPr lang="en-US" sz="1600" dirty="0" err="1" smtClean="0"/>
              <a:t>cilo</a:t>
            </a:r>
            <a:r>
              <a:rPr lang="en-US" sz="1600" dirty="0" smtClean="0"/>
              <a:t>, </a:t>
            </a:r>
            <a:r>
              <a:rPr lang="en-US" sz="1600" dirty="0" err="1" smtClean="0"/>
              <a:t>cihi</a:t>
            </a:r>
            <a:r>
              <a:rPr lang="en-US" sz="1600" dirty="0" smtClean="0"/>
              <a:t>, </a:t>
            </a:r>
            <a:r>
              <a:rPr lang="en-US" sz="1600" dirty="0" err="1" smtClean="0"/>
              <a:t>cjlo</a:t>
            </a:r>
            <a:r>
              <a:rPr lang="en-US" sz="1600" dirty="0" smtClean="0"/>
              <a:t>, </a:t>
            </a:r>
            <a:r>
              <a:rPr lang="en-US" sz="1600" dirty="0" err="1" smtClean="0"/>
              <a:t>cjhi</a:t>
            </a:r>
            <a:r>
              <a:rPr lang="en-US" sz="1600" dirty="0" smtClean="0"/>
              <a:t>)</a:t>
            </a:r>
          </a:p>
          <a:p>
            <a:pPr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5486400" algn="r"/>
              </a:tabLst>
            </a:pPr>
            <a:endParaRPr lang="en-US" sz="800" dirty="0" smtClean="0"/>
          </a:p>
          <a:p>
            <a:pPr>
              <a:buFont typeface="Monotype Sort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5486400" algn="r"/>
              </a:tabLst>
            </a:pPr>
            <a:r>
              <a:rPr lang="en-US" sz="1200" dirty="0" smtClean="0"/>
              <a:t>integer		</a:t>
            </a:r>
            <a:r>
              <a:rPr lang="en-US" sz="1200" dirty="0" err="1" smtClean="0"/>
              <a:t>g_a</a:t>
            </a:r>
            <a:r>
              <a:rPr lang="en-US" sz="1200" dirty="0" smtClean="0"/>
              <a:t>, </a:t>
            </a:r>
            <a:r>
              <a:rPr lang="en-US" sz="1200" dirty="0" err="1" smtClean="0"/>
              <a:t>ailo</a:t>
            </a:r>
            <a:r>
              <a:rPr lang="en-US" sz="1200" dirty="0" smtClean="0"/>
              <a:t>, </a:t>
            </a:r>
            <a:r>
              <a:rPr lang="en-US" sz="1200" dirty="0" err="1" smtClean="0"/>
              <a:t>aihi</a:t>
            </a:r>
            <a:r>
              <a:rPr lang="en-US" sz="1200" dirty="0" smtClean="0"/>
              <a:t>, </a:t>
            </a:r>
            <a:r>
              <a:rPr lang="en-US" sz="1200" dirty="0" err="1" smtClean="0"/>
              <a:t>ajlo</a:t>
            </a:r>
            <a:r>
              <a:rPr lang="en-US" sz="1200" dirty="0" smtClean="0"/>
              <a:t>, </a:t>
            </a:r>
            <a:r>
              <a:rPr lang="en-US" sz="1200" dirty="0" err="1" smtClean="0"/>
              <a:t>ajhi</a:t>
            </a:r>
            <a:r>
              <a:rPr lang="en-US" sz="1200" dirty="0" smtClean="0"/>
              <a:t>	patch of </a:t>
            </a:r>
            <a:r>
              <a:rPr lang="en-US" sz="1200" dirty="0" err="1" smtClean="0"/>
              <a:t>g_a</a:t>
            </a:r>
            <a:r>
              <a:rPr lang="en-US" sz="1200" dirty="0" smtClean="0"/>
              <a:t>	[input]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5486400" algn="r"/>
              </a:tabLst>
            </a:pPr>
            <a:r>
              <a:rPr lang="en-US" sz="1200" dirty="0" smtClean="0"/>
              <a:t>integer		</a:t>
            </a:r>
            <a:r>
              <a:rPr lang="en-US" sz="1200" dirty="0" err="1" smtClean="0"/>
              <a:t>g_b</a:t>
            </a:r>
            <a:r>
              <a:rPr lang="en-US" sz="1200" dirty="0" smtClean="0"/>
              <a:t>, </a:t>
            </a:r>
            <a:r>
              <a:rPr lang="en-US" sz="1200" dirty="0" err="1" smtClean="0"/>
              <a:t>bilo</a:t>
            </a:r>
            <a:r>
              <a:rPr lang="en-US" sz="1200" dirty="0" smtClean="0"/>
              <a:t>, </a:t>
            </a:r>
            <a:r>
              <a:rPr lang="en-US" sz="1200" dirty="0" err="1" smtClean="0"/>
              <a:t>bihi</a:t>
            </a:r>
            <a:r>
              <a:rPr lang="en-US" sz="1200" dirty="0" smtClean="0"/>
              <a:t>, </a:t>
            </a:r>
            <a:r>
              <a:rPr lang="en-US" sz="1200" dirty="0" err="1" smtClean="0"/>
              <a:t>bjlo</a:t>
            </a:r>
            <a:r>
              <a:rPr lang="en-US" sz="1200" dirty="0" smtClean="0"/>
              <a:t>, </a:t>
            </a:r>
            <a:r>
              <a:rPr lang="en-US" sz="1200" dirty="0" err="1" smtClean="0"/>
              <a:t>bjhi</a:t>
            </a:r>
            <a:r>
              <a:rPr lang="en-US" sz="1200" dirty="0" smtClean="0"/>
              <a:t>	patch of </a:t>
            </a:r>
            <a:r>
              <a:rPr lang="en-US" sz="1200" dirty="0" err="1" smtClean="0"/>
              <a:t>g_b</a:t>
            </a:r>
            <a:r>
              <a:rPr lang="en-US" sz="1200" dirty="0" smtClean="0"/>
              <a:t>	[input]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5486400" algn="r"/>
              </a:tabLst>
            </a:pPr>
            <a:r>
              <a:rPr lang="en-US" sz="1200" dirty="0" smtClean="0"/>
              <a:t>integer		</a:t>
            </a:r>
            <a:r>
              <a:rPr lang="en-US" sz="1200" dirty="0" err="1" smtClean="0"/>
              <a:t>g_c</a:t>
            </a:r>
            <a:r>
              <a:rPr lang="en-US" sz="1200" dirty="0" smtClean="0"/>
              <a:t>, </a:t>
            </a:r>
            <a:r>
              <a:rPr lang="en-US" sz="1200" dirty="0" err="1" smtClean="0"/>
              <a:t>cilo</a:t>
            </a:r>
            <a:r>
              <a:rPr lang="en-US" sz="1200" dirty="0" smtClean="0"/>
              <a:t>, </a:t>
            </a:r>
            <a:r>
              <a:rPr lang="en-US" sz="1200" dirty="0" err="1" smtClean="0"/>
              <a:t>cihi</a:t>
            </a:r>
            <a:r>
              <a:rPr lang="en-US" sz="1200" dirty="0" smtClean="0"/>
              <a:t>, </a:t>
            </a:r>
            <a:r>
              <a:rPr lang="en-US" sz="1200" dirty="0" err="1" smtClean="0"/>
              <a:t>cjlo</a:t>
            </a:r>
            <a:r>
              <a:rPr lang="en-US" sz="1200" dirty="0" smtClean="0"/>
              <a:t>, </a:t>
            </a:r>
            <a:r>
              <a:rPr lang="en-US" sz="1200" dirty="0" err="1" smtClean="0"/>
              <a:t>cjhi</a:t>
            </a:r>
            <a:r>
              <a:rPr lang="en-US" sz="1200" dirty="0" smtClean="0"/>
              <a:t>	patch of </a:t>
            </a:r>
            <a:r>
              <a:rPr lang="en-US" sz="1200" dirty="0" err="1" smtClean="0"/>
              <a:t>g_c</a:t>
            </a:r>
            <a:r>
              <a:rPr lang="en-US" sz="1200" dirty="0" smtClean="0"/>
              <a:t>	[input]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5486400" algn="r"/>
              </a:tabLst>
            </a:pPr>
            <a:r>
              <a:rPr lang="en-US" sz="1200" dirty="0" smtClean="0"/>
              <a:t>dbl </a:t>
            </a:r>
            <a:r>
              <a:rPr lang="en-US" sz="1200" dirty="0" err="1" smtClean="0"/>
              <a:t>prec</a:t>
            </a:r>
            <a:r>
              <a:rPr lang="en-US" sz="1200" dirty="0" smtClean="0"/>
              <a:t>/comp	alpha, beta			scale factors	[input]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5486400" algn="r"/>
              </a:tabLst>
            </a:pPr>
            <a:r>
              <a:rPr lang="en-US" sz="1200" dirty="0" smtClean="0"/>
              <a:t>character*1		</a:t>
            </a:r>
            <a:r>
              <a:rPr lang="en-US" sz="1200" dirty="0" err="1" smtClean="0"/>
              <a:t>transa</a:t>
            </a:r>
            <a:r>
              <a:rPr lang="en-US" sz="1200" dirty="0" smtClean="0"/>
              <a:t>, </a:t>
            </a:r>
            <a:r>
              <a:rPr lang="en-US" sz="1200" dirty="0" err="1" smtClean="0"/>
              <a:t>transb</a:t>
            </a:r>
            <a:r>
              <a:rPr lang="en-US" sz="1200" dirty="0" smtClean="0"/>
              <a:t>		transpose flags	[input]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</a:t>
            </a:r>
            <a:r>
              <a:rPr lang="en-US" dirty="0" smtClean="0"/>
              <a:t>Algebra on Patches </a:t>
            </a:r>
            <a:r>
              <a:rPr lang="en-US" dirty="0"/>
              <a:t>(cont.)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2125" y="914400"/>
            <a:ext cx="8186738" cy="3575050"/>
          </a:xfrm>
        </p:spPr>
        <p:txBody>
          <a:bodyPr/>
          <a:lstStyle/>
          <a:p>
            <a:r>
              <a:rPr lang="en-US" sz="1600" dirty="0" smtClean="0"/>
              <a:t>To compute the element-wise dot product of two arrays:</a:t>
            </a:r>
          </a:p>
          <a:p>
            <a:pPr lvl="1"/>
            <a:r>
              <a:rPr lang="en-US" sz="1600" dirty="0" smtClean="0"/>
              <a:t>Three separate functions for data types</a:t>
            </a:r>
          </a:p>
          <a:p>
            <a:pPr lvl="2"/>
            <a:r>
              <a:rPr lang="en-US" sz="1600" dirty="0" smtClean="0"/>
              <a:t>Integer</a:t>
            </a:r>
          </a:p>
          <a:p>
            <a:pPr lvl="3"/>
            <a:r>
              <a:rPr lang="en-US" sz="1600" b="1" dirty="0" smtClean="0"/>
              <a:t>Fortran	</a:t>
            </a:r>
            <a:r>
              <a:rPr lang="en-US" sz="1600" dirty="0" err="1" smtClean="0"/>
              <a:t>nga_idot_patch</a:t>
            </a:r>
            <a:r>
              <a:rPr lang="en-US" sz="1600" dirty="0" smtClean="0"/>
              <a:t>(</a:t>
            </a:r>
            <a:r>
              <a:rPr lang="en-US" sz="1600" dirty="0" err="1" smtClean="0"/>
              <a:t>g_a</a:t>
            </a:r>
            <a:r>
              <a:rPr lang="en-US" sz="1600" dirty="0" smtClean="0"/>
              <a:t>, </a:t>
            </a:r>
            <a:r>
              <a:rPr lang="en-US" sz="1600" dirty="0" err="1" smtClean="0"/>
              <a:t>ta</a:t>
            </a:r>
            <a:r>
              <a:rPr lang="en-US" sz="1600" dirty="0" smtClean="0"/>
              <a:t>, </a:t>
            </a:r>
            <a:r>
              <a:rPr lang="en-US" sz="1600" dirty="0" err="1" smtClean="0"/>
              <a:t>alo</a:t>
            </a:r>
            <a:r>
              <a:rPr lang="en-US" sz="1600" dirty="0" smtClean="0"/>
              <a:t>, </a:t>
            </a:r>
            <a:r>
              <a:rPr lang="en-US" sz="1600" dirty="0" err="1" smtClean="0"/>
              <a:t>ahi</a:t>
            </a:r>
            <a:r>
              <a:rPr lang="en-US" sz="1600" dirty="0" smtClean="0"/>
              <a:t>, </a:t>
            </a:r>
            <a:r>
              <a:rPr lang="en-US" sz="1600" dirty="0" err="1" smtClean="0"/>
              <a:t>g_b</a:t>
            </a:r>
            <a:r>
              <a:rPr lang="en-US" sz="1600" dirty="0" smtClean="0"/>
              <a:t>, </a:t>
            </a:r>
            <a:r>
              <a:rPr lang="en-US" sz="1600" dirty="0" err="1" smtClean="0"/>
              <a:t>tb</a:t>
            </a:r>
            <a:r>
              <a:rPr lang="en-US" sz="1600" dirty="0" smtClean="0"/>
              <a:t>, </a:t>
            </a:r>
            <a:r>
              <a:rPr lang="en-US" sz="1600" dirty="0" err="1" smtClean="0"/>
              <a:t>blo</a:t>
            </a:r>
            <a:r>
              <a:rPr lang="en-US" sz="1600" dirty="0" smtClean="0"/>
              <a:t>, </a:t>
            </a:r>
            <a:r>
              <a:rPr lang="en-US" sz="1600" dirty="0" err="1" smtClean="0"/>
              <a:t>bhi</a:t>
            </a:r>
            <a:r>
              <a:rPr lang="en-US" sz="1600" dirty="0" smtClean="0"/>
              <a:t>)</a:t>
            </a:r>
          </a:p>
          <a:p>
            <a:pPr lvl="3"/>
            <a:r>
              <a:rPr lang="en-US" sz="1600" b="1" dirty="0" smtClean="0"/>
              <a:t>C		</a:t>
            </a:r>
            <a:r>
              <a:rPr lang="en-US" sz="1600" dirty="0" err="1" smtClean="0"/>
              <a:t>NGA_Idot_patch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g_a</a:t>
            </a:r>
            <a:r>
              <a:rPr lang="en-US" sz="1600" dirty="0" smtClean="0"/>
              <a:t>, char* </a:t>
            </a:r>
            <a:r>
              <a:rPr lang="en-US" sz="1600" dirty="0" err="1" smtClean="0"/>
              <a:t>ta</a:t>
            </a:r>
            <a:r>
              <a:rPr lang="en-US" sz="1600" dirty="0" smtClean="0"/>
              <a:t>,</a:t>
            </a:r>
          </a:p>
          <a:p>
            <a:pPr lvl="3">
              <a:buNone/>
            </a:pPr>
            <a:r>
              <a:rPr lang="en-US" sz="1600" dirty="0" smtClean="0"/>
              <a:t>			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alo</a:t>
            </a:r>
            <a:r>
              <a:rPr lang="en-US" sz="1600" dirty="0" smtClean="0"/>
              <a:t>[],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ahi</a:t>
            </a:r>
            <a:r>
              <a:rPr lang="en-US" sz="1600" dirty="0" smtClean="0"/>
              <a:t>[],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g_b</a:t>
            </a:r>
            <a:r>
              <a:rPr lang="en-US" sz="1600" dirty="0" smtClean="0"/>
              <a:t>, char* </a:t>
            </a:r>
            <a:r>
              <a:rPr lang="en-US" sz="1600" dirty="0" err="1" smtClean="0"/>
              <a:t>tb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blo</a:t>
            </a:r>
            <a:r>
              <a:rPr lang="en-US" sz="1600" dirty="0" smtClean="0"/>
              <a:t>[],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bhi</a:t>
            </a:r>
            <a:r>
              <a:rPr lang="en-US" sz="1600" dirty="0" smtClean="0"/>
              <a:t>[])</a:t>
            </a:r>
          </a:p>
          <a:p>
            <a:pPr lvl="2"/>
            <a:r>
              <a:rPr lang="en-US" sz="1600" dirty="0" smtClean="0"/>
              <a:t>Double precision</a:t>
            </a:r>
          </a:p>
          <a:p>
            <a:pPr lvl="3"/>
            <a:r>
              <a:rPr lang="en-US" sz="1600" b="1" dirty="0" smtClean="0"/>
              <a:t>Fortran	</a:t>
            </a:r>
            <a:r>
              <a:rPr lang="en-US" sz="1600" dirty="0" err="1" smtClean="0"/>
              <a:t>nga_ddot_patch</a:t>
            </a:r>
            <a:r>
              <a:rPr lang="en-US" sz="1600" dirty="0" smtClean="0"/>
              <a:t>(</a:t>
            </a:r>
            <a:r>
              <a:rPr lang="en-US" sz="1600" dirty="0" err="1" smtClean="0"/>
              <a:t>g_a</a:t>
            </a:r>
            <a:r>
              <a:rPr lang="en-US" sz="1600" dirty="0" smtClean="0"/>
              <a:t>, </a:t>
            </a:r>
            <a:r>
              <a:rPr lang="en-US" sz="1600" dirty="0" err="1" smtClean="0"/>
              <a:t>ta</a:t>
            </a:r>
            <a:r>
              <a:rPr lang="en-US" sz="1600" dirty="0" smtClean="0"/>
              <a:t>, </a:t>
            </a:r>
            <a:r>
              <a:rPr lang="en-US" sz="1600" dirty="0" err="1" smtClean="0"/>
              <a:t>alo</a:t>
            </a:r>
            <a:r>
              <a:rPr lang="en-US" sz="1600" dirty="0" smtClean="0"/>
              <a:t>, </a:t>
            </a:r>
            <a:r>
              <a:rPr lang="en-US" sz="1600" dirty="0" err="1" smtClean="0"/>
              <a:t>ahi</a:t>
            </a:r>
            <a:r>
              <a:rPr lang="en-US" sz="1600" dirty="0" smtClean="0"/>
              <a:t>, </a:t>
            </a:r>
            <a:r>
              <a:rPr lang="en-US" sz="1600" dirty="0" err="1" smtClean="0"/>
              <a:t>g_b</a:t>
            </a:r>
            <a:r>
              <a:rPr lang="en-US" sz="1600" dirty="0" smtClean="0"/>
              <a:t>, </a:t>
            </a:r>
            <a:r>
              <a:rPr lang="en-US" sz="1600" dirty="0" err="1" smtClean="0"/>
              <a:t>tb</a:t>
            </a:r>
            <a:r>
              <a:rPr lang="en-US" sz="1600" dirty="0" smtClean="0"/>
              <a:t>, </a:t>
            </a:r>
            <a:r>
              <a:rPr lang="en-US" sz="1600" dirty="0" err="1" smtClean="0"/>
              <a:t>blo</a:t>
            </a:r>
            <a:r>
              <a:rPr lang="en-US" sz="1600" dirty="0" smtClean="0"/>
              <a:t>, </a:t>
            </a:r>
            <a:r>
              <a:rPr lang="en-US" sz="1600" dirty="0" err="1" smtClean="0"/>
              <a:t>bhi</a:t>
            </a:r>
            <a:r>
              <a:rPr lang="en-US" sz="1600" dirty="0" smtClean="0"/>
              <a:t>)</a:t>
            </a:r>
          </a:p>
          <a:p>
            <a:pPr lvl="3"/>
            <a:r>
              <a:rPr lang="en-US" sz="1600" b="1" dirty="0" smtClean="0"/>
              <a:t>C		</a:t>
            </a:r>
            <a:r>
              <a:rPr lang="en-US" sz="1600" dirty="0" err="1" smtClean="0"/>
              <a:t>NGA_Ddot_patch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g_a</a:t>
            </a:r>
            <a:r>
              <a:rPr lang="en-US" sz="1600" dirty="0" smtClean="0"/>
              <a:t>, char* </a:t>
            </a:r>
            <a:r>
              <a:rPr lang="en-US" sz="1600" dirty="0" err="1" smtClean="0"/>
              <a:t>ta</a:t>
            </a:r>
            <a:r>
              <a:rPr lang="en-US" sz="1600" dirty="0" smtClean="0"/>
              <a:t>,</a:t>
            </a:r>
          </a:p>
          <a:p>
            <a:pPr lvl="3">
              <a:buNone/>
            </a:pPr>
            <a:r>
              <a:rPr lang="en-US" sz="1600" dirty="0" smtClean="0"/>
              <a:t>			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alo</a:t>
            </a:r>
            <a:r>
              <a:rPr lang="en-US" sz="1600" dirty="0" smtClean="0"/>
              <a:t>[],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ahi</a:t>
            </a:r>
            <a:r>
              <a:rPr lang="en-US" sz="1600" dirty="0" smtClean="0"/>
              <a:t>[],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g_b</a:t>
            </a:r>
            <a:r>
              <a:rPr lang="en-US" sz="1600" dirty="0" smtClean="0"/>
              <a:t>, char* </a:t>
            </a:r>
            <a:r>
              <a:rPr lang="en-US" sz="1600" dirty="0" err="1" smtClean="0"/>
              <a:t>tb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blo</a:t>
            </a:r>
            <a:r>
              <a:rPr lang="en-US" sz="1600" dirty="0" smtClean="0"/>
              <a:t>[],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bhi</a:t>
            </a:r>
            <a:r>
              <a:rPr lang="en-US" sz="1600" dirty="0" smtClean="0"/>
              <a:t>[]) </a:t>
            </a:r>
          </a:p>
          <a:p>
            <a:pPr lvl="2"/>
            <a:r>
              <a:rPr lang="en-US" sz="1600" dirty="0" smtClean="0"/>
              <a:t>Double complex</a:t>
            </a:r>
          </a:p>
          <a:p>
            <a:pPr lvl="3"/>
            <a:r>
              <a:rPr lang="en-US" sz="1600" b="1" dirty="0" smtClean="0"/>
              <a:t>Fortran	</a:t>
            </a:r>
            <a:r>
              <a:rPr lang="en-US" sz="1600" dirty="0" err="1" smtClean="0"/>
              <a:t>nga_zdot_patch</a:t>
            </a:r>
            <a:r>
              <a:rPr lang="en-US" sz="1600" dirty="0" smtClean="0"/>
              <a:t>(</a:t>
            </a:r>
            <a:r>
              <a:rPr lang="en-US" sz="1600" dirty="0" err="1" smtClean="0"/>
              <a:t>g_a</a:t>
            </a:r>
            <a:r>
              <a:rPr lang="en-US" sz="1600" dirty="0" smtClean="0"/>
              <a:t>, </a:t>
            </a:r>
            <a:r>
              <a:rPr lang="en-US" sz="1600" dirty="0" err="1" smtClean="0"/>
              <a:t>ta</a:t>
            </a:r>
            <a:r>
              <a:rPr lang="en-US" sz="1600" dirty="0" smtClean="0"/>
              <a:t>, </a:t>
            </a:r>
            <a:r>
              <a:rPr lang="en-US" sz="1600" dirty="0" err="1" smtClean="0"/>
              <a:t>alo</a:t>
            </a:r>
            <a:r>
              <a:rPr lang="en-US" sz="1600" dirty="0" smtClean="0"/>
              <a:t>, </a:t>
            </a:r>
            <a:r>
              <a:rPr lang="en-US" sz="1600" dirty="0" err="1" smtClean="0"/>
              <a:t>ahi</a:t>
            </a:r>
            <a:r>
              <a:rPr lang="en-US" sz="1600" dirty="0" smtClean="0"/>
              <a:t>, </a:t>
            </a:r>
            <a:r>
              <a:rPr lang="en-US" sz="1600" dirty="0" err="1" smtClean="0"/>
              <a:t>g_b</a:t>
            </a:r>
            <a:r>
              <a:rPr lang="en-US" sz="1600" dirty="0" smtClean="0"/>
              <a:t>, </a:t>
            </a:r>
            <a:r>
              <a:rPr lang="en-US" sz="1600" dirty="0" err="1" smtClean="0"/>
              <a:t>tb</a:t>
            </a:r>
            <a:r>
              <a:rPr lang="en-US" sz="1600" dirty="0" smtClean="0"/>
              <a:t>, </a:t>
            </a:r>
            <a:r>
              <a:rPr lang="en-US" sz="1600" dirty="0" err="1" smtClean="0"/>
              <a:t>blo</a:t>
            </a:r>
            <a:r>
              <a:rPr lang="en-US" sz="1600" dirty="0" smtClean="0"/>
              <a:t>, </a:t>
            </a:r>
            <a:r>
              <a:rPr lang="en-US" sz="1600" dirty="0" err="1" smtClean="0"/>
              <a:t>bhi</a:t>
            </a:r>
            <a:r>
              <a:rPr lang="en-US" sz="1600" dirty="0" smtClean="0"/>
              <a:t>)</a:t>
            </a:r>
          </a:p>
          <a:p>
            <a:pPr lvl="3"/>
            <a:r>
              <a:rPr lang="en-US" sz="1600" b="1" dirty="0" smtClean="0"/>
              <a:t>C		</a:t>
            </a:r>
            <a:r>
              <a:rPr lang="en-US" sz="1600" dirty="0" err="1" smtClean="0"/>
              <a:t>NGA_Zdot_patch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g_a</a:t>
            </a:r>
            <a:r>
              <a:rPr lang="en-US" sz="1600" dirty="0" smtClean="0"/>
              <a:t>, char* </a:t>
            </a:r>
            <a:r>
              <a:rPr lang="en-US" sz="1600" dirty="0" err="1" smtClean="0"/>
              <a:t>ta</a:t>
            </a:r>
            <a:r>
              <a:rPr lang="en-US" sz="1600" dirty="0" smtClean="0"/>
              <a:t>,</a:t>
            </a:r>
          </a:p>
          <a:p>
            <a:pPr lvl="3">
              <a:buNone/>
            </a:pPr>
            <a:r>
              <a:rPr lang="en-US" sz="1600" dirty="0" smtClean="0"/>
              <a:t>			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alo</a:t>
            </a:r>
            <a:r>
              <a:rPr lang="en-US" sz="1600" dirty="0" smtClean="0"/>
              <a:t>[],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ahi</a:t>
            </a:r>
            <a:r>
              <a:rPr lang="en-US" sz="1600" dirty="0" smtClean="0"/>
              <a:t>[],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g_b</a:t>
            </a:r>
            <a:r>
              <a:rPr lang="en-US" sz="1600" dirty="0" smtClean="0"/>
              <a:t>, char* </a:t>
            </a:r>
            <a:r>
              <a:rPr lang="en-US" sz="1600" dirty="0" err="1" smtClean="0"/>
              <a:t>tb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blo</a:t>
            </a:r>
            <a:r>
              <a:rPr lang="en-US" sz="1600" dirty="0" smtClean="0"/>
              <a:t>[],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bhi</a:t>
            </a:r>
            <a:r>
              <a:rPr lang="en-US" sz="1600" dirty="0" smtClean="0"/>
              <a:t>[]) </a:t>
            </a:r>
          </a:p>
          <a:p>
            <a:pPr lvl="1"/>
            <a:r>
              <a:rPr lang="en-US" sz="1600" dirty="0" smtClean="0"/>
              <a:t>Python has only one function:	ga.dot(</a:t>
            </a:r>
            <a:r>
              <a:rPr lang="en-US" sz="1600" dirty="0" err="1" smtClean="0"/>
              <a:t>g_a</a:t>
            </a:r>
            <a:r>
              <a:rPr lang="en-US" sz="1600" dirty="0" smtClean="0"/>
              <a:t>, </a:t>
            </a:r>
            <a:r>
              <a:rPr lang="en-US" sz="1600" dirty="0" err="1" smtClean="0"/>
              <a:t>g_b</a:t>
            </a:r>
            <a:r>
              <a:rPr lang="en-US" sz="1600" dirty="0" smtClean="0"/>
              <a:t>,</a:t>
            </a:r>
          </a:p>
          <a:p>
            <a:pPr lvl="1">
              <a:buNone/>
            </a:pPr>
            <a:r>
              <a:rPr lang="en-US" sz="1600" dirty="0" smtClean="0"/>
              <a:t>		</a:t>
            </a:r>
            <a:r>
              <a:rPr lang="en-US" sz="1600" dirty="0" err="1" smtClean="0"/>
              <a:t>alo</a:t>
            </a:r>
            <a:r>
              <a:rPr lang="en-US" sz="1600" dirty="0" smtClean="0"/>
              <a:t>=None, </a:t>
            </a:r>
            <a:r>
              <a:rPr lang="en-US" sz="1600" dirty="0" err="1" smtClean="0"/>
              <a:t>ahi</a:t>
            </a:r>
            <a:r>
              <a:rPr lang="en-US" sz="1600" dirty="0" smtClean="0"/>
              <a:t>=None, </a:t>
            </a:r>
            <a:r>
              <a:rPr lang="en-US" sz="1600" dirty="0" err="1" smtClean="0"/>
              <a:t>blo</a:t>
            </a:r>
            <a:r>
              <a:rPr lang="en-US" sz="1600" dirty="0" smtClean="0"/>
              <a:t>=None, </a:t>
            </a:r>
            <a:r>
              <a:rPr lang="en-US" sz="1600" dirty="0" err="1" smtClean="0"/>
              <a:t>bhi</a:t>
            </a:r>
            <a:r>
              <a:rPr lang="en-US" sz="1600" dirty="0" smtClean="0"/>
              <a:t>=None, </a:t>
            </a:r>
            <a:r>
              <a:rPr lang="en-US" sz="1600" dirty="0" err="1" smtClean="0"/>
              <a:t>bint</a:t>
            </a:r>
            <a:r>
              <a:rPr lang="en-US" sz="1600" dirty="0" smtClean="0"/>
              <a:t> </a:t>
            </a:r>
            <a:r>
              <a:rPr lang="en-US" sz="1600" dirty="0" err="1" smtClean="0"/>
              <a:t>ta</a:t>
            </a:r>
            <a:r>
              <a:rPr lang="en-US" sz="1600" dirty="0" smtClean="0"/>
              <a:t>=False, </a:t>
            </a:r>
            <a:r>
              <a:rPr lang="en-US" sz="1600" dirty="0" err="1" smtClean="0"/>
              <a:t>bint</a:t>
            </a:r>
            <a:r>
              <a:rPr lang="en-US" sz="1600" dirty="0" smtClean="0"/>
              <a:t> </a:t>
            </a:r>
            <a:r>
              <a:rPr lang="en-US" sz="1600" dirty="0" err="1" smtClean="0"/>
              <a:t>tb</a:t>
            </a:r>
            <a:r>
              <a:rPr lang="en-US" sz="1600" dirty="0" smtClean="0"/>
              <a:t>=False)</a:t>
            </a:r>
          </a:p>
          <a:p>
            <a:endParaRPr lang="en-US" sz="1000" dirty="0" smtClean="0"/>
          </a:p>
          <a:p>
            <a:pPr>
              <a:buFont typeface="Monotype Sorts" pitchFamily="2" charset="2"/>
              <a:buNone/>
            </a:pPr>
            <a:r>
              <a:rPr lang="en-US" sz="1000" dirty="0" smtClean="0"/>
              <a:t>integer		</a:t>
            </a:r>
            <a:r>
              <a:rPr lang="en-US" sz="1000" dirty="0" err="1" smtClean="0"/>
              <a:t>g_a</a:t>
            </a:r>
            <a:r>
              <a:rPr lang="en-US" sz="1000" dirty="0" smtClean="0"/>
              <a:t>, </a:t>
            </a:r>
            <a:r>
              <a:rPr lang="en-US" sz="1000" dirty="0" err="1" smtClean="0"/>
              <a:t>g_b</a:t>
            </a:r>
            <a:r>
              <a:rPr lang="en-US" sz="1000" dirty="0" smtClean="0"/>
              <a:t>		[input]</a:t>
            </a:r>
          </a:p>
          <a:p>
            <a:pPr>
              <a:buFont typeface="Monotype Sorts" pitchFamily="2" charset="2"/>
              <a:buNone/>
            </a:pPr>
            <a:r>
              <a:rPr lang="en-US" sz="1000" dirty="0" smtClean="0"/>
              <a:t>integer 		</a:t>
            </a:r>
            <a:r>
              <a:rPr lang="en-US" sz="1000" dirty="0" err="1" smtClean="0"/>
              <a:t>GA_Idot</a:t>
            </a:r>
            <a:r>
              <a:rPr lang="en-US" sz="1000" dirty="0" smtClean="0"/>
              <a:t>(</a:t>
            </a:r>
            <a:r>
              <a:rPr lang="en-US" sz="1000" dirty="0" err="1" smtClean="0"/>
              <a:t>int</a:t>
            </a:r>
            <a:r>
              <a:rPr lang="en-US" sz="1000" dirty="0" smtClean="0"/>
              <a:t> </a:t>
            </a:r>
            <a:r>
              <a:rPr lang="en-US" sz="1000" dirty="0" err="1" smtClean="0"/>
              <a:t>g_a</a:t>
            </a:r>
            <a:r>
              <a:rPr lang="en-US" sz="1000" dirty="0" smtClean="0"/>
              <a:t>, </a:t>
            </a:r>
            <a:r>
              <a:rPr lang="en-US" sz="1000" dirty="0" err="1" smtClean="0"/>
              <a:t>int</a:t>
            </a:r>
            <a:r>
              <a:rPr lang="en-US" sz="1000" dirty="0" smtClean="0"/>
              <a:t> </a:t>
            </a:r>
            <a:r>
              <a:rPr lang="en-US" sz="1000" dirty="0" err="1" smtClean="0"/>
              <a:t>g_b</a:t>
            </a:r>
            <a:r>
              <a:rPr lang="en-US" sz="1000" dirty="0" smtClean="0"/>
              <a:t>)</a:t>
            </a:r>
          </a:p>
          <a:p>
            <a:pPr>
              <a:buFont typeface="Monotype Sorts" pitchFamily="2" charset="2"/>
              <a:buNone/>
            </a:pPr>
            <a:r>
              <a:rPr lang="en-US" sz="1000" dirty="0" smtClean="0"/>
              <a:t>long 			</a:t>
            </a:r>
            <a:r>
              <a:rPr lang="en-US" sz="1000" dirty="0" err="1" smtClean="0"/>
              <a:t>GA_Ldot</a:t>
            </a:r>
            <a:r>
              <a:rPr lang="en-US" sz="1000" dirty="0" smtClean="0"/>
              <a:t>(</a:t>
            </a:r>
            <a:r>
              <a:rPr lang="en-US" sz="1000" dirty="0" err="1" smtClean="0"/>
              <a:t>int</a:t>
            </a:r>
            <a:r>
              <a:rPr lang="en-US" sz="1000" dirty="0" smtClean="0"/>
              <a:t> </a:t>
            </a:r>
            <a:r>
              <a:rPr lang="en-US" sz="1000" dirty="0" err="1" smtClean="0"/>
              <a:t>g_a</a:t>
            </a:r>
            <a:r>
              <a:rPr lang="en-US" sz="1000" dirty="0" smtClean="0"/>
              <a:t>, </a:t>
            </a:r>
            <a:r>
              <a:rPr lang="en-US" sz="1000" dirty="0" err="1" smtClean="0"/>
              <a:t>int</a:t>
            </a:r>
            <a:r>
              <a:rPr lang="en-US" sz="1000" dirty="0" smtClean="0"/>
              <a:t> </a:t>
            </a:r>
            <a:r>
              <a:rPr lang="en-US" sz="1000" dirty="0" err="1" smtClean="0"/>
              <a:t>g_b</a:t>
            </a:r>
            <a:r>
              <a:rPr lang="en-US" sz="1000" dirty="0" smtClean="0"/>
              <a:t>)</a:t>
            </a:r>
          </a:p>
          <a:p>
            <a:pPr>
              <a:buFont typeface="Monotype Sorts" pitchFamily="2" charset="2"/>
              <a:buNone/>
            </a:pPr>
            <a:r>
              <a:rPr lang="en-US" sz="1000" dirty="0" smtClean="0"/>
              <a:t>float 			</a:t>
            </a:r>
            <a:r>
              <a:rPr lang="en-US" sz="1000" dirty="0" err="1" smtClean="0"/>
              <a:t>GA_Fdot</a:t>
            </a:r>
            <a:r>
              <a:rPr lang="en-US" sz="1000" dirty="0" smtClean="0"/>
              <a:t>(</a:t>
            </a:r>
            <a:r>
              <a:rPr lang="en-US" sz="1000" dirty="0" err="1" smtClean="0"/>
              <a:t>int</a:t>
            </a:r>
            <a:r>
              <a:rPr lang="en-US" sz="1000" dirty="0" smtClean="0"/>
              <a:t> </a:t>
            </a:r>
            <a:r>
              <a:rPr lang="en-US" sz="1000" dirty="0" err="1" smtClean="0"/>
              <a:t>g_a</a:t>
            </a:r>
            <a:r>
              <a:rPr lang="en-US" sz="1000" dirty="0" smtClean="0"/>
              <a:t>, </a:t>
            </a:r>
            <a:r>
              <a:rPr lang="en-US" sz="1000" dirty="0" err="1" smtClean="0"/>
              <a:t>int</a:t>
            </a:r>
            <a:r>
              <a:rPr lang="en-US" sz="1000" dirty="0" smtClean="0"/>
              <a:t> </a:t>
            </a:r>
            <a:r>
              <a:rPr lang="en-US" sz="1000" dirty="0" err="1" smtClean="0"/>
              <a:t>g_b</a:t>
            </a:r>
            <a:r>
              <a:rPr lang="en-US" sz="1000" dirty="0" smtClean="0"/>
              <a:t>)</a:t>
            </a:r>
          </a:p>
          <a:p>
            <a:pPr>
              <a:buFont typeface="Monotype Sorts" pitchFamily="2" charset="2"/>
              <a:buNone/>
            </a:pPr>
            <a:r>
              <a:rPr lang="en-US" sz="1000" dirty="0" smtClean="0"/>
              <a:t>double 		</a:t>
            </a:r>
            <a:r>
              <a:rPr lang="en-US" sz="1000" dirty="0" err="1" smtClean="0"/>
              <a:t>GA_Ddot</a:t>
            </a:r>
            <a:r>
              <a:rPr lang="en-US" sz="1000" dirty="0" smtClean="0"/>
              <a:t>(</a:t>
            </a:r>
            <a:r>
              <a:rPr lang="en-US" sz="1000" dirty="0" err="1" smtClean="0"/>
              <a:t>int</a:t>
            </a:r>
            <a:r>
              <a:rPr lang="en-US" sz="1000" dirty="0" smtClean="0"/>
              <a:t> </a:t>
            </a:r>
            <a:r>
              <a:rPr lang="en-US" sz="1000" dirty="0" err="1" smtClean="0"/>
              <a:t>g_a</a:t>
            </a:r>
            <a:r>
              <a:rPr lang="en-US" sz="1000" dirty="0" smtClean="0"/>
              <a:t>, </a:t>
            </a:r>
            <a:r>
              <a:rPr lang="en-US" sz="1000" dirty="0" err="1" smtClean="0"/>
              <a:t>int</a:t>
            </a:r>
            <a:r>
              <a:rPr lang="en-US" sz="1000" dirty="0" smtClean="0"/>
              <a:t> </a:t>
            </a:r>
            <a:r>
              <a:rPr lang="en-US" sz="1000" dirty="0" err="1" smtClean="0"/>
              <a:t>g_b</a:t>
            </a:r>
            <a:r>
              <a:rPr lang="en-US" sz="1000" dirty="0" smtClean="0"/>
              <a:t>)</a:t>
            </a:r>
          </a:p>
          <a:p>
            <a:pPr>
              <a:buFont typeface="Monotype Sorts" pitchFamily="2" charset="2"/>
              <a:buNone/>
            </a:pPr>
            <a:r>
              <a:rPr lang="en-US" sz="1000" dirty="0" err="1" smtClean="0"/>
              <a:t>DoubleComplex</a:t>
            </a:r>
            <a:r>
              <a:rPr lang="en-US" sz="1000" dirty="0" smtClean="0"/>
              <a:t> 	</a:t>
            </a:r>
            <a:r>
              <a:rPr lang="en-US" sz="1000" dirty="0" err="1" smtClean="0"/>
              <a:t>GA_Zdot</a:t>
            </a:r>
            <a:r>
              <a:rPr lang="en-US" sz="1000" dirty="0" smtClean="0"/>
              <a:t>(</a:t>
            </a:r>
            <a:r>
              <a:rPr lang="en-US" sz="1000" dirty="0" err="1" smtClean="0"/>
              <a:t>int</a:t>
            </a:r>
            <a:r>
              <a:rPr lang="en-US" sz="1000" dirty="0" smtClean="0"/>
              <a:t> </a:t>
            </a:r>
            <a:r>
              <a:rPr lang="en-US" sz="1000" dirty="0" err="1" smtClean="0"/>
              <a:t>g_a</a:t>
            </a:r>
            <a:r>
              <a:rPr lang="en-US" sz="1000" dirty="0" smtClean="0"/>
              <a:t>, </a:t>
            </a:r>
            <a:r>
              <a:rPr lang="en-US" sz="1000" dirty="0" err="1" smtClean="0"/>
              <a:t>int</a:t>
            </a:r>
            <a:r>
              <a:rPr lang="en-US" sz="1000" dirty="0" smtClean="0"/>
              <a:t> </a:t>
            </a:r>
            <a:r>
              <a:rPr lang="en-US" sz="1000" dirty="0" err="1" smtClean="0"/>
              <a:t>g_b</a:t>
            </a:r>
            <a:r>
              <a:rPr lang="en-US" sz="1000" dirty="0" smtClean="0"/>
              <a:t>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Block-Cyclic Data Distributions</a:t>
            </a:r>
          </a:p>
        </p:txBody>
      </p:sp>
      <p:sp>
        <p:nvSpPr>
          <p:cNvPr id="560131" name="Rectangle 3"/>
          <p:cNvSpPr>
            <a:spLocks noChangeArrowheads="1"/>
          </p:cNvSpPr>
          <p:nvPr/>
        </p:nvSpPr>
        <p:spPr bwMode="auto">
          <a:xfrm>
            <a:off x="914400" y="2514600"/>
            <a:ext cx="1371600" cy="13716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32" name="Rectangle 4"/>
          <p:cNvSpPr>
            <a:spLocks noChangeArrowheads="1"/>
          </p:cNvSpPr>
          <p:nvPr/>
        </p:nvSpPr>
        <p:spPr bwMode="auto">
          <a:xfrm>
            <a:off x="2286000" y="2514600"/>
            <a:ext cx="1371600" cy="13716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33" name="Rectangle 5"/>
          <p:cNvSpPr>
            <a:spLocks noChangeArrowheads="1"/>
          </p:cNvSpPr>
          <p:nvPr/>
        </p:nvSpPr>
        <p:spPr bwMode="auto">
          <a:xfrm>
            <a:off x="914400" y="3886200"/>
            <a:ext cx="1371600" cy="13716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34" name="Rectangle 6"/>
          <p:cNvSpPr>
            <a:spLocks noChangeArrowheads="1"/>
          </p:cNvSpPr>
          <p:nvPr/>
        </p:nvSpPr>
        <p:spPr bwMode="auto">
          <a:xfrm>
            <a:off x="2286000" y="3886200"/>
            <a:ext cx="1371600" cy="13716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35" name="Rectangle 7"/>
          <p:cNvSpPr>
            <a:spLocks noChangeArrowheads="1"/>
          </p:cNvSpPr>
          <p:nvPr/>
        </p:nvSpPr>
        <p:spPr bwMode="auto">
          <a:xfrm>
            <a:off x="5410200" y="25146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36" name="Rectangle 8"/>
          <p:cNvSpPr>
            <a:spLocks noChangeArrowheads="1"/>
          </p:cNvSpPr>
          <p:nvPr/>
        </p:nvSpPr>
        <p:spPr bwMode="auto">
          <a:xfrm>
            <a:off x="5867400" y="25146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37" name="Rectangle 9"/>
          <p:cNvSpPr>
            <a:spLocks noChangeArrowheads="1"/>
          </p:cNvSpPr>
          <p:nvPr/>
        </p:nvSpPr>
        <p:spPr bwMode="auto">
          <a:xfrm>
            <a:off x="6324600" y="25146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38" name="Rectangle 10"/>
          <p:cNvSpPr>
            <a:spLocks noChangeArrowheads="1"/>
          </p:cNvSpPr>
          <p:nvPr/>
        </p:nvSpPr>
        <p:spPr bwMode="auto">
          <a:xfrm>
            <a:off x="6781800" y="25146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39" name="Rectangle 11"/>
          <p:cNvSpPr>
            <a:spLocks noChangeArrowheads="1"/>
          </p:cNvSpPr>
          <p:nvPr/>
        </p:nvSpPr>
        <p:spPr bwMode="auto">
          <a:xfrm>
            <a:off x="7239000" y="25146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40" name="Rectangle 12"/>
          <p:cNvSpPr>
            <a:spLocks noChangeArrowheads="1"/>
          </p:cNvSpPr>
          <p:nvPr/>
        </p:nvSpPr>
        <p:spPr bwMode="auto">
          <a:xfrm>
            <a:off x="7696200" y="25146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41" name="Rectangle 13"/>
          <p:cNvSpPr>
            <a:spLocks noChangeArrowheads="1"/>
          </p:cNvSpPr>
          <p:nvPr/>
        </p:nvSpPr>
        <p:spPr bwMode="auto">
          <a:xfrm>
            <a:off x="5410200" y="29718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42" name="Rectangle 14"/>
          <p:cNvSpPr>
            <a:spLocks noChangeArrowheads="1"/>
          </p:cNvSpPr>
          <p:nvPr/>
        </p:nvSpPr>
        <p:spPr bwMode="auto">
          <a:xfrm>
            <a:off x="5867400" y="29718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43" name="Rectangle 15"/>
          <p:cNvSpPr>
            <a:spLocks noChangeArrowheads="1"/>
          </p:cNvSpPr>
          <p:nvPr/>
        </p:nvSpPr>
        <p:spPr bwMode="auto">
          <a:xfrm>
            <a:off x="6324600" y="29718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44" name="Rectangle 16"/>
          <p:cNvSpPr>
            <a:spLocks noChangeArrowheads="1"/>
          </p:cNvSpPr>
          <p:nvPr/>
        </p:nvSpPr>
        <p:spPr bwMode="auto">
          <a:xfrm>
            <a:off x="6781800" y="29718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45" name="Rectangle 17"/>
          <p:cNvSpPr>
            <a:spLocks noChangeArrowheads="1"/>
          </p:cNvSpPr>
          <p:nvPr/>
        </p:nvSpPr>
        <p:spPr bwMode="auto">
          <a:xfrm>
            <a:off x="7239000" y="29718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46" name="Rectangle 18"/>
          <p:cNvSpPr>
            <a:spLocks noChangeArrowheads="1"/>
          </p:cNvSpPr>
          <p:nvPr/>
        </p:nvSpPr>
        <p:spPr bwMode="auto">
          <a:xfrm>
            <a:off x="7696200" y="29718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47" name="Rectangle 19"/>
          <p:cNvSpPr>
            <a:spLocks noChangeArrowheads="1"/>
          </p:cNvSpPr>
          <p:nvPr/>
        </p:nvSpPr>
        <p:spPr bwMode="auto">
          <a:xfrm>
            <a:off x="5410200" y="34290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48" name="Rectangle 20"/>
          <p:cNvSpPr>
            <a:spLocks noChangeArrowheads="1"/>
          </p:cNvSpPr>
          <p:nvPr/>
        </p:nvSpPr>
        <p:spPr bwMode="auto">
          <a:xfrm>
            <a:off x="5867400" y="34290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49" name="Rectangle 21"/>
          <p:cNvSpPr>
            <a:spLocks noChangeArrowheads="1"/>
          </p:cNvSpPr>
          <p:nvPr/>
        </p:nvSpPr>
        <p:spPr bwMode="auto">
          <a:xfrm>
            <a:off x="6324600" y="34290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50" name="Rectangle 22"/>
          <p:cNvSpPr>
            <a:spLocks noChangeArrowheads="1"/>
          </p:cNvSpPr>
          <p:nvPr/>
        </p:nvSpPr>
        <p:spPr bwMode="auto">
          <a:xfrm>
            <a:off x="6781800" y="34290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51" name="Rectangle 23"/>
          <p:cNvSpPr>
            <a:spLocks noChangeArrowheads="1"/>
          </p:cNvSpPr>
          <p:nvPr/>
        </p:nvSpPr>
        <p:spPr bwMode="auto">
          <a:xfrm>
            <a:off x="7239000" y="34290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52" name="Rectangle 24"/>
          <p:cNvSpPr>
            <a:spLocks noChangeArrowheads="1"/>
          </p:cNvSpPr>
          <p:nvPr/>
        </p:nvSpPr>
        <p:spPr bwMode="auto">
          <a:xfrm>
            <a:off x="7696200" y="34290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53" name="Rectangle 25"/>
          <p:cNvSpPr>
            <a:spLocks noChangeArrowheads="1"/>
          </p:cNvSpPr>
          <p:nvPr/>
        </p:nvSpPr>
        <p:spPr bwMode="auto">
          <a:xfrm>
            <a:off x="5410200" y="38862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54" name="Rectangle 26"/>
          <p:cNvSpPr>
            <a:spLocks noChangeArrowheads="1"/>
          </p:cNvSpPr>
          <p:nvPr/>
        </p:nvSpPr>
        <p:spPr bwMode="auto">
          <a:xfrm>
            <a:off x="5867400" y="38862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55" name="Rectangle 27"/>
          <p:cNvSpPr>
            <a:spLocks noChangeArrowheads="1"/>
          </p:cNvSpPr>
          <p:nvPr/>
        </p:nvSpPr>
        <p:spPr bwMode="auto">
          <a:xfrm>
            <a:off x="6324600" y="38862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56" name="Rectangle 28"/>
          <p:cNvSpPr>
            <a:spLocks noChangeArrowheads="1"/>
          </p:cNvSpPr>
          <p:nvPr/>
        </p:nvSpPr>
        <p:spPr bwMode="auto">
          <a:xfrm>
            <a:off x="6781800" y="38862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57" name="Rectangle 29"/>
          <p:cNvSpPr>
            <a:spLocks noChangeArrowheads="1"/>
          </p:cNvSpPr>
          <p:nvPr/>
        </p:nvSpPr>
        <p:spPr bwMode="auto">
          <a:xfrm>
            <a:off x="7239000" y="38862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58" name="Rectangle 30"/>
          <p:cNvSpPr>
            <a:spLocks noChangeArrowheads="1"/>
          </p:cNvSpPr>
          <p:nvPr/>
        </p:nvSpPr>
        <p:spPr bwMode="auto">
          <a:xfrm>
            <a:off x="7696200" y="38862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59" name="Rectangle 31"/>
          <p:cNvSpPr>
            <a:spLocks noChangeArrowheads="1"/>
          </p:cNvSpPr>
          <p:nvPr/>
        </p:nvSpPr>
        <p:spPr bwMode="auto">
          <a:xfrm>
            <a:off x="5410200" y="43434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60" name="Rectangle 32"/>
          <p:cNvSpPr>
            <a:spLocks noChangeArrowheads="1"/>
          </p:cNvSpPr>
          <p:nvPr/>
        </p:nvSpPr>
        <p:spPr bwMode="auto">
          <a:xfrm>
            <a:off x="5867400" y="43434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61" name="Rectangle 33"/>
          <p:cNvSpPr>
            <a:spLocks noChangeArrowheads="1"/>
          </p:cNvSpPr>
          <p:nvPr/>
        </p:nvSpPr>
        <p:spPr bwMode="auto">
          <a:xfrm>
            <a:off x="6324600" y="43434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62" name="Rectangle 34"/>
          <p:cNvSpPr>
            <a:spLocks noChangeArrowheads="1"/>
          </p:cNvSpPr>
          <p:nvPr/>
        </p:nvSpPr>
        <p:spPr bwMode="auto">
          <a:xfrm>
            <a:off x="6781800" y="43434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63" name="Rectangle 35"/>
          <p:cNvSpPr>
            <a:spLocks noChangeArrowheads="1"/>
          </p:cNvSpPr>
          <p:nvPr/>
        </p:nvSpPr>
        <p:spPr bwMode="auto">
          <a:xfrm>
            <a:off x="7239000" y="43434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64" name="Rectangle 36"/>
          <p:cNvSpPr>
            <a:spLocks noChangeArrowheads="1"/>
          </p:cNvSpPr>
          <p:nvPr/>
        </p:nvSpPr>
        <p:spPr bwMode="auto">
          <a:xfrm>
            <a:off x="7696200" y="43434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65" name="Rectangle 37"/>
          <p:cNvSpPr>
            <a:spLocks noChangeArrowheads="1"/>
          </p:cNvSpPr>
          <p:nvPr/>
        </p:nvSpPr>
        <p:spPr bwMode="auto">
          <a:xfrm>
            <a:off x="5410200" y="48006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66" name="Rectangle 38"/>
          <p:cNvSpPr>
            <a:spLocks noChangeArrowheads="1"/>
          </p:cNvSpPr>
          <p:nvPr/>
        </p:nvSpPr>
        <p:spPr bwMode="auto">
          <a:xfrm>
            <a:off x="5867400" y="48006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67" name="Rectangle 39"/>
          <p:cNvSpPr>
            <a:spLocks noChangeArrowheads="1"/>
          </p:cNvSpPr>
          <p:nvPr/>
        </p:nvSpPr>
        <p:spPr bwMode="auto">
          <a:xfrm>
            <a:off x="6324600" y="48006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68" name="Rectangle 40"/>
          <p:cNvSpPr>
            <a:spLocks noChangeArrowheads="1"/>
          </p:cNvSpPr>
          <p:nvPr/>
        </p:nvSpPr>
        <p:spPr bwMode="auto">
          <a:xfrm>
            <a:off x="6781800" y="48006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69" name="Rectangle 41"/>
          <p:cNvSpPr>
            <a:spLocks noChangeArrowheads="1"/>
          </p:cNvSpPr>
          <p:nvPr/>
        </p:nvSpPr>
        <p:spPr bwMode="auto">
          <a:xfrm>
            <a:off x="7239000" y="48006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70" name="Rectangle 42"/>
          <p:cNvSpPr>
            <a:spLocks noChangeArrowheads="1"/>
          </p:cNvSpPr>
          <p:nvPr/>
        </p:nvSpPr>
        <p:spPr bwMode="auto">
          <a:xfrm>
            <a:off x="7696200" y="48006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0171" name="Text Box 43"/>
          <p:cNvSpPr txBox="1">
            <a:spLocks noChangeArrowheads="1"/>
          </p:cNvSpPr>
          <p:nvPr/>
        </p:nvSpPr>
        <p:spPr bwMode="auto">
          <a:xfrm>
            <a:off x="454025" y="1752600"/>
            <a:ext cx="3686175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Normal Data Distribution</a:t>
            </a:r>
          </a:p>
        </p:txBody>
      </p:sp>
      <p:sp>
        <p:nvSpPr>
          <p:cNvPr id="560172" name="Text Box 44"/>
          <p:cNvSpPr txBox="1">
            <a:spLocks noChangeArrowheads="1"/>
          </p:cNvSpPr>
          <p:nvPr/>
        </p:nvSpPr>
        <p:spPr bwMode="auto">
          <a:xfrm>
            <a:off x="4640263" y="1752600"/>
            <a:ext cx="4298950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Block-Cyclic Data Distribution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Block-Cyclic Data (cont.)</a:t>
            </a:r>
          </a:p>
        </p:txBody>
      </p:sp>
      <p:sp>
        <p:nvSpPr>
          <p:cNvPr id="561155" name="Rectangle 3"/>
          <p:cNvSpPr>
            <a:spLocks noChangeArrowheads="1"/>
          </p:cNvSpPr>
          <p:nvPr/>
        </p:nvSpPr>
        <p:spPr bwMode="auto">
          <a:xfrm>
            <a:off x="5334000" y="21336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0,0</a:t>
            </a:r>
          </a:p>
        </p:txBody>
      </p:sp>
      <p:sp>
        <p:nvSpPr>
          <p:cNvPr id="561156" name="Rectangle 4"/>
          <p:cNvSpPr>
            <a:spLocks noChangeArrowheads="1"/>
          </p:cNvSpPr>
          <p:nvPr/>
        </p:nvSpPr>
        <p:spPr bwMode="auto">
          <a:xfrm>
            <a:off x="5791200" y="21336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0,1</a:t>
            </a:r>
          </a:p>
        </p:txBody>
      </p:sp>
      <p:sp>
        <p:nvSpPr>
          <p:cNvPr id="561157" name="Rectangle 5"/>
          <p:cNvSpPr>
            <a:spLocks noChangeArrowheads="1"/>
          </p:cNvSpPr>
          <p:nvPr/>
        </p:nvSpPr>
        <p:spPr bwMode="auto">
          <a:xfrm>
            <a:off x="6248400" y="21336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58" name="Rectangle 6"/>
          <p:cNvSpPr>
            <a:spLocks noChangeArrowheads="1"/>
          </p:cNvSpPr>
          <p:nvPr/>
        </p:nvSpPr>
        <p:spPr bwMode="auto">
          <a:xfrm>
            <a:off x="6705600" y="21336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59" name="Rectangle 7"/>
          <p:cNvSpPr>
            <a:spLocks noChangeArrowheads="1"/>
          </p:cNvSpPr>
          <p:nvPr/>
        </p:nvSpPr>
        <p:spPr bwMode="auto">
          <a:xfrm>
            <a:off x="7162800" y="21336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60" name="Rectangle 8"/>
          <p:cNvSpPr>
            <a:spLocks noChangeArrowheads="1"/>
          </p:cNvSpPr>
          <p:nvPr/>
        </p:nvSpPr>
        <p:spPr bwMode="auto">
          <a:xfrm>
            <a:off x="7620000" y="21336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61" name="Rectangle 9"/>
          <p:cNvSpPr>
            <a:spLocks noChangeArrowheads="1"/>
          </p:cNvSpPr>
          <p:nvPr/>
        </p:nvSpPr>
        <p:spPr bwMode="auto">
          <a:xfrm>
            <a:off x="5334000" y="25908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1,0</a:t>
            </a:r>
          </a:p>
        </p:txBody>
      </p:sp>
      <p:sp>
        <p:nvSpPr>
          <p:cNvPr id="561162" name="Rectangle 10"/>
          <p:cNvSpPr>
            <a:spLocks noChangeArrowheads="1"/>
          </p:cNvSpPr>
          <p:nvPr/>
        </p:nvSpPr>
        <p:spPr bwMode="auto">
          <a:xfrm>
            <a:off x="5791200" y="25908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1,1</a:t>
            </a:r>
          </a:p>
        </p:txBody>
      </p:sp>
      <p:sp>
        <p:nvSpPr>
          <p:cNvPr id="561163" name="Rectangle 11"/>
          <p:cNvSpPr>
            <a:spLocks noChangeArrowheads="1"/>
          </p:cNvSpPr>
          <p:nvPr/>
        </p:nvSpPr>
        <p:spPr bwMode="auto">
          <a:xfrm>
            <a:off x="6248400" y="25908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64" name="Rectangle 12"/>
          <p:cNvSpPr>
            <a:spLocks noChangeArrowheads="1"/>
          </p:cNvSpPr>
          <p:nvPr/>
        </p:nvSpPr>
        <p:spPr bwMode="auto">
          <a:xfrm>
            <a:off x="6705600" y="25908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65" name="Rectangle 13"/>
          <p:cNvSpPr>
            <a:spLocks noChangeArrowheads="1"/>
          </p:cNvSpPr>
          <p:nvPr/>
        </p:nvSpPr>
        <p:spPr bwMode="auto">
          <a:xfrm>
            <a:off x="7162800" y="25908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66" name="Rectangle 14"/>
          <p:cNvSpPr>
            <a:spLocks noChangeArrowheads="1"/>
          </p:cNvSpPr>
          <p:nvPr/>
        </p:nvSpPr>
        <p:spPr bwMode="auto">
          <a:xfrm>
            <a:off x="7620000" y="25908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67" name="Rectangle 15"/>
          <p:cNvSpPr>
            <a:spLocks noChangeArrowheads="1"/>
          </p:cNvSpPr>
          <p:nvPr/>
        </p:nvSpPr>
        <p:spPr bwMode="auto">
          <a:xfrm>
            <a:off x="5334000" y="30480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68" name="Rectangle 16"/>
          <p:cNvSpPr>
            <a:spLocks noChangeArrowheads="1"/>
          </p:cNvSpPr>
          <p:nvPr/>
        </p:nvSpPr>
        <p:spPr bwMode="auto">
          <a:xfrm>
            <a:off x="5791200" y="30480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69" name="Rectangle 17"/>
          <p:cNvSpPr>
            <a:spLocks noChangeArrowheads="1"/>
          </p:cNvSpPr>
          <p:nvPr/>
        </p:nvSpPr>
        <p:spPr bwMode="auto">
          <a:xfrm>
            <a:off x="6248400" y="30480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70" name="Rectangle 18"/>
          <p:cNvSpPr>
            <a:spLocks noChangeArrowheads="1"/>
          </p:cNvSpPr>
          <p:nvPr/>
        </p:nvSpPr>
        <p:spPr bwMode="auto">
          <a:xfrm>
            <a:off x="6705600" y="30480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71" name="Rectangle 19"/>
          <p:cNvSpPr>
            <a:spLocks noChangeArrowheads="1"/>
          </p:cNvSpPr>
          <p:nvPr/>
        </p:nvSpPr>
        <p:spPr bwMode="auto">
          <a:xfrm>
            <a:off x="7162800" y="30480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72" name="Rectangle 20"/>
          <p:cNvSpPr>
            <a:spLocks noChangeArrowheads="1"/>
          </p:cNvSpPr>
          <p:nvPr/>
        </p:nvSpPr>
        <p:spPr bwMode="auto">
          <a:xfrm>
            <a:off x="7620000" y="30480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73" name="Rectangle 21"/>
          <p:cNvSpPr>
            <a:spLocks noChangeArrowheads="1"/>
          </p:cNvSpPr>
          <p:nvPr/>
        </p:nvSpPr>
        <p:spPr bwMode="auto">
          <a:xfrm>
            <a:off x="5334000" y="35052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74" name="Rectangle 22"/>
          <p:cNvSpPr>
            <a:spLocks noChangeArrowheads="1"/>
          </p:cNvSpPr>
          <p:nvPr/>
        </p:nvSpPr>
        <p:spPr bwMode="auto">
          <a:xfrm>
            <a:off x="5791200" y="35052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75" name="Rectangle 23"/>
          <p:cNvSpPr>
            <a:spLocks noChangeArrowheads="1"/>
          </p:cNvSpPr>
          <p:nvPr/>
        </p:nvSpPr>
        <p:spPr bwMode="auto">
          <a:xfrm>
            <a:off x="6248400" y="35052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76" name="Rectangle 24"/>
          <p:cNvSpPr>
            <a:spLocks noChangeArrowheads="1"/>
          </p:cNvSpPr>
          <p:nvPr/>
        </p:nvSpPr>
        <p:spPr bwMode="auto">
          <a:xfrm>
            <a:off x="6705600" y="35052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77" name="Rectangle 25"/>
          <p:cNvSpPr>
            <a:spLocks noChangeArrowheads="1"/>
          </p:cNvSpPr>
          <p:nvPr/>
        </p:nvSpPr>
        <p:spPr bwMode="auto">
          <a:xfrm>
            <a:off x="7162800" y="35052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78" name="Rectangle 26"/>
          <p:cNvSpPr>
            <a:spLocks noChangeArrowheads="1"/>
          </p:cNvSpPr>
          <p:nvPr/>
        </p:nvSpPr>
        <p:spPr bwMode="auto">
          <a:xfrm>
            <a:off x="7620000" y="35052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79" name="Rectangle 27"/>
          <p:cNvSpPr>
            <a:spLocks noChangeArrowheads="1"/>
          </p:cNvSpPr>
          <p:nvPr/>
        </p:nvSpPr>
        <p:spPr bwMode="auto">
          <a:xfrm>
            <a:off x="5334000" y="39624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80" name="Rectangle 28"/>
          <p:cNvSpPr>
            <a:spLocks noChangeArrowheads="1"/>
          </p:cNvSpPr>
          <p:nvPr/>
        </p:nvSpPr>
        <p:spPr bwMode="auto">
          <a:xfrm>
            <a:off x="5791200" y="39624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81" name="Rectangle 29"/>
          <p:cNvSpPr>
            <a:spLocks noChangeArrowheads="1"/>
          </p:cNvSpPr>
          <p:nvPr/>
        </p:nvSpPr>
        <p:spPr bwMode="auto">
          <a:xfrm>
            <a:off x="6248400" y="39624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82" name="Rectangle 30"/>
          <p:cNvSpPr>
            <a:spLocks noChangeArrowheads="1"/>
          </p:cNvSpPr>
          <p:nvPr/>
        </p:nvSpPr>
        <p:spPr bwMode="auto">
          <a:xfrm>
            <a:off x="6705600" y="39624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83" name="Rectangle 31"/>
          <p:cNvSpPr>
            <a:spLocks noChangeArrowheads="1"/>
          </p:cNvSpPr>
          <p:nvPr/>
        </p:nvSpPr>
        <p:spPr bwMode="auto">
          <a:xfrm>
            <a:off x="7162800" y="39624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84" name="Rectangle 32"/>
          <p:cNvSpPr>
            <a:spLocks noChangeArrowheads="1"/>
          </p:cNvSpPr>
          <p:nvPr/>
        </p:nvSpPr>
        <p:spPr bwMode="auto">
          <a:xfrm>
            <a:off x="7620000" y="39624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85" name="Rectangle 33"/>
          <p:cNvSpPr>
            <a:spLocks noChangeArrowheads="1"/>
          </p:cNvSpPr>
          <p:nvPr/>
        </p:nvSpPr>
        <p:spPr bwMode="auto">
          <a:xfrm>
            <a:off x="5334000" y="44196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86" name="Rectangle 34"/>
          <p:cNvSpPr>
            <a:spLocks noChangeArrowheads="1"/>
          </p:cNvSpPr>
          <p:nvPr/>
        </p:nvSpPr>
        <p:spPr bwMode="auto">
          <a:xfrm>
            <a:off x="5791200" y="44196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87" name="Rectangle 35"/>
          <p:cNvSpPr>
            <a:spLocks noChangeArrowheads="1"/>
          </p:cNvSpPr>
          <p:nvPr/>
        </p:nvSpPr>
        <p:spPr bwMode="auto">
          <a:xfrm>
            <a:off x="6248400" y="44196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88" name="Rectangle 36"/>
          <p:cNvSpPr>
            <a:spLocks noChangeArrowheads="1"/>
          </p:cNvSpPr>
          <p:nvPr/>
        </p:nvSpPr>
        <p:spPr bwMode="auto">
          <a:xfrm>
            <a:off x="6705600" y="44196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89" name="Rectangle 37"/>
          <p:cNvSpPr>
            <a:spLocks noChangeArrowheads="1"/>
          </p:cNvSpPr>
          <p:nvPr/>
        </p:nvSpPr>
        <p:spPr bwMode="auto">
          <a:xfrm>
            <a:off x="7162800" y="44196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90" name="Rectangle 38"/>
          <p:cNvSpPr>
            <a:spLocks noChangeArrowheads="1"/>
          </p:cNvSpPr>
          <p:nvPr/>
        </p:nvSpPr>
        <p:spPr bwMode="auto">
          <a:xfrm>
            <a:off x="7620000" y="44196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61191" name="Rectangle 39"/>
          <p:cNvSpPr>
            <a:spLocks noChangeArrowheads="1"/>
          </p:cNvSpPr>
          <p:nvPr/>
        </p:nvSpPr>
        <p:spPr bwMode="auto">
          <a:xfrm>
            <a:off x="1219200" y="21336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 dirty="0"/>
              <a:t>0</a:t>
            </a:r>
          </a:p>
        </p:txBody>
      </p:sp>
      <p:sp>
        <p:nvSpPr>
          <p:cNvPr id="561192" name="Rectangle 40"/>
          <p:cNvSpPr>
            <a:spLocks noChangeArrowheads="1"/>
          </p:cNvSpPr>
          <p:nvPr/>
        </p:nvSpPr>
        <p:spPr bwMode="auto">
          <a:xfrm>
            <a:off x="1676400" y="21336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6</a:t>
            </a:r>
          </a:p>
        </p:txBody>
      </p:sp>
      <p:sp>
        <p:nvSpPr>
          <p:cNvPr id="561193" name="Rectangle 41"/>
          <p:cNvSpPr>
            <a:spLocks noChangeArrowheads="1"/>
          </p:cNvSpPr>
          <p:nvPr/>
        </p:nvSpPr>
        <p:spPr bwMode="auto">
          <a:xfrm>
            <a:off x="2133600" y="21336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 dirty="0"/>
              <a:t>12</a:t>
            </a:r>
          </a:p>
        </p:txBody>
      </p:sp>
      <p:sp>
        <p:nvSpPr>
          <p:cNvPr id="561194" name="Rectangle 42"/>
          <p:cNvSpPr>
            <a:spLocks noChangeArrowheads="1"/>
          </p:cNvSpPr>
          <p:nvPr/>
        </p:nvSpPr>
        <p:spPr bwMode="auto">
          <a:xfrm>
            <a:off x="2590800" y="21336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18</a:t>
            </a:r>
          </a:p>
        </p:txBody>
      </p:sp>
      <p:sp>
        <p:nvSpPr>
          <p:cNvPr id="561195" name="Rectangle 43"/>
          <p:cNvSpPr>
            <a:spLocks noChangeArrowheads="1"/>
          </p:cNvSpPr>
          <p:nvPr/>
        </p:nvSpPr>
        <p:spPr bwMode="auto">
          <a:xfrm>
            <a:off x="3048000" y="21336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24</a:t>
            </a:r>
          </a:p>
        </p:txBody>
      </p:sp>
      <p:sp>
        <p:nvSpPr>
          <p:cNvPr id="561196" name="Rectangle 44"/>
          <p:cNvSpPr>
            <a:spLocks noChangeArrowheads="1"/>
          </p:cNvSpPr>
          <p:nvPr/>
        </p:nvSpPr>
        <p:spPr bwMode="auto">
          <a:xfrm>
            <a:off x="3505200" y="21336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30</a:t>
            </a:r>
          </a:p>
        </p:txBody>
      </p:sp>
      <p:sp>
        <p:nvSpPr>
          <p:cNvPr id="561197" name="Rectangle 45"/>
          <p:cNvSpPr>
            <a:spLocks noChangeArrowheads="1"/>
          </p:cNvSpPr>
          <p:nvPr/>
        </p:nvSpPr>
        <p:spPr bwMode="auto">
          <a:xfrm>
            <a:off x="1219200" y="25908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</a:t>
            </a:r>
          </a:p>
        </p:txBody>
      </p:sp>
      <p:sp>
        <p:nvSpPr>
          <p:cNvPr id="561198" name="Rectangle 46"/>
          <p:cNvSpPr>
            <a:spLocks noChangeArrowheads="1"/>
          </p:cNvSpPr>
          <p:nvPr/>
        </p:nvSpPr>
        <p:spPr bwMode="auto">
          <a:xfrm>
            <a:off x="1676400" y="25908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7</a:t>
            </a:r>
          </a:p>
        </p:txBody>
      </p:sp>
      <p:sp>
        <p:nvSpPr>
          <p:cNvPr id="561199" name="Rectangle 47"/>
          <p:cNvSpPr>
            <a:spLocks noChangeArrowheads="1"/>
          </p:cNvSpPr>
          <p:nvPr/>
        </p:nvSpPr>
        <p:spPr bwMode="auto">
          <a:xfrm>
            <a:off x="2133600" y="25908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13</a:t>
            </a:r>
          </a:p>
        </p:txBody>
      </p:sp>
      <p:sp>
        <p:nvSpPr>
          <p:cNvPr id="561200" name="Rectangle 48"/>
          <p:cNvSpPr>
            <a:spLocks noChangeArrowheads="1"/>
          </p:cNvSpPr>
          <p:nvPr/>
        </p:nvSpPr>
        <p:spPr bwMode="auto">
          <a:xfrm>
            <a:off x="2590800" y="25908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19</a:t>
            </a:r>
          </a:p>
        </p:txBody>
      </p:sp>
      <p:sp>
        <p:nvSpPr>
          <p:cNvPr id="561201" name="Rectangle 49"/>
          <p:cNvSpPr>
            <a:spLocks noChangeArrowheads="1"/>
          </p:cNvSpPr>
          <p:nvPr/>
        </p:nvSpPr>
        <p:spPr bwMode="auto">
          <a:xfrm>
            <a:off x="3048000" y="25908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25</a:t>
            </a:r>
          </a:p>
        </p:txBody>
      </p:sp>
      <p:sp>
        <p:nvSpPr>
          <p:cNvPr id="561202" name="Rectangle 50"/>
          <p:cNvSpPr>
            <a:spLocks noChangeArrowheads="1"/>
          </p:cNvSpPr>
          <p:nvPr/>
        </p:nvSpPr>
        <p:spPr bwMode="auto">
          <a:xfrm>
            <a:off x="3505200" y="25908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31</a:t>
            </a:r>
          </a:p>
        </p:txBody>
      </p:sp>
      <p:sp>
        <p:nvSpPr>
          <p:cNvPr id="561203" name="Rectangle 51"/>
          <p:cNvSpPr>
            <a:spLocks noChangeArrowheads="1"/>
          </p:cNvSpPr>
          <p:nvPr/>
        </p:nvSpPr>
        <p:spPr bwMode="auto">
          <a:xfrm>
            <a:off x="1219200" y="30480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2</a:t>
            </a:r>
          </a:p>
        </p:txBody>
      </p:sp>
      <p:sp>
        <p:nvSpPr>
          <p:cNvPr id="561204" name="Rectangle 52"/>
          <p:cNvSpPr>
            <a:spLocks noChangeArrowheads="1"/>
          </p:cNvSpPr>
          <p:nvPr/>
        </p:nvSpPr>
        <p:spPr bwMode="auto">
          <a:xfrm>
            <a:off x="1676400" y="30480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8</a:t>
            </a:r>
          </a:p>
        </p:txBody>
      </p:sp>
      <p:sp>
        <p:nvSpPr>
          <p:cNvPr id="561205" name="Rectangle 53"/>
          <p:cNvSpPr>
            <a:spLocks noChangeArrowheads="1"/>
          </p:cNvSpPr>
          <p:nvPr/>
        </p:nvSpPr>
        <p:spPr bwMode="auto">
          <a:xfrm>
            <a:off x="2133600" y="30480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14</a:t>
            </a:r>
          </a:p>
        </p:txBody>
      </p:sp>
      <p:sp>
        <p:nvSpPr>
          <p:cNvPr id="561206" name="Rectangle 54"/>
          <p:cNvSpPr>
            <a:spLocks noChangeArrowheads="1"/>
          </p:cNvSpPr>
          <p:nvPr/>
        </p:nvSpPr>
        <p:spPr bwMode="auto">
          <a:xfrm>
            <a:off x="2590800" y="30480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20</a:t>
            </a:r>
          </a:p>
        </p:txBody>
      </p:sp>
      <p:sp>
        <p:nvSpPr>
          <p:cNvPr id="561207" name="Rectangle 55"/>
          <p:cNvSpPr>
            <a:spLocks noChangeArrowheads="1"/>
          </p:cNvSpPr>
          <p:nvPr/>
        </p:nvSpPr>
        <p:spPr bwMode="auto">
          <a:xfrm>
            <a:off x="3048000" y="30480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26</a:t>
            </a:r>
          </a:p>
        </p:txBody>
      </p:sp>
      <p:sp>
        <p:nvSpPr>
          <p:cNvPr id="561208" name="Rectangle 56"/>
          <p:cNvSpPr>
            <a:spLocks noChangeArrowheads="1"/>
          </p:cNvSpPr>
          <p:nvPr/>
        </p:nvSpPr>
        <p:spPr bwMode="auto">
          <a:xfrm>
            <a:off x="3505200" y="30480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32</a:t>
            </a:r>
          </a:p>
        </p:txBody>
      </p:sp>
      <p:sp>
        <p:nvSpPr>
          <p:cNvPr id="561209" name="Rectangle 57"/>
          <p:cNvSpPr>
            <a:spLocks noChangeArrowheads="1"/>
          </p:cNvSpPr>
          <p:nvPr/>
        </p:nvSpPr>
        <p:spPr bwMode="auto">
          <a:xfrm>
            <a:off x="1219200" y="35052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3</a:t>
            </a:r>
          </a:p>
        </p:txBody>
      </p:sp>
      <p:sp>
        <p:nvSpPr>
          <p:cNvPr id="561210" name="Rectangle 58"/>
          <p:cNvSpPr>
            <a:spLocks noChangeArrowheads="1"/>
          </p:cNvSpPr>
          <p:nvPr/>
        </p:nvSpPr>
        <p:spPr bwMode="auto">
          <a:xfrm>
            <a:off x="1676400" y="35052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9</a:t>
            </a:r>
          </a:p>
        </p:txBody>
      </p:sp>
      <p:sp>
        <p:nvSpPr>
          <p:cNvPr id="561211" name="Rectangle 59"/>
          <p:cNvSpPr>
            <a:spLocks noChangeArrowheads="1"/>
          </p:cNvSpPr>
          <p:nvPr/>
        </p:nvSpPr>
        <p:spPr bwMode="auto">
          <a:xfrm>
            <a:off x="2133600" y="35052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15</a:t>
            </a:r>
          </a:p>
        </p:txBody>
      </p:sp>
      <p:sp>
        <p:nvSpPr>
          <p:cNvPr id="561212" name="Rectangle 60"/>
          <p:cNvSpPr>
            <a:spLocks noChangeArrowheads="1"/>
          </p:cNvSpPr>
          <p:nvPr/>
        </p:nvSpPr>
        <p:spPr bwMode="auto">
          <a:xfrm>
            <a:off x="2590800" y="35052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21</a:t>
            </a:r>
          </a:p>
        </p:txBody>
      </p:sp>
      <p:sp>
        <p:nvSpPr>
          <p:cNvPr id="561213" name="Rectangle 61"/>
          <p:cNvSpPr>
            <a:spLocks noChangeArrowheads="1"/>
          </p:cNvSpPr>
          <p:nvPr/>
        </p:nvSpPr>
        <p:spPr bwMode="auto">
          <a:xfrm>
            <a:off x="3048000" y="35052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27</a:t>
            </a:r>
          </a:p>
        </p:txBody>
      </p:sp>
      <p:sp>
        <p:nvSpPr>
          <p:cNvPr id="561214" name="Rectangle 62"/>
          <p:cNvSpPr>
            <a:spLocks noChangeArrowheads="1"/>
          </p:cNvSpPr>
          <p:nvPr/>
        </p:nvSpPr>
        <p:spPr bwMode="auto">
          <a:xfrm>
            <a:off x="3505200" y="35052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33</a:t>
            </a:r>
          </a:p>
        </p:txBody>
      </p:sp>
      <p:sp>
        <p:nvSpPr>
          <p:cNvPr id="561215" name="Rectangle 63"/>
          <p:cNvSpPr>
            <a:spLocks noChangeArrowheads="1"/>
          </p:cNvSpPr>
          <p:nvPr/>
        </p:nvSpPr>
        <p:spPr bwMode="auto">
          <a:xfrm>
            <a:off x="1219200" y="39624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4</a:t>
            </a:r>
          </a:p>
        </p:txBody>
      </p:sp>
      <p:sp>
        <p:nvSpPr>
          <p:cNvPr id="561216" name="Rectangle 64"/>
          <p:cNvSpPr>
            <a:spLocks noChangeArrowheads="1"/>
          </p:cNvSpPr>
          <p:nvPr/>
        </p:nvSpPr>
        <p:spPr bwMode="auto">
          <a:xfrm>
            <a:off x="1676400" y="39624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10</a:t>
            </a:r>
          </a:p>
        </p:txBody>
      </p:sp>
      <p:sp>
        <p:nvSpPr>
          <p:cNvPr id="561217" name="Rectangle 65"/>
          <p:cNvSpPr>
            <a:spLocks noChangeArrowheads="1"/>
          </p:cNvSpPr>
          <p:nvPr/>
        </p:nvSpPr>
        <p:spPr bwMode="auto">
          <a:xfrm>
            <a:off x="2133600" y="39624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16</a:t>
            </a:r>
          </a:p>
        </p:txBody>
      </p:sp>
      <p:sp>
        <p:nvSpPr>
          <p:cNvPr id="561218" name="Rectangle 66"/>
          <p:cNvSpPr>
            <a:spLocks noChangeArrowheads="1"/>
          </p:cNvSpPr>
          <p:nvPr/>
        </p:nvSpPr>
        <p:spPr bwMode="auto">
          <a:xfrm>
            <a:off x="2590800" y="39624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22</a:t>
            </a:r>
          </a:p>
        </p:txBody>
      </p:sp>
      <p:sp>
        <p:nvSpPr>
          <p:cNvPr id="561219" name="Rectangle 67"/>
          <p:cNvSpPr>
            <a:spLocks noChangeArrowheads="1"/>
          </p:cNvSpPr>
          <p:nvPr/>
        </p:nvSpPr>
        <p:spPr bwMode="auto">
          <a:xfrm>
            <a:off x="3048000" y="3962400"/>
            <a:ext cx="457200" cy="4572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28</a:t>
            </a:r>
          </a:p>
        </p:txBody>
      </p:sp>
      <p:sp>
        <p:nvSpPr>
          <p:cNvPr id="561220" name="Rectangle 68"/>
          <p:cNvSpPr>
            <a:spLocks noChangeArrowheads="1"/>
          </p:cNvSpPr>
          <p:nvPr/>
        </p:nvSpPr>
        <p:spPr bwMode="auto">
          <a:xfrm>
            <a:off x="3505200" y="3962400"/>
            <a:ext cx="4572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34</a:t>
            </a:r>
          </a:p>
        </p:txBody>
      </p:sp>
      <p:sp>
        <p:nvSpPr>
          <p:cNvPr id="561221" name="Rectangle 69"/>
          <p:cNvSpPr>
            <a:spLocks noChangeArrowheads="1"/>
          </p:cNvSpPr>
          <p:nvPr/>
        </p:nvSpPr>
        <p:spPr bwMode="auto">
          <a:xfrm>
            <a:off x="1219200" y="44196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5</a:t>
            </a:r>
          </a:p>
        </p:txBody>
      </p:sp>
      <p:sp>
        <p:nvSpPr>
          <p:cNvPr id="561222" name="Rectangle 70"/>
          <p:cNvSpPr>
            <a:spLocks noChangeArrowheads="1"/>
          </p:cNvSpPr>
          <p:nvPr/>
        </p:nvSpPr>
        <p:spPr bwMode="auto">
          <a:xfrm>
            <a:off x="1676400" y="44196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11</a:t>
            </a:r>
          </a:p>
        </p:txBody>
      </p:sp>
      <p:sp>
        <p:nvSpPr>
          <p:cNvPr id="561223" name="Rectangle 71"/>
          <p:cNvSpPr>
            <a:spLocks noChangeArrowheads="1"/>
          </p:cNvSpPr>
          <p:nvPr/>
        </p:nvSpPr>
        <p:spPr bwMode="auto">
          <a:xfrm>
            <a:off x="2133600" y="44196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17</a:t>
            </a:r>
          </a:p>
        </p:txBody>
      </p:sp>
      <p:sp>
        <p:nvSpPr>
          <p:cNvPr id="561224" name="Rectangle 72"/>
          <p:cNvSpPr>
            <a:spLocks noChangeArrowheads="1"/>
          </p:cNvSpPr>
          <p:nvPr/>
        </p:nvSpPr>
        <p:spPr bwMode="auto">
          <a:xfrm>
            <a:off x="2590800" y="44196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23</a:t>
            </a:r>
          </a:p>
        </p:txBody>
      </p:sp>
      <p:sp>
        <p:nvSpPr>
          <p:cNvPr id="561225" name="Rectangle 73"/>
          <p:cNvSpPr>
            <a:spLocks noChangeArrowheads="1"/>
          </p:cNvSpPr>
          <p:nvPr/>
        </p:nvSpPr>
        <p:spPr bwMode="auto">
          <a:xfrm>
            <a:off x="3048000" y="4419600"/>
            <a:ext cx="4572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29</a:t>
            </a:r>
          </a:p>
        </p:txBody>
      </p:sp>
      <p:sp>
        <p:nvSpPr>
          <p:cNvPr id="561226" name="Rectangle 74"/>
          <p:cNvSpPr>
            <a:spLocks noChangeArrowheads="1"/>
          </p:cNvSpPr>
          <p:nvPr/>
        </p:nvSpPr>
        <p:spPr bwMode="auto">
          <a:xfrm>
            <a:off x="3505200" y="4419600"/>
            <a:ext cx="457200" cy="4572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35</a:t>
            </a:r>
          </a:p>
        </p:txBody>
      </p:sp>
      <p:sp>
        <p:nvSpPr>
          <p:cNvPr id="561227" name="Text Box 75"/>
          <p:cNvSpPr txBox="1">
            <a:spLocks noChangeArrowheads="1"/>
          </p:cNvSpPr>
          <p:nvPr/>
        </p:nvSpPr>
        <p:spPr bwMode="auto">
          <a:xfrm>
            <a:off x="1066800" y="1143000"/>
            <a:ext cx="2892425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Simple Distribution</a:t>
            </a:r>
          </a:p>
        </p:txBody>
      </p:sp>
      <p:sp>
        <p:nvSpPr>
          <p:cNvPr id="561228" name="Text Box 76"/>
          <p:cNvSpPr txBox="1">
            <a:spLocks noChangeArrowheads="1"/>
          </p:cNvSpPr>
          <p:nvPr/>
        </p:nvSpPr>
        <p:spPr bwMode="auto">
          <a:xfrm>
            <a:off x="5181600" y="1143000"/>
            <a:ext cx="3322638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Scalapack Distribution</a:t>
            </a:r>
          </a:p>
        </p:txBody>
      </p:sp>
      <p:sp>
        <p:nvSpPr>
          <p:cNvPr id="561229" name="Text Box 77"/>
          <p:cNvSpPr txBox="1">
            <a:spLocks noChangeArrowheads="1"/>
          </p:cNvSpPr>
          <p:nvPr/>
        </p:nvSpPr>
        <p:spPr bwMode="auto">
          <a:xfrm>
            <a:off x="5221288" y="1619250"/>
            <a:ext cx="531812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61230" name="Text Box 78"/>
          <p:cNvSpPr txBox="1">
            <a:spLocks noChangeArrowheads="1"/>
          </p:cNvSpPr>
          <p:nvPr/>
        </p:nvSpPr>
        <p:spPr bwMode="auto">
          <a:xfrm>
            <a:off x="5715000" y="1600200"/>
            <a:ext cx="531813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61231" name="Text Box 79"/>
          <p:cNvSpPr txBox="1">
            <a:spLocks noChangeArrowheads="1"/>
          </p:cNvSpPr>
          <p:nvPr/>
        </p:nvSpPr>
        <p:spPr bwMode="auto">
          <a:xfrm>
            <a:off x="6211888" y="1619250"/>
            <a:ext cx="531812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61232" name="Text Box 80"/>
          <p:cNvSpPr txBox="1">
            <a:spLocks noChangeArrowheads="1"/>
          </p:cNvSpPr>
          <p:nvPr/>
        </p:nvSpPr>
        <p:spPr bwMode="auto">
          <a:xfrm>
            <a:off x="6705600" y="1600200"/>
            <a:ext cx="531813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61233" name="Text Box 81"/>
          <p:cNvSpPr txBox="1">
            <a:spLocks noChangeArrowheads="1"/>
          </p:cNvSpPr>
          <p:nvPr/>
        </p:nvSpPr>
        <p:spPr bwMode="auto">
          <a:xfrm>
            <a:off x="7126288" y="1619250"/>
            <a:ext cx="531812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61234" name="Text Box 82"/>
          <p:cNvSpPr txBox="1">
            <a:spLocks noChangeArrowheads="1"/>
          </p:cNvSpPr>
          <p:nvPr/>
        </p:nvSpPr>
        <p:spPr bwMode="auto">
          <a:xfrm>
            <a:off x="7620000" y="1600200"/>
            <a:ext cx="531813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61235" name="Text Box 83"/>
          <p:cNvSpPr txBox="1">
            <a:spLocks noChangeArrowheads="1"/>
          </p:cNvSpPr>
          <p:nvPr/>
        </p:nvSpPr>
        <p:spPr bwMode="auto">
          <a:xfrm>
            <a:off x="4800600" y="1981200"/>
            <a:ext cx="531813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61236" name="Text Box 84"/>
          <p:cNvSpPr txBox="1">
            <a:spLocks noChangeArrowheads="1"/>
          </p:cNvSpPr>
          <p:nvPr/>
        </p:nvSpPr>
        <p:spPr bwMode="auto">
          <a:xfrm>
            <a:off x="4800600" y="2438400"/>
            <a:ext cx="531813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61237" name="Text Box 85"/>
          <p:cNvSpPr txBox="1">
            <a:spLocks noChangeArrowheads="1"/>
          </p:cNvSpPr>
          <p:nvPr/>
        </p:nvSpPr>
        <p:spPr bwMode="auto">
          <a:xfrm>
            <a:off x="4800600" y="2971800"/>
            <a:ext cx="531813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61238" name="Text Box 86"/>
          <p:cNvSpPr txBox="1">
            <a:spLocks noChangeArrowheads="1"/>
          </p:cNvSpPr>
          <p:nvPr/>
        </p:nvSpPr>
        <p:spPr bwMode="auto">
          <a:xfrm>
            <a:off x="4800600" y="3429000"/>
            <a:ext cx="531813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561239" name="Text Box 87"/>
          <p:cNvSpPr txBox="1">
            <a:spLocks noChangeArrowheads="1"/>
          </p:cNvSpPr>
          <p:nvPr/>
        </p:nvSpPr>
        <p:spPr bwMode="auto">
          <a:xfrm>
            <a:off x="4800600" y="3886200"/>
            <a:ext cx="531813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0</a:t>
            </a:r>
          </a:p>
        </p:txBody>
      </p:sp>
      <p:sp>
        <p:nvSpPr>
          <p:cNvPr id="561240" name="Text Box 88"/>
          <p:cNvSpPr txBox="1">
            <a:spLocks noChangeArrowheads="1"/>
          </p:cNvSpPr>
          <p:nvPr/>
        </p:nvSpPr>
        <p:spPr bwMode="auto">
          <a:xfrm>
            <a:off x="4800600" y="4343400"/>
            <a:ext cx="531813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5181600"/>
            <a:ext cx="2882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x 2 processor grid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Block-Cyclic Data (cont.)</a:t>
            </a:r>
          </a:p>
        </p:txBody>
      </p:sp>
      <p:sp>
        <p:nvSpPr>
          <p:cNvPr id="56217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600200"/>
            <a:ext cx="8001000" cy="5105400"/>
          </a:xfrm>
        </p:spPr>
        <p:txBody>
          <a:bodyPr/>
          <a:lstStyle/>
          <a:p>
            <a:r>
              <a:rPr lang="en-US" sz="2400"/>
              <a:t>Most operations work exactly the same, data distribution is transparent to the user</a:t>
            </a:r>
          </a:p>
          <a:p>
            <a:r>
              <a:rPr lang="en-US" sz="2400"/>
              <a:t>Some operations (matrix multiplication, non-blocking put, get) not implemented</a:t>
            </a:r>
          </a:p>
          <a:p>
            <a:r>
              <a:rPr lang="en-US" sz="2400"/>
              <a:t>Additional operations added to provide access to data associated with particular sub-blocks</a:t>
            </a:r>
          </a:p>
          <a:p>
            <a:r>
              <a:rPr lang="en-US" sz="2400"/>
              <a:t>You need to use the new interface for creating Global Arrays to get create block-cyclic data distributions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File:Tio2 16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9069" y="3048000"/>
            <a:ext cx="4538186" cy="3714750"/>
          </a:xfrm>
          <a:prstGeom prst="rect">
            <a:avLst/>
          </a:prstGeom>
          <a:noFill/>
        </p:spPr>
      </p:pic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Tutorial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Overview of parallel programming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Introduction to Global Arrays programming model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/>
              <a:t>Basic GA commands</a:t>
            </a:r>
            <a:endParaRPr lang="en-US" dirty="0"/>
          </a:p>
          <a:p>
            <a:r>
              <a:rPr lang="en-US" dirty="0" smtClean="0"/>
              <a:t>Advanced features of the GA Toolkit</a:t>
            </a:r>
          </a:p>
          <a:p>
            <a:r>
              <a:rPr lang="en-US" dirty="0" smtClean="0"/>
              <a:t>Current and future developments in GA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Block-Cyclic Arrays</a:t>
            </a:r>
          </a:p>
        </p:txBody>
      </p:sp>
      <p:sp>
        <p:nvSpPr>
          <p:cNvPr id="5632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8534400" cy="4953000"/>
          </a:xfrm>
        </p:spPr>
        <p:txBody>
          <a:bodyPr/>
          <a:lstStyle/>
          <a:p>
            <a:r>
              <a:rPr lang="en-US" sz="2000" dirty="0" smtClean="0"/>
              <a:t>Must use new API for creating Global Arrays</a:t>
            </a:r>
          </a:p>
          <a:p>
            <a:pPr lvl="1"/>
            <a:r>
              <a:rPr lang="en-US" sz="2000" dirty="0" smtClean="0"/>
              <a:t>Fortran	subroutine </a:t>
            </a:r>
            <a:r>
              <a:rPr lang="en-US" sz="2000" dirty="0" err="1" smtClean="0"/>
              <a:t>ga_set_block_cyclic</a:t>
            </a:r>
            <a:r>
              <a:rPr lang="en-US" sz="2000" dirty="0" smtClean="0"/>
              <a:t>(</a:t>
            </a:r>
            <a:r>
              <a:rPr lang="en-US" sz="2000" dirty="0" err="1" smtClean="0"/>
              <a:t>g_a</a:t>
            </a:r>
            <a:r>
              <a:rPr lang="en-US" sz="2000" dirty="0" smtClean="0"/>
              <a:t>, dims)</a:t>
            </a:r>
          </a:p>
          <a:p>
            <a:pPr lvl="1">
              <a:buFont typeface="Monotype Sorts" pitchFamily="2" charset="2"/>
              <a:buNone/>
            </a:pPr>
            <a:r>
              <a:rPr lang="en-US" sz="2000" dirty="0" smtClean="0"/>
              <a:t>			subroutine </a:t>
            </a:r>
            <a:r>
              <a:rPr lang="en-US" sz="2000" dirty="0" err="1" smtClean="0"/>
              <a:t>ga_set_block_cyclic_proc_grid</a:t>
            </a:r>
            <a:r>
              <a:rPr lang="en-US" sz="2000" dirty="0" smtClean="0"/>
              <a:t>(</a:t>
            </a:r>
            <a:r>
              <a:rPr lang="en-US" sz="2000" dirty="0" err="1" smtClean="0"/>
              <a:t>g_a</a:t>
            </a:r>
            <a:r>
              <a:rPr lang="en-US" sz="2000" dirty="0" smtClean="0"/>
              <a:t>, dims, </a:t>
            </a:r>
          </a:p>
          <a:p>
            <a:pPr lvl="1">
              <a:buFont typeface="Monotype Sorts" pitchFamily="2" charset="2"/>
              <a:buNone/>
            </a:pPr>
            <a:r>
              <a:rPr lang="en-US" sz="2000" dirty="0" smtClean="0"/>
              <a:t>				</a:t>
            </a:r>
            <a:r>
              <a:rPr lang="en-US" sz="2000" dirty="0" err="1" smtClean="0"/>
              <a:t>proc_grid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dirty="0" smtClean="0"/>
              <a:t>C	void </a:t>
            </a:r>
            <a:r>
              <a:rPr lang="en-US" sz="2000" dirty="0" err="1" smtClean="0"/>
              <a:t>GA_Set_block_cyclic</a:t>
            </a:r>
            <a:r>
              <a:rPr lang="en-US" sz="2000" dirty="0" smtClean="0"/>
              <a:t>(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g_a</a:t>
            </a:r>
            <a:r>
              <a:rPr lang="en-US" sz="2000" dirty="0" smtClean="0"/>
              <a:t>, </a:t>
            </a:r>
            <a:r>
              <a:rPr lang="en-US" sz="2000" dirty="0" err="1" smtClean="0"/>
              <a:t>int</a:t>
            </a:r>
            <a:r>
              <a:rPr lang="en-US" sz="2000" dirty="0" smtClean="0"/>
              <a:t> dims[])</a:t>
            </a:r>
          </a:p>
          <a:p>
            <a:pPr lvl="1">
              <a:buFont typeface="Monotype Sorts" pitchFamily="2" charset="2"/>
              <a:buNone/>
            </a:pPr>
            <a:r>
              <a:rPr lang="en-US" sz="2000" dirty="0" smtClean="0"/>
              <a:t>			void </a:t>
            </a:r>
            <a:r>
              <a:rPr lang="en-US" sz="2000" dirty="0" err="1" smtClean="0"/>
              <a:t>GA_Set_block_cyclic_proc_grid</a:t>
            </a:r>
            <a:r>
              <a:rPr lang="en-US" sz="2000" dirty="0" smtClean="0"/>
              <a:t>(</a:t>
            </a:r>
            <a:r>
              <a:rPr lang="en-US" sz="2000" dirty="0" err="1" smtClean="0"/>
              <a:t>g_a</a:t>
            </a:r>
            <a:r>
              <a:rPr lang="en-US" sz="2000" dirty="0" smtClean="0"/>
              <a:t>, dims[], </a:t>
            </a:r>
            <a:r>
              <a:rPr lang="en-US" sz="2000" dirty="0" err="1" smtClean="0"/>
              <a:t>proc_grid</a:t>
            </a:r>
            <a:r>
              <a:rPr lang="en-US" sz="2000" dirty="0" smtClean="0"/>
              <a:t>[])</a:t>
            </a:r>
          </a:p>
          <a:p>
            <a:pPr lvl="1"/>
            <a:r>
              <a:rPr lang="en-US" sz="2000" dirty="0" smtClean="0"/>
              <a:t>Python	</a:t>
            </a:r>
            <a:r>
              <a:rPr lang="en-US" sz="2000" dirty="0" err="1" smtClean="0"/>
              <a:t>ga.set_block_cyclic</a:t>
            </a:r>
            <a:r>
              <a:rPr lang="en-US" sz="2000" dirty="0" smtClean="0"/>
              <a:t>(</a:t>
            </a:r>
            <a:r>
              <a:rPr lang="en-US" sz="2000" dirty="0" err="1" smtClean="0"/>
              <a:t>g_a</a:t>
            </a:r>
            <a:r>
              <a:rPr lang="en-US" sz="2000" dirty="0" smtClean="0"/>
              <a:t>, dims)</a:t>
            </a:r>
          </a:p>
          <a:p>
            <a:pPr lvl="1">
              <a:buFont typeface="Monotype Sorts" pitchFamily="2" charset="2"/>
              <a:buNone/>
            </a:pPr>
            <a:r>
              <a:rPr lang="en-US" sz="2000" dirty="0" smtClean="0"/>
              <a:t>			</a:t>
            </a:r>
            <a:r>
              <a:rPr lang="en-US" sz="2000" dirty="0" err="1" smtClean="0"/>
              <a:t>ga.set_block_cyclic_proc_grid</a:t>
            </a:r>
            <a:r>
              <a:rPr lang="en-US" sz="2000" dirty="0" smtClean="0"/>
              <a:t>(</a:t>
            </a:r>
            <a:r>
              <a:rPr lang="en-US" sz="2000" dirty="0" err="1" smtClean="0"/>
              <a:t>g_a</a:t>
            </a:r>
            <a:r>
              <a:rPr lang="en-US" sz="2000" dirty="0" smtClean="0"/>
              <a:t>, block, </a:t>
            </a:r>
            <a:r>
              <a:rPr lang="en-US" sz="2000" dirty="0" err="1" smtClean="0"/>
              <a:t>proc_grid</a:t>
            </a:r>
            <a:r>
              <a:rPr lang="en-US" sz="2000" dirty="0" smtClean="0"/>
              <a:t>)</a:t>
            </a:r>
          </a:p>
          <a:p>
            <a:pPr lvl="1">
              <a:buFont typeface="Monotype Sorts" pitchFamily="2" charset="2"/>
              <a:buNone/>
            </a:pPr>
            <a:endParaRPr lang="en-US" sz="1200" dirty="0" smtClean="0">
              <a:latin typeface="Courier New"/>
              <a:cs typeface="Courier New"/>
            </a:endParaRPr>
          </a:p>
          <a:p>
            <a:pPr lvl="1">
              <a:buFont typeface="Monotype Sorts" pitchFamily="2" charset="2"/>
              <a:buNone/>
            </a:pPr>
            <a:r>
              <a:rPr lang="en-US" sz="1200" dirty="0" smtClean="0">
                <a:cs typeface="Arial"/>
              </a:rPr>
              <a:t>integer dims[]		- dimensions of blocks</a:t>
            </a:r>
          </a:p>
          <a:p>
            <a:pPr lvl="1">
              <a:buFont typeface="Monotype Sorts" pitchFamily="2" charset="2"/>
              <a:buNone/>
            </a:pPr>
            <a:r>
              <a:rPr lang="en-US" sz="1200" dirty="0" smtClean="0">
                <a:cs typeface="Arial"/>
              </a:rPr>
              <a:t>integer </a:t>
            </a:r>
            <a:r>
              <a:rPr lang="en-US" sz="1200" dirty="0" err="1" smtClean="0">
                <a:cs typeface="Arial"/>
              </a:rPr>
              <a:t>proc_grid</a:t>
            </a:r>
            <a:r>
              <a:rPr lang="en-US" sz="1200" dirty="0" smtClean="0">
                <a:cs typeface="Arial"/>
              </a:rPr>
              <a:t>[]		- dimensions of processor grid (note that product of all </a:t>
            </a:r>
            <a:r>
              <a:rPr lang="en-US" sz="1200" dirty="0" err="1" smtClean="0">
                <a:cs typeface="Arial"/>
              </a:rPr>
              <a:t>proc_grid</a:t>
            </a:r>
            <a:r>
              <a:rPr lang="en-US" sz="1200" dirty="0" smtClean="0">
                <a:cs typeface="Arial"/>
              </a:rPr>
              <a:t> dimensions</a:t>
            </a: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Block-Cyclic Methods</a:t>
            </a:r>
          </a:p>
        </p:txBody>
      </p:sp>
      <p:sp>
        <p:nvSpPr>
          <p:cNvPr id="564227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990600"/>
            <a:ext cx="8186738" cy="3575050"/>
          </a:xfrm>
        </p:spPr>
        <p:txBody>
          <a:bodyPr/>
          <a:lstStyle/>
          <a:p>
            <a:r>
              <a:rPr lang="en-US" sz="1600" dirty="0" smtClean="0"/>
              <a:t>Methods for accessing data of individual blocks</a:t>
            </a:r>
          </a:p>
          <a:p>
            <a:pPr lvl="1"/>
            <a:r>
              <a:rPr lang="en-US" sz="1600" b="1" dirty="0" smtClean="0"/>
              <a:t>Fortran</a:t>
            </a:r>
            <a:r>
              <a:rPr lang="en-US" sz="1600" dirty="0" smtClean="0"/>
              <a:t>	subroutine </a:t>
            </a:r>
            <a:r>
              <a:rPr lang="en-US" sz="1600" dirty="0" err="1" smtClean="0"/>
              <a:t>ga_get_block_info</a:t>
            </a:r>
            <a:r>
              <a:rPr lang="en-US" sz="1600" dirty="0" smtClean="0"/>
              <a:t>(</a:t>
            </a:r>
            <a:r>
              <a:rPr lang="en-US" sz="1600" dirty="0" err="1" smtClean="0"/>
              <a:t>g_a</a:t>
            </a:r>
            <a:r>
              <a:rPr lang="en-US" sz="1600" dirty="0" smtClean="0"/>
              <a:t>, </a:t>
            </a:r>
            <a:r>
              <a:rPr lang="en-US" sz="1600" dirty="0" err="1" smtClean="0"/>
              <a:t>num_blocks</a:t>
            </a:r>
            <a:r>
              <a:rPr lang="en-US" sz="1600" dirty="0" smtClean="0"/>
              <a:t>, </a:t>
            </a:r>
            <a:r>
              <a:rPr lang="en-US" sz="1600" dirty="0" err="1" smtClean="0"/>
              <a:t>block_dims</a:t>
            </a:r>
            <a:r>
              <a:rPr lang="en-US" sz="1600" dirty="0" smtClean="0"/>
              <a:t>)</a:t>
            </a:r>
          </a:p>
          <a:p>
            <a:pPr lvl="1">
              <a:buFont typeface="Monotype Sorts" pitchFamily="2" charset="2"/>
              <a:buNone/>
            </a:pPr>
            <a:r>
              <a:rPr lang="en-US" sz="1600" dirty="0" smtClean="0"/>
              <a:t>			integer function </a:t>
            </a:r>
            <a:r>
              <a:rPr lang="en-US" sz="1600" dirty="0" err="1" smtClean="0"/>
              <a:t>ga_total_blocks</a:t>
            </a:r>
            <a:r>
              <a:rPr lang="en-US" sz="1600" dirty="0" smtClean="0"/>
              <a:t>(</a:t>
            </a:r>
            <a:r>
              <a:rPr lang="en-US" sz="1600" dirty="0" err="1" smtClean="0"/>
              <a:t>g_a</a:t>
            </a:r>
            <a:r>
              <a:rPr lang="en-US" sz="1600" dirty="0" smtClean="0"/>
              <a:t>)</a:t>
            </a:r>
          </a:p>
          <a:p>
            <a:pPr lvl="1">
              <a:buFont typeface="Monotype Sorts" pitchFamily="2" charset="2"/>
              <a:buNone/>
            </a:pPr>
            <a:r>
              <a:rPr lang="en-US" sz="1600" dirty="0" smtClean="0"/>
              <a:t>			subroutine </a:t>
            </a:r>
            <a:r>
              <a:rPr lang="en-US" sz="1600" dirty="0" err="1" smtClean="0"/>
              <a:t>nga_access_block_segment</a:t>
            </a:r>
            <a:r>
              <a:rPr lang="en-US" sz="1600" dirty="0" smtClean="0"/>
              <a:t>(</a:t>
            </a:r>
            <a:r>
              <a:rPr lang="en-US" sz="1600" dirty="0" err="1" smtClean="0"/>
              <a:t>g_a</a:t>
            </a:r>
            <a:r>
              <a:rPr lang="en-US" sz="1600" dirty="0" smtClean="0"/>
              <a:t>, </a:t>
            </a:r>
            <a:r>
              <a:rPr lang="en-US" sz="1600" dirty="0" err="1" smtClean="0"/>
              <a:t>iproc</a:t>
            </a:r>
            <a:r>
              <a:rPr lang="en-US" sz="1600" dirty="0" smtClean="0"/>
              <a:t>, index, length)</a:t>
            </a:r>
          </a:p>
          <a:p>
            <a:pPr lvl="1">
              <a:buFont typeface="Monotype Sorts" pitchFamily="2" charset="2"/>
              <a:buNone/>
            </a:pPr>
            <a:r>
              <a:rPr lang="en-US" sz="1600" dirty="0" smtClean="0"/>
              <a:t>			subroutine </a:t>
            </a:r>
            <a:r>
              <a:rPr lang="en-US" sz="1600" dirty="0" err="1" smtClean="0"/>
              <a:t>nga_access_block</a:t>
            </a:r>
            <a:r>
              <a:rPr lang="en-US" sz="1600" dirty="0" smtClean="0"/>
              <a:t>(</a:t>
            </a:r>
            <a:r>
              <a:rPr lang="en-US" sz="1600" dirty="0" err="1" smtClean="0"/>
              <a:t>g_a</a:t>
            </a:r>
            <a:r>
              <a:rPr lang="en-US" sz="1600" dirty="0" smtClean="0"/>
              <a:t>, </a:t>
            </a:r>
            <a:r>
              <a:rPr lang="en-US" sz="1600" dirty="0" err="1" smtClean="0"/>
              <a:t>idx</a:t>
            </a:r>
            <a:r>
              <a:rPr lang="en-US" sz="1600" dirty="0" smtClean="0"/>
              <a:t>, index, ld)</a:t>
            </a:r>
          </a:p>
          <a:p>
            <a:pPr lvl="1">
              <a:buFont typeface="Monotype Sorts" pitchFamily="2" charset="2"/>
              <a:buNone/>
            </a:pPr>
            <a:r>
              <a:rPr lang="en-US" sz="1600" dirty="0" smtClean="0"/>
              <a:t>			subroutine </a:t>
            </a:r>
            <a:r>
              <a:rPr lang="en-US" sz="1600" dirty="0" err="1" smtClean="0"/>
              <a:t>nga_access_block_grid</a:t>
            </a:r>
            <a:r>
              <a:rPr lang="en-US" sz="1600" dirty="0" smtClean="0"/>
              <a:t>(</a:t>
            </a:r>
            <a:r>
              <a:rPr lang="en-US" sz="1600" dirty="0" err="1" smtClean="0"/>
              <a:t>g_a</a:t>
            </a:r>
            <a:r>
              <a:rPr lang="en-US" sz="1600" dirty="0" smtClean="0"/>
              <a:t>, subscript, index, ld)</a:t>
            </a:r>
          </a:p>
          <a:p>
            <a:pPr lvl="1"/>
            <a:r>
              <a:rPr lang="en-US" sz="1600" b="1" dirty="0" smtClean="0"/>
              <a:t>C</a:t>
            </a:r>
            <a:r>
              <a:rPr lang="en-US" sz="1600" dirty="0" smtClean="0"/>
              <a:t>		void </a:t>
            </a:r>
            <a:r>
              <a:rPr lang="en-US" sz="1600" dirty="0" err="1" smtClean="0"/>
              <a:t>GA_Get_block_info</a:t>
            </a:r>
            <a:r>
              <a:rPr lang="en-US" sz="1600" dirty="0" smtClean="0"/>
              <a:t>(</a:t>
            </a:r>
            <a:r>
              <a:rPr lang="en-US" sz="1600" dirty="0" err="1" smtClean="0"/>
              <a:t>g_a</a:t>
            </a:r>
            <a:r>
              <a:rPr lang="en-US" sz="1600" dirty="0" smtClean="0"/>
              <a:t>, </a:t>
            </a:r>
            <a:r>
              <a:rPr lang="en-US" sz="1600" dirty="0" err="1" smtClean="0"/>
              <a:t>num_blocks</a:t>
            </a:r>
            <a:r>
              <a:rPr lang="en-US" sz="1600" dirty="0" smtClean="0"/>
              <a:t>[], </a:t>
            </a:r>
            <a:r>
              <a:rPr lang="en-US" sz="1600" dirty="0" err="1" smtClean="0"/>
              <a:t>block_dims</a:t>
            </a:r>
            <a:r>
              <a:rPr lang="en-US" sz="1600" dirty="0" smtClean="0"/>
              <a:t>[])</a:t>
            </a:r>
          </a:p>
          <a:p>
            <a:pPr lvl="1">
              <a:buFont typeface="Monotype Sorts" pitchFamily="2" charset="2"/>
              <a:buNone/>
            </a:pPr>
            <a:r>
              <a:rPr lang="en-US" sz="1600" dirty="0" smtClean="0"/>
              <a:t>			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GA_Total_blocks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g_a</a:t>
            </a:r>
            <a:r>
              <a:rPr lang="en-US" sz="1600" dirty="0" smtClean="0"/>
              <a:t>)</a:t>
            </a:r>
          </a:p>
          <a:p>
            <a:pPr lvl="1">
              <a:buFont typeface="Monotype Sorts" pitchFamily="2" charset="2"/>
              <a:buNone/>
            </a:pPr>
            <a:r>
              <a:rPr lang="en-US" sz="1600" dirty="0" smtClean="0"/>
              <a:t>			void </a:t>
            </a:r>
            <a:r>
              <a:rPr lang="en-US" sz="1600" dirty="0" err="1" smtClean="0"/>
              <a:t>NGA_Access_block_segment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g_a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iproc</a:t>
            </a:r>
            <a:r>
              <a:rPr lang="en-US" sz="1600" dirty="0" smtClean="0"/>
              <a:t>, void *</a:t>
            </a:r>
            <a:r>
              <a:rPr lang="en-US" sz="1600" dirty="0" err="1" smtClean="0"/>
              <a:t>ptr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*length)</a:t>
            </a:r>
          </a:p>
          <a:p>
            <a:pPr lvl="1">
              <a:buFont typeface="Monotype Sorts" pitchFamily="2" charset="2"/>
              <a:buNone/>
            </a:pPr>
            <a:r>
              <a:rPr lang="en-US" sz="1600" dirty="0" smtClean="0"/>
              <a:t>			void </a:t>
            </a:r>
            <a:r>
              <a:rPr lang="en-US" sz="1600" dirty="0" err="1" smtClean="0"/>
              <a:t>NGA_Access_block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g_a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idx</a:t>
            </a:r>
            <a:r>
              <a:rPr lang="en-US" sz="1600" dirty="0" smtClean="0"/>
              <a:t>, void *</a:t>
            </a:r>
            <a:r>
              <a:rPr lang="en-US" sz="1600" dirty="0" err="1" smtClean="0"/>
              <a:t>ptr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ld[])</a:t>
            </a:r>
          </a:p>
          <a:p>
            <a:pPr lvl="1">
              <a:buFont typeface="Monotype Sorts" pitchFamily="2" charset="2"/>
              <a:buNone/>
            </a:pPr>
            <a:r>
              <a:rPr lang="en-US" sz="1600" dirty="0" smtClean="0"/>
              <a:t>			void </a:t>
            </a:r>
            <a:r>
              <a:rPr lang="en-US" sz="1600" dirty="0" err="1" smtClean="0"/>
              <a:t>NGA_Access_block_grid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g_a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subscript[], void *</a:t>
            </a:r>
            <a:r>
              <a:rPr lang="en-US" sz="1600" dirty="0" err="1" smtClean="0"/>
              <a:t>ptr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ld[])</a:t>
            </a:r>
          </a:p>
          <a:p>
            <a:pPr lvl="1"/>
            <a:r>
              <a:rPr lang="en-US" sz="1600" b="1" dirty="0" smtClean="0"/>
              <a:t>Python</a:t>
            </a:r>
            <a:r>
              <a:rPr lang="en-US" sz="1600" dirty="0" smtClean="0"/>
              <a:t>	</a:t>
            </a:r>
            <a:r>
              <a:rPr lang="en-US" sz="1600" dirty="0" err="1" smtClean="0"/>
              <a:t>num_blocks,block_dims</a:t>
            </a:r>
            <a:r>
              <a:rPr lang="en-US" sz="1600" dirty="0" smtClean="0"/>
              <a:t> = </a:t>
            </a:r>
            <a:r>
              <a:rPr lang="en-US" sz="1600" dirty="0" err="1" smtClean="0"/>
              <a:t>ga.get_block_info</a:t>
            </a:r>
            <a:r>
              <a:rPr lang="en-US" sz="1600" dirty="0" smtClean="0"/>
              <a:t>(</a:t>
            </a:r>
            <a:r>
              <a:rPr lang="en-US" sz="1600" dirty="0" err="1" smtClean="0"/>
              <a:t>g_a</a:t>
            </a:r>
            <a:r>
              <a:rPr lang="en-US" sz="1600" dirty="0" smtClean="0"/>
              <a:t>)</a:t>
            </a:r>
          </a:p>
          <a:p>
            <a:pPr lvl="1">
              <a:buFont typeface="Monotype Sorts" pitchFamily="2" charset="2"/>
              <a:buNone/>
            </a:pPr>
            <a:r>
              <a:rPr lang="en-US" sz="1600" dirty="0" smtClean="0"/>
              <a:t>			blocks = </a:t>
            </a:r>
            <a:r>
              <a:rPr lang="en-US" sz="1600" dirty="0" err="1" smtClean="0"/>
              <a:t>ga.total_blocks</a:t>
            </a:r>
            <a:r>
              <a:rPr lang="en-US" sz="1600" dirty="0" smtClean="0"/>
              <a:t>(</a:t>
            </a:r>
            <a:r>
              <a:rPr lang="en-US" sz="1600" dirty="0" err="1" smtClean="0"/>
              <a:t>g_a</a:t>
            </a:r>
            <a:r>
              <a:rPr lang="en-US" sz="1600" dirty="0" smtClean="0"/>
              <a:t>)</a:t>
            </a:r>
          </a:p>
          <a:p>
            <a:pPr lvl="1">
              <a:buFont typeface="Monotype Sorts" pitchFamily="2" charset="2"/>
              <a:buNone/>
            </a:pPr>
            <a:r>
              <a:rPr lang="en-US" sz="1600" dirty="0" smtClean="0"/>
              <a:t>			</a:t>
            </a:r>
            <a:r>
              <a:rPr lang="en-US" sz="1600" dirty="0" err="1" smtClean="0"/>
              <a:t>ndarray</a:t>
            </a:r>
            <a:r>
              <a:rPr lang="en-US" sz="1600" dirty="0" smtClean="0"/>
              <a:t> = </a:t>
            </a:r>
            <a:r>
              <a:rPr lang="en-US" sz="1600" dirty="0" err="1" smtClean="0"/>
              <a:t>ga.access_block_segment</a:t>
            </a:r>
            <a:r>
              <a:rPr lang="en-US" sz="1600" dirty="0" smtClean="0"/>
              <a:t>(</a:t>
            </a:r>
            <a:r>
              <a:rPr lang="en-US" sz="1600" dirty="0" err="1" smtClean="0"/>
              <a:t>g_a</a:t>
            </a:r>
            <a:r>
              <a:rPr lang="en-US" sz="1600" dirty="0" smtClean="0"/>
              <a:t>, </a:t>
            </a:r>
            <a:r>
              <a:rPr lang="en-US" sz="1600" dirty="0" err="1" smtClean="0"/>
              <a:t>iproc</a:t>
            </a:r>
            <a:r>
              <a:rPr lang="en-US" sz="1600" dirty="0" smtClean="0"/>
              <a:t>)</a:t>
            </a:r>
          </a:p>
          <a:p>
            <a:pPr lvl="1">
              <a:buFont typeface="Monotype Sorts" pitchFamily="2" charset="2"/>
              <a:buNone/>
            </a:pPr>
            <a:r>
              <a:rPr lang="en-US" sz="1600" dirty="0" smtClean="0"/>
              <a:t>			</a:t>
            </a:r>
            <a:r>
              <a:rPr lang="en-US" sz="1600" dirty="0" err="1" smtClean="0"/>
              <a:t>ndarray</a:t>
            </a:r>
            <a:r>
              <a:rPr lang="en-US" sz="1600" dirty="0" smtClean="0"/>
              <a:t> = </a:t>
            </a:r>
            <a:r>
              <a:rPr lang="en-US" sz="1600" dirty="0" err="1" smtClean="0"/>
              <a:t>ga.access_block</a:t>
            </a:r>
            <a:r>
              <a:rPr lang="en-US" sz="1600" dirty="0" smtClean="0"/>
              <a:t>(</a:t>
            </a:r>
            <a:r>
              <a:rPr lang="en-US" sz="1600" dirty="0" err="1" smtClean="0"/>
              <a:t>g_a</a:t>
            </a:r>
            <a:r>
              <a:rPr lang="en-US" sz="1600" dirty="0" smtClean="0"/>
              <a:t>, </a:t>
            </a:r>
            <a:r>
              <a:rPr lang="en-US" sz="1600" dirty="0" err="1" smtClean="0"/>
              <a:t>idx</a:t>
            </a:r>
            <a:r>
              <a:rPr lang="en-US" sz="1600" dirty="0" smtClean="0"/>
              <a:t>)</a:t>
            </a:r>
          </a:p>
          <a:p>
            <a:pPr lvl="1">
              <a:buFont typeface="Monotype Sorts" pitchFamily="2" charset="2"/>
              <a:buNone/>
            </a:pPr>
            <a:r>
              <a:rPr lang="en-US" sz="1600" dirty="0" smtClean="0"/>
              <a:t>			</a:t>
            </a:r>
            <a:r>
              <a:rPr lang="en-US" sz="1600" dirty="0" err="1" smtClean="0"/>
              <a:t>ndarray</a:t>
            </a:r>
            <a:r>
              <a:rPr lang="en-US" sz="1600" dirty="0" smtClean="0"/>
              <a:t> = </a:t>
            </a:r>
            <a:r>
              <a:rPr lang="en-US" sz="1600" dirty="0" err="1" smtClean="0"/>
              <a:t>ga.access_block_grid</a:t>
            </a:r>
            <a:r>
              <a:rPr lang="en-US" sz="1600" dirty="0" smtClean="0"/>
              <a:t>(</a:t>
            </a:r>
            <a:r>
              <a:rPr lang="en-US" sz="1600" dirty="0" err="1" smtClean="0"/>
              <a:t>g_a</a:t>
            </a:r>
            <a:r>
              <a:rPr lang="en-US" sz="1600" dirty="0" smtClean="0"/>
              <a:t>, subscript)</a:t>
            </a:r>
          </a:p>
          <a:p>
            <a:pPr lvl="1">
              <a:buFont typeface="Monotype Sorts" pitchFamily="2" charset="2"/>
              <a:buNone/>
            </a:pPr>
            <a:endParaRPr lang="en-US" sz="1800" dirty="0" smtClean="0"/>
          </a:p>
          <a:p>
            <a:pPr lvl="1">
              <a:buFont typeface="Monotype Sorts" pitchFamily="2" charset="2"/>
              <a:buNone/>
            </a:pPr>
            <a:r>
              <a:rPr lang="en-US" sz="1200" dirty="0" smtClean="0"/>
              <a:t>integer length	- total size of blocks held on processor</a:t>
            </a:r>
          </a:p>
          <a:p>
            <a:pPr lvl="1">
              <a:buFont typeface="Monotype Sorts" pitchFamily="2" charset="2"/>
              <a:buNone/>
            </a:pPr>
            <a:r>
              <a:rPr lang="en-US" sz="1200" dirty="0" smtClean="0"/>
              <a:t>integer </a:t>
            </a:r>
            <a:r>
              <a:rPr lang="en-US" sz="1200" dirty="0" err="1" smtClean="0"/>
              <a:t>idx</a:t>
            </a:r>
            <a:r>
              <a:rPr lang="en-US" sz="1200" dirty="0" smtClean="0"/>
              <a:t>	- index of block in array (for simple block-cyclic distribution)</a:t>
            </a:r>
          </a:p>
          <a:p>
            <a:pPr lvl="1">
              <a:buFont typeface="Monotype Sorts" pitchFamily="2" charset="2"/>
              <a:buNone/>
            </a:pPr>
            <a:r>
              <a:rPr lang="en-US" sz="1200" dirty="0" smtClean="0"/>
              <a:t>integer subscript[]	- location of block in block grid (for </a:t>
            </a:r>
            <a:r>
              <a:rPr lang="en-US" sz="1200" dirty="0" err="1" smtClean="0"/>
              <a:t>Scalapack</a:t>
            </a:r>
            <a:r>
              <a:rPr lang="en-US" sz="1200" dirty="0" smtClean="0"/>
              <a:t> distribution)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Sparse Data Manipulation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ga_scan_add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ga_scan_copy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201042" y="2209800"/>
            <a:ext cx="891654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137160" rIns="182880" bIns="1371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kumimoji="1" lang="en-US" sz="1800" dirty="0" err="1">
                <a:latin typeface="Courier New" pitchFamily="49" charset="0"/>
              </a:rPr>
              <a:t>g_mask</a:t>
            </a:r>
            <a:r>
              <a:rPr kumimoji="1" lang="en-US" sz="1800" dirty="0">
                <a:latin typeface="Courier New" pitchFamily="49" charset="0"/>
              </a:rPr>
              <a:t>:   1  0  0  0  0  0  1  0  1  0  0  1  0  0  1  1  0</a:t>
            </a:r>
          </a:p>
          <a:p>
            <a:pPr algn="l"/>
            <a:r>
              <a:rPr kumimoji="1" lang="en-US" sz="1800" dirty="0" err="1">
                <a:latin typeface="Courier New" pitchFamily="49" charset="0"/>
              </a:rPr>
              <a:t>g_src</a:t>
            </a:r>
            <a:r>
              <a:rPr kumimoji="1" lang="en-US" sz="1800" dirty="0">
                <a:latin typeface="Courier New" pitchFamily="49" charset="0"/>
              </a:rPr>
              <a:t>:    1  2  3  4  5  6  7  8  9 10 11 12 13 14 15 16 17</a:t>
            </a:r>
          </a:p>
          <a:p>
            <a:pPr algn="l"/>
            <a:r>
              <a:rPr kumimoji="1" lang="en-US" sz="1800" dirty="0" err="1" smtClean="0">
                <a:latin typeface="Courier New" pitchFamily="49" charset="0"/>
              </a:rPr>
              <a:t>g_dest</a:t>
            </a:r>
            <a:r>
              <a:rPr kumimoji="1" lang="en-US" sz="1800" dirty="0">
                <a:latin typeface="Courier New" pitchFamily="49" charset="0"/>
              </a:rPr>
              <a:t>:   1  3  6 10 15 21  7 15  9 19 30 12 25 39 15 16 33 </a:t>
            </a:r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28600" y="4114800"/>
            <a:ext cx="83651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137160" rIns="182880" bIns="1371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kumimoji="1" lang="en-US" sz="1800" dirty="0" err="1">
                <a:latin typeface="Courier New" pitchFamily="49" charset="0"/>
              </a:rPr>
              <a:t>g_mask</a:t>
            </a:r>
            <a:r>
              <a:rPr kumimoji="1" lang="en-US" sz="1800" dirty="0">
                <a:latin typeface="Courier New" pitchFamily="49" charset="0"/>
              </a:rPr>
              <a:t>:  1  0  0  0  0  1  0  1  0  0  1  0  0  0  1  1  0</a:t>
            </a:r>
          </a:p>
          <a:p>
            <a:pPr algn="l"/>
            <a:r>
              <a:rPr kumimoji="1" lang="en-US" sz="1800" dirty="0" err="1">
                <a:latin typeface="Courier New" pitchFamily="49" charset="0"/>
              </a:rPr>
              <a:t>g_src</a:t>
            </a:r>
            <a:r>
              <a:rPr kumimoji="1" lang="en-US" sz="1800" dirty="0">
                <a:latin typeface="Courier New" pitchFamily="49" charset="0"/>
              </a:rPr>
              <a:t>:   5  8  7  3  2  6  9  7  3  4  8  2  3  6  9 10  7</a:t>
            </a:r>
          </a:p>
          <a:p>
            <a:pPr algn="l"/>
            <a:r>
              <a:rPr kumimoji="1" lang="en-US" sz="1800" dirty="0" err="1">
                <a:latin typeface="Courier New" pitchFamily="49" charset="0"/>
              </a:rPr>
              <a:t>g_dest</a:t>
            </a:r>
            <a:r>
              <a:rPr kumimoji="1" lang="en-US" sz="1800" dirty="0">
                <a:latin typeface="Courier New" pitchFamily="49" charset="0"/>
              </a:rPr>
              <a:t>:  5  5  5  5  5  6  6  7  7  7  8  8  8  8  9 10 10</a:t>
            </a:r>
          </a:p>
        </p:txBody>
      </p:sp>
    </p:spTree>
    <p:extLst>
      <p:ext uri="{BB962C8B-B14F-4D97-AF65-F5344CB8AC3E}">
        <p14:creationId xmlns:p14="http://schemas.microsoft.com/office/powerpoint/2010/main" val="98363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Sparse Data Manipulation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ga_pack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ga_unpack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81000" y="2057400"/>
            <a:ext cx="836511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137160" rIns="182880" bIns="1371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kumimoji="1" lang="en-US" sz="1800" dirty="0" err="1">
                <a:latin typeface="Courier New" pitchFamily="49" charset="0"/>
              </a:rPr>
              <a:t>g_mask</a:t>
            </a:r>
            <a:r>
              <a:rPr kumimoji="1" lang="en-US" sz="1800" dirty="0">
                <a:latin typeface="Courier New" pitchFamily="49" charset="0"/>
              </a:rPr>
              <a:t>:  1  0  0  0  0  1  0  1  0  0  1  0  0  0  1  0  0</a:t>
            </a:r>
          </a:p>
          <a:p>
            <a:pPr algn="l"/>
            <a:r>
              <a:rPr kumimoji="1" lang="en-US" sz="1800" dirty="0" err="1">
                <a:latin typeface="Courier New" pitchFamily="49" charset="0"/>
              </a:rPr>
              <a:t>g_src</a:t>
            </a:r>
            <a:r>
              <a:rPr kumimoji="1" lang="en-US" sz="1800" dirty="0">
                <a:latin typeface="Courier New" pitchFamily="49" charset="0"/>
              </a:rPr>
              <a:t>:   1  2  3  4  5  6  7  8  9 10 11 12 13 14 15 16 17</a:t>
            </a:r>
          </a:p>
          <a:p>
            <a:pPr algn="l"/>
            <a:r>
              <a:rPr kumimoji="1" lang="en-US" sz="1800" dirty="0" err="1">
                <a:latin typeface="Courier New" pitchFamily="49" charset="0"/>
              </a:rPr>
              <a:t>g_dest</a:t>
            </a:r>
            <a:r>
              <a:rPr kumimoji="1" lang="en-US" sz="1800" dirty="0">
                <a:latin typeface="Courier New" pitchFamily="49" charset="0"/>
              </a:rPr>
              <a:t>:  1  6  8 11 15</a:t>
            </a:r>
          </a:p>
        </p:txBody>
      </p:sp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381000" y="4038600"/>
            <a:ext cx="82272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137160" rIns="182880" bIns="1371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kumimoji="1" lang="en-US" sz="1800" dirty="0" err="1">
                <a:latin typeface="Courier New" pitchFamily="49" charset="0"/>
              </a:rPr>
              <a:t>g_mask</a:t>
            </a:r>
            <a:r>
              <a:rPr kumimoji="1" lang="en-US" sz="1800" dirty="0">
                <a:latin typeface="Courier New" pitchFamily="49" charset="0"/>
              </a:rPr>
              <a:t>:  1  0  0  0  0  1  0  1  0  0  1  0  0  0  1 0  0</a:t>
            </a:r>
          </a:p>
          <a:p>
            <a:pPr algn="l"/>
            <a:r>
              <a:rPr kumimoji="1" lang="en-US" sz="1800" dirty="0" err="1">
                <a:latin typeface="Courier New" pitchFamily="49" charset="0"/>
              </a:rPr>
              <a:t>g_src</a:t>
            </a:r>
            <a:r>
              <a:rPr kumimoji="1" lang="en-US" sz="1800" dirty="0">
                <a:latin typeface="Courier New" pitchFamily="49" charset="0"/>
              </a:rPr>
              <a:t>:   1  6  8 11 15</a:t>
            </a:r>
          </a:p>
          <a:p>
            <a:pPr algn="l"/>
            <a:r>
              <a:rPr kumimoji="1" lang="en-US" sz="1800" dirty="0" err="1">
                <a:latin typeface="Courier New" pitchFamily="49" charset="0"/>
              </a:rPr>
              <a:t>g_dest</a:t>
            </a:r>
            <a:r>
              <a:rPr kumimoji="1" lang="en-US" sz="1800" dirty="0">
                <a:latin typeface="Courier New" pitchFamily="49" charset="0"/>
              </a:rPr>
              <a:t>:  1  0  0  0  0  6  0  8  0  0 11  0  0  0 15 0  0</a:t>
            </a:r>
          </a:p>
        </p:txBody>
      </p:sp>
    </p:spTree>
    <p:extLst>
      <p:ext uri="{BB962C8B-B14F-4D97-AF65-F5344CB8AC3E}">
        <p14:creationId xmlns:p14="http://schemas.microsoft.com/office/powerpoint/2010/main" val="15744845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Compressed Sparse Row Matrix</a:t>
            </a:r>
          </a:p>
        </p:txBody>
      </p:sp>
      <p:graphicFrame>
        <p:nvGraphicFramePr>
          <p:cNvPr id="63491" name="Object 6"/>
          <p:cNvGraphicFramePr>
            <a:graphicFrameLocks noGrp="1" noChangeAspect="1"/>
          </p:cNvGraphicFramePr>
          <p:nvPr>
            <p:ph idx="1"/>
          </p:nvPr>
        </p:nvGraphicFramePr>
        <p:xfrm>
          <a:off x="609600" y="1600200"/>
          <a:ext cx="2824163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65" name="Equation" r:id="rId3" imgW="1130300" imgH="1143000" progId="Equation.3">
                  <p:embed/>
                </p:oleObj>
              </mc:Choice>
              <mc:Fallback>
                <p:oleObj name="Equation" r:id="rId3" imgW="1130300" imgH="1143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0200"/>
                        <a:ext cx="2824163" cy="285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2" name="Rectangle 5"/>
          <p:cNvSpPr>
            <a:spLocks noChangeArrowheads="1"/>
          </p:cNvSpPr>
          <p:nvPr/>
        </p:nvSpPr>
        <p:spPr bwMode="auto">
          <a:xfrm>
            <a:off x="0" y="28717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137160" rIns="182880" bIns="137160" anchor="ctr">
            <a:spAutoFit/>
          </a:bodyPr>
          <a:lstStyle/>
          <a:p>
            <a:endParaRPr lang="en-US"/>
          </a:p>
        </p:txBody>
      </p:sp>
      <p:sp>
        <p:nvSpPr>
          <p:cNvPr id="63493" name="Text Box 8"/>
          <p:cNvSpPr txBox="1">
            <a:spLocks noChangeArrowheads="1"/>
          </p:cNvSpPr>
          <p:nvPr/>
        </p:nvSpPr>
        <p:spPr bwMode="auto">
          <a:xfrm>
            <a:off x="1369880" y="4495800"/>
            <a:ext cx="602152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137160" rIns="182880" bIns="1371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kumimoji="1" lang="en-US" sz="1800" dirty="0">
                <a:latin typeface="Courier New" pitchFamily="49" charset="0"/>
              </a:rPr>
              <a:t>VALUES:   </a:t>
            </a:r>
            <a:r>
              <a:rPr kumimoji="1" lang="en-US" sz="1800" b="1" dirty="0">
                <a:solidFill>
                  <a:srgbClr val="FF0000"/>
                </a:solidFill>
                <a:latin typeface="Courier New" pitchFamily="49" charset="0"/>
              </a:rPr>
              <a:t>1  3</a:t>
            </a:r>
            <a:r>
              <a:rPr kumimoji="1" lang="en-US" sz="1800" b="1" dirty="0">
                <a:latin typeface="Courier New" pitchFamily="49" charset="0"/>
              </a:rPr>
              <a:t>  </a:t>
            </a:r>
            <a:r>
              <a:rPr kumimoji="1" lang="en-US" sz="1800" b="1" dirty="0">
                <a:solidFill>
                  <a:srgbClr val="00B0F0"/>
                </a:solidFill>
                <a:latin typeface="Courier New" pitchFamily="49" charset="0"/>
              </a:rPr>
              <a:t>2  5</a:t>
            </a:r>
            <a:r>
              <a:rPr kumimoji="1" lang="en-US" sz="1800" b="1" dirty="0">
                <a:latin typeface="Courier New" pitchFamily="49" charset="0"/>
              </a:rPr>
              <a:t>  </a:t>
            </a:r>
            <a:r>
              <a:rPr kumimoji="1" lang="en-US" sz="1800" b="1" dirty="0">
                <a:solidFill>
                  <a:srgbClr val="00CC00"/>
                </a:solidFill>
                <a:latin typeface="Courier New" pitchFamily="49" charset="0"/>
              </a:rPr>
              <a:t>7  9</a:t>
            </a:r>
            <a:r>
              <a:rPr kumimoji="1" lang="en-US" sz="1800" b="1" dirty="0">
                <a:latin typeface="Courier New" pitchFamily="49" charset="0"/>
              </a:rPr>
              <a:t>  </a:t>
            </a:r>
            <a:r>
              <a:rPr kumimoji="1" lang="en-US" sz="1800" b="1" dirty="0">
                <a:solidFill>
                  <a:srgbClr val="0033CC"/>
                </a:solidFill>
                <a:latin typeface="Courier New" pitchFamily="49" charset="0"/>
              </a:rPr>
              <a:t>3  4  5</a:t>
            </a:r>
            <a:r>
              <a:rPr kumimoji="1" lang="en-US" sz="1800" b="1" dirty="0">
                <a:latin typeface="Courier New" pitchFamily="49" charset="0"/>
              </a:rPr>
              <a:t>  2  6</a:t>
            </a:r>
          </a:p>
          <a:p>
            <a:pPr algn="l"/>
            <a:r>
              <a:rPr kumimoji="1" lang="en-US" sz="1800" dirty="0">
                <a:latin typeface="Courier New" pitchFamily="49" charset="0"/>
              </a:rPr>
              <a:t>J-INDEX:  3  4  1  5  2  4  1  3  5  2  5</a:t>
            </a:r>
          </a:p>
          <a:p>
            <a:pPr algn="l"/>
            <a:r>
              <a:rPr kumimoji="1" lang="en-US" sz="1800" dirty="0">
                <a:latin typeface="Courier New" pitchFamily="49" charset="0"/>
              </a:rPr>
              <a:t>I-INDEX:  1  3  5  7 10 12</a:t>
            </a:r>
          </a:p>
        </p:txBody>
      </p:sp>
    </p:spTree>
    <p:extLst>
      <p:ext uri="{BB962C8B-B14F-4D97-AF65-F5344CB8AC3E}">
        <p14:creationId xmlns:p14="http://schemas.microsoft.com/office/powerpoint/2010/main" val="156617074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Sparse Matrix-Vector Multiply</a:t>
            </a:r>
          </a:p>
        </p:txBody>
      </p:sp>
      <p:sp>
        <p:nvSpPr>
          <p:cNvPr id="64515" name="Rectangle 40"/>
          <p:cNvSpPr>
            <a:spLocks noChangeArrowheads="1"/>
          </p:cNvSpPr>
          <p:nvPr/>
        </p:nvSpPr>
        <p:spPr bwMode="auto">
          <a:xfrm>
            <a:off x="0" y="2514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137160" rIns="182880" bIns="137160" anchor="ctr">
            <a:spAutoFit/>
          </a:bodyPr>
          <a:lstStyle/>
          <a:p>
            <a:endParaRPr lang="en-US"/>
          </a:p>
        </p:txBody>
      </p:sp>
      <p:grpSp>
        <p:nvGrpSpPr>
          <p:cNvPr id="64516" name="Group 5"/>
          <p:cNvGrpSpPr>
            <a:grpSpLocks noChangeAspect="1"/>
          </p:cNvGrpSpPr>
          <p:nvPr/>
        </p:nvGrpSpPr>
        <p:grpSpPr bwMode="auto">
          <a:xfrm>
            <a:off x="1295400" y="1219200"/>
            <a:ext cx="2438400" cy="1828800"/>
            <a:chOff x="2527" y="4530"/>
            <a:chExt cx="3200" cy="2469"/>
          </a:xfrm>
        </p:grpSpPr>
        <p:sp>
          <p:nvSpPr>
            <p:cNvPr id="64553" name="AutoShape 39"/>
            <p:cNvSpPr>
              <a:spLocks noChangeAspect="1" noChangeArrowheads="1" noTextEdit="1"/>
            </p:cNvSpPr>
            <p:nvPr/>
          </p:nvSpPr>
          <p:spPr bwMode="auto">
            <a:xfrm>
              <a:off x="2527" y="4530"/>
              <a:ext cx="3200" cy="2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4" name="Rectangle 38"/>
            <p:cNvSpPr>
              <a:spLocks noChangeArrowheads="1"/>
            </p:cNvSpPr>
            <p:nvPr/>
          </p:nvSpPr>
          <p:spPr bwMode="auto">
            <a:xfrm>
              <a:off x="2527" y="4530"/>
              <a:ext cx="2400" cy="24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5" name="Rectangle 37"/>
            <p:cNvSpPr>
              <a:spLocks noChangeArrowheads="1"/>
            </p:cNvSpPr>
            <p:nvPr/>
          </p:nvSpPr>
          <p:spPr bwMode="auto">
            <a:xfrm>
              <a:off x="5527" y="6176"/>
              <a:ext cx="200" cy="823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6" name="Rectangle 36"/>
            <p:cNvSpPr>
              <a:spLocks noChangeArrowheads="1"/>
            </p:cNvSpPr>
            <p:nvPr/>
          </p:nvSpPr>
          <p:spPr bwMode="auto">
            <a:xfrm>
              <a:off x="2527" y="4530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7" name="Rectangle 35"/>
            <p:cNvSpPr>
              <a:spLocks noChangeArrowheads="1"/>
            </p:cNvSpPr>
            <p:nvPr/>
          </p:nvSpPr>
          <p:spPr bwMode="auto">
            <a:xfrm>
              <a:off x="3127" y="4736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8" name="Rectangle 34"/>
            <p:cNvSpPr>
              <a:spLocks noChangeArrowheads="1"/>
            </p:cNvSpPr>
            <p:nvPr/>
          </p:nvSpPr>
          <p:spPr bwMode="auto">
            <a:xfrm>
              <a:off x="2727" y="5147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9" name="Rectangle 33"/>
            <p:cNvSpPr>
              <a:spLocks noChangeArrowheads="1"/>
            </p:cNvSpPr>
            <p:nvPr/>
          </p:nvSpPr>
          <p:spPr bwMode="auto">
            <a:xfrm>
              <a:off x="2727" y="4736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0" name="Rectangle 32"/>
            <p:cNvSpPr>
              <a:spLocks noChangeArrowheads="1"/>
            </p:cNvSpPr>
            <p:nvPr/>
          </p:nvSpPr>
          <p:spPr bwMode="auto">
            <a:xfrm>
              <a:off x="3727" y="5765"/>
              <a:ext cx="200" cy="20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1" name="Rectangle 31"/>
            <p:cNvSpPr>
              <a:spLocks noChangeArrowheads="1"/>
            </p:cNvSpPr>
            <p:nvPr/>
          </p:nvSpPr>
          <p:spPr bwMode="auto">
            <a:xfrm flipH="1">
              <a:off x="3327" y="5353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2" name="Rectangle 30"/>
            <p:cNvSpPr>
              <a:spLocks noChangeArrowheads="1"/>
            </p:cNvSpPr>
            <p:nvPr/>
          </p:nvSpPr>
          <p:spPr bwMode="auto">
            <a:xfrm>
              <a:off x="2927" y="4942"/>
              <a:ext cx="200" cy="20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3" name="Rectangle 29"/>
            <p:cNvSpPr>
              <a:spLocks noChangeArrowheads="1"/>
            </p:cNvSpPr>
            <p:nvPr/>
          </p:nvSpPr>
          <p:spPr bwMode="auto">
            <a:xfrm>
              <a:off x="3527" y="5147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4" name="Rectangle 28"/>
            <p:cNvSpPr>
              <a:spLocks noChangeArrowheads="1"/>
            </p:cNvSpPr>
            <p:nvPr/>
          </p:nvSpPr>
          <p:spPr bwMode="auto">
            <a:xfrm>
              <a:off x="3527" y="5559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5" name="Rectangle 27"/>
            <p:cNvSpPr>
              <a:spLocks noChangeArrowheads="1"/>
            </p:cNvSpPr>
            <p:nvPr/>
          </p:nvSpPr>
          <p:spPr bwMode="auto">
            <a:xfrm flipH="1">
              <a:off x="3127" y="5147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6" name="Rectangle 26"/>
            <p:cNvSpPr>
              <a:spLocks noChangeArrowheads="1"/>
            </p:cNvSpPr>
            <p:nvPr/>
          </p:nvSpPr>
          <p:spPr bwMode="auto">
            <a:xfrm flipH="1">
              <a:off x="3127" y="5559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7" name="Rectangle 25"/>
            <p:cNvSpPr>
              <a:spLocks noChangeArrowheads="1"/>
            </p:cNvSpPr>
            <p:nvPr/>
          </p:nvSpPr>
          <p:spPr bwMode="auto">
            <a:xfrm>
              <a:off x="3927" y="5970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8" name="Rectangle 24"/>
            <p:cNvSpPr>
              <a:spLocks noChangeArrowheads="1"/>
            </p:cNvSpPr>
            <p:nvPr/>
          </p:nvSpPr>
          <p:spPr bwMode="auto">
            <a:xfrm>
              <a:off x="4127" y="6176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69" name="Rectangle 23"/>
            <p:cNvSpPr>
              <a:spLocks noChangeArrowheads="1"/>
            </p:cNvSpPr>
            <p:nvPr/>
          </p:nvSpPr>
          <p:spPr bwMode="auto">
            <a:xfrm>
              <a:off x="4327" y="6382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0" name="Rectangle 22"/>
            <p:cNvSpPr>
              <a:spLocks noChangeArrowheads="1"/>
            </p:cNvSpPr>
            <p:nvPr/>
          </p:nvSpPr>
          <p:spPr bwMode="auto">
            <a:xfrm>
              <a:off x="4527" y="6588"/>
              <a:ext cx="200" cy="20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1" name="Rectangle 21"/>
            <p:cNvSpPr>
              <a:spLocks noChangeArrowheads="1"/>
            </p:cNvSpPr>
            <p:nvPr/>
          </p:nvSpPr>
          <p:spPr bwMode="auto">
            <a:xfrm>
              <a:off x="4727" y="6793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2" name="Rectangle 20"/>
            <p:cNvSpPr>
              <a:spLocks noChangeArrowheads="1"/>
            </p:cNvSpPr>
            <p:nvPr/>
          </p:nvSpPr>
          <p:spPr bwMode="auto">
            <a:xfrm flipH="1">
              <a:off x="4527" y="6793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3" name="Rectangle 19"/>
            <p:cNvSpPr>
              <a:spLocks noChangeArrowheads="1"/>
            </p:cNvSpPr>
            <p:nvPr/>
          </p:nvSpPr>
          <p:spPr bwMode="auto">
            <a:xfrm flipH="1">
              <a:off x="4327" y="6793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4" name="Rectangle 18"/>
            <p:cNvSpPr>
              <a:spLocks noChangeArrowheads="1"/>
            </p:cNvSpPr>
            <p:nvPr/>
          </p:nvSpPr>
          <p:spPr bwMode="auto">
            <a:xfrm flipH="1">
              <a:off x="4127" y="6793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5" name="Rectangle 17"/>
            <p:cNvSpPr>
              <a:spLocks noChangeArrowheads="1"/>
            </p:cNvSpPr>
            <p:nvPr/>
          </p:nvSpPr>
          <p:spPr bwMode="auto">
            <a:xfrm flipH="1">
              <a:off x="3927" y="6793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6" name="Rectangle 16"/>
            <p:cNvSpPr>
              <a:spLocks noChangeArrowheads="1"/>
            </p:cNvSpPr>
            <p:nvPr/>
          </p:nvSpPr>
          <p:spPr bwMode="auto">
            <a:xfrm flipH="1">
              <a:off x="3727" y="6588"/>
              <a:ext cx="200" cy="20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7" name="Rectangle 15"/>
            <p:cNvSpPr>
              <a:spLocks noChangeArrowheads="1"/>
            </p:cNvSpPr>
            <p:nvPr/>
          </p:nvSpPr>
          <p:spPr bwMode="auto">
            <a:xfrm flipH="1">
              <a:off x="3527" y="6382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8" name="Rectangle 14"/>
            <p:cNvSpPr>
              <a:spLocks noChangeArrowheads="1"/>
            </p:cNvSpPr>
            <p:nvPr/>
          </p:nvSpPr>
          <p:spPr bwMode="auto">
            <a:xfrm flipH="1">
              <a:off x="4727" y="6588"/>
              <a:ext cx="200" cy="20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79" name="Rectangle 13"/>
            <p:cNvSpPr>
              <a:spLocks noChangeArrowheads="1"/>
            </p:cNvSpPr>
            <p:nvPr/>
          </p:nvSpPr>
          <p:spPr bwMode="auto">
            <a:xfrm flipH="1">
              <a:off x="4727" y="6382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0" name="Rectangle 12"/>
            <p:cNvSpPr>
              <a:spLocks noChangeArrowheads="1"/>
            </p:cNvSpPr>
            <p:nvPr/>
          </p:nvSpPr>
          <p:spPr bwMode="auto">
            <a:xfrm flipH="1">
              <a:off x="4727" y="6176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1" name="Rectangle 11"/>
            <p:cNvSpPr>
              <a:spLocks noChangeArrowheads="1"/>
            </p:cNvSpPr>
            <p:nvPr/>
          </p:nvSpPr>
          <p:spPr bwMode="auto">
            <a:xfrm flipH="1">
              <a:off x="4727" y="5970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2" name="Rectangle 10"/>
            <p:cNvSpPr>
              <a:spLocks noChangeArrowheads="1"/>
            </p:cNvSpPr>
            <p:nvPr/>
          </p:nvSpPr>
          <p:spPr bwMode="auto">
            <a:xfrm flipH="1">
              <a:off x="4527" y="5765"/>
              <a:ext cx="200" cy="20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3" name="Rectangle 9"/>
            <p:cNvSpPr>
              <a:spLocks noChangeArrowheads="1"/>
            </p:cNvSpPr>
            <p:nvPr/>
          </p:nvSpPr>
          <p:spPr bwMode="auto">
            <a:xfrm flipH="1">
              <a:off x="4327" y="5559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4" name="Rectangle 8"/>
            <p:cNvSpPr>
              <a:spLocks noChangeArrowheads="1"/>
            </p:cNvSpPr>
            <p:nvPr/>
          </p:nvSpPr>
          <p:spPr bwMode="auto">
            <a:xfrm>
              <a:off x="5527" y="5353"/>
              <a:ext cx="200" cy="823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5" name="Rectangle 7"/>
            <p:cNvSpPr>
              <a:spLocks noChangeArrowheads="1"/>
            </p:cNvSpPr>
            <p:nvPr/>
          </p:nvSpPr>
          <p:spPr bwMode="auto">
            <a:xfrm>
              <a:off x="5527" y="4530"/>
              <a:ext cx="200" cy="82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86" name="Oval 6"/>
            <p:cNvSpPr>
              <a:spLocks noChangeArrowheads="1"/>
            </p:cNvSpPr>
            <p:nvPr/>
          </p:nvSpPr>
          <p:spPr bwMode="auto">
            <a:xfrm>
              <a:off x="5227" y="5662"/>
              <a:ext cx="100" cy="103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4517" name="Group 41"/>
          <p:cNvGrpSpPr>
            <a:grpSpLocks noChangeAspect="1"/>
          </p:cNvGrpSpPr>
          <p:nvPr/>
        </p:nvGrpSpPr>
        <p:grpSpPr bwMode="auto">
          <a:xfrm>
            <a:off x="1295400" y="3581400"/>
            <a:ext cx="3124200" cy="1828800"/>
            <a:chOff x="2527" y="4530"/>
            <a:chExt cx="4100" cy="2469"/>
          </a:xfrm>
        </p:grpSpPr>
        <p:sp>
          <p:nvSpPr>
            <p:cNvPr id="64519" name="AutoShape 42"/>
            <p:cNvSpPr>
              <a:spLocks noChangeAspect="1" noChangeArrowheads="1"/>
            </p:cNvSpPr>
            <p:nvPr/>
          </p:nvSpPr>
          <p:spPr bwMode="auto">
            <a:xfrm>
              <a:off x="2527" y="4530"/>
              <a:ext cx="4100" cy="2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20" name="Rectangle 43"/>
            <p:cNvSpPr>
              <a:spLocks noChangeArrowheads="1"/>
            </p:cNvSpPr>
            <p:nvPr/>
          </p:nvSpPr>
          <p:spPr bwMode="auto">
            <a:xfrm>
              <a:off x="4227" y="4530"/>
              <a:ext cx="2400" cy="24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1" name="Rectangle 44"/>
            <p:cNvSpPr>
              <a:spLocks noChangeArrowheads="1"/>
            </p:cNvSpPr>
            <p:nvPr/>
          </p:nvSpPr>
          <p:spPr bwMode="auto">
            <a:xfrm>
              <a:off x="4227" y="4530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2" name="Rectangle 45"/>
            <p:cNvSpPr>
              <a:spLocks noChangeArrowheads="1"/>
            </p:cNvSpPr>
            <p:nvPr/>
          </p:nvSpPr>
          <p:spPr bwMode="auto">
            <a:xfrm>
              <a:off x="4827" y="4736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3" name="Rectangle 46"/>
            <p:cNvSpPr>
              <a:spLocks noChangeArrowheads="1"/>
            </p:cNvSpPr>
            <p:nvPr/>
          </p:nvSpPr>
          <p:spPr bwMode="auto">
            <a:xfrm>
              <a:off x="4427" y="5147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4" name="Rectangle 47"/>
            <p:cNvSpPr>
              <a:spLocks noChangeArrowheads="1"/>
            </p:cNvSpPr>
            <p:nvPr/>
          </p:nvSpPr>
          <p:spPr bwMode="auto">
            <a:xfrm>
              <a:off x="4427" y="4736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5" name="Rectangle 48"/>
            <p:cNvSpPr>
              <a:spLocks noChangeArrowheads="1"/>
            </p:cNvSpPr>
            <p:nvPr/>
          </p:nvSpPr>
          <p:spPr bwMode="auto">
            <a:xfrm>
              <a:off x="5427" y="5765"/>
              <a:ext cx="200" cy="205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6" name="Rectangle 49"/>
            <p:cNvSpPr>
              <a:spLocks noChangeArrowheads="1"/>
            </p:cNvSpPr>
            <p:nvPr/>
          </p:nvSpPr>
          <p:spPr bwMode="auto">
            <a:xfrm flipH="1">
              <a:off x="5027" y="5353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7" name="Rectangle 50"/>
            <p:cNvSpPr>
              <a:spLocks noChangeArrowheads="1"/>
            </p:cNvSpPr>
            <p:nvPr/>
          </p:nvSpPr>
          <p:spPr bwMode="auto">
            <a:xfrm>
              <a:off x="4627" y="4942"/>
              <a:ext cx="200" cy="20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8" name="Rectangle 51"/>
            <p:cNvSpPr>
              <a:spLocks noChangeArrowheads="1"/>
            </p:cNvSpPr>
            <p:nvPr/>
          </p:nvSpPr>
          <p:spPr bwMode="auto">
            <a:xfrm>
              <a:off x="5227" y="5147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29" name="Rectangle 52"/>
            <p:cNvSpPr>
              <a:spLocks noChangeArrowheads="1"/>
            </p:cNvSpPr>
            <p:nvPr/>
          </p:nvSpPr>
          <p:spPr bwMode="auto">
            <a:xfrm>
              <a:off x="5227" y="5559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0" name="Rectangle 53"/>
            <p:cNvSpPr>
              <a:spLocks noChangeArrowheads="1"/>
            </p:cNvSpPr>
            <p:nvPr/>
          </p:nvSpPr>
          <p:spPr bwMode="auto">
            <a:xfrm flipH="1">
              <a:off x="4827" y="5147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1" name="Rectangle 54"/>
            <p:cNvSpPr>
              <a:spLocks noChangeArrowheads="1"/>
            </p:cNvSpPr>
            <p:nvPr/>
          </p:nvSpPr>
          <p:spPr bwMode="auto">
            <a:xfrm flipH="1">
              <a:off x="4827" y="5559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2" name="Rectangle 55"/>
            <p:cNvSpPr>
              <a:spLocks noChangeArrowheads="1"/>
            </p:cNvSpPr>
            <p:nvPr/>
          </p:nvSpPr>
          <p:spPr bwMode="auto">
            <a:xfrm>
              <a:off x="5627" y="5970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3" name="Rectangle 56"/>
            <p:cNvSpPr>
              <a:spLocks noChangeArrowheads="1"/>
            </p:cNvSpPr>
            <p:nvPr/>
          </p:nvSpPr>
          <p:spPr bwMode="auto">
            <a:xfrm>
              <a:off x="5827" y="6176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4" name="Rectangle 57"/>
            <p:cNvSpPr>
              <a:spLocks noChangeArrowheads="1"/>
            </p:cNvSpPr>
            <p:nvPr/>
          </p:nvSpPr>
          <p:spPr bwMode="auto">
            <a:xfrm>
              <a:off x="6027" y="6382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5" name="Rectangle 58"/>
            <p:cNvSpPr>
              <a:spLocks noChangeArrowheads="1"/>
            </p:cNvSpPr>
            <p:nvPr/>
          </p:nvSpPr>
          <p:spPr bwMode="auto">
            <a:xfrm>
              <a:off x="6227" y="6588"/>
              <a:ext cx="200" cy="205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6" name="Rectangle 59"/>
            <p:cNvSpPr>
              <a:spLocks noChangeArrowheads="1"/>
            </p:cNvSpPr>
            <p:nvPr/>
          </p:nvSpPr>
          <p:spPr bwMode="auto">
            <a:xfrm>
              <a:off x="6427" y="6793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7" name="Rectangle 60"/>
            <p:cNvSpPr>
              <a:spLocks noChangeArrowheads="1"/>
            </p:cNvSpPr>
            <p:nvPr/>
          </p:nvSpPr>
          <p:spPr bwMode="auto">
            <a:xfrm flipH="1">
              <a:off x="6227" y="6793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8" name="Rectangle 61"/>
            <p:cNvSpPr>
              <a:spLocks noChangeArrowheads="1"/>
            </p:cNvSpPr>
            <p:nvPr/>
          </p:nvSpPr>
          <p:spPr bwMode="auto">
            <a:xfrm flipH="1">
              <a:off x="6027" y="6793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9" name="Rectangle 62"/>
            <p:cNvSpPr>
              <a:spLocks noChangeArrowheads="1"/>
            </p:cNvSpPr>
            <p:nvPr/>
          </p:nvSpPr>
          <p:spPr bwMode="auto">
            <a:xfrm flipH="1">
              <a:off x="5827" y="6793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0" name="Rectangle 63"/>
            <p:cNvSpPr>
              <a:spLocks noChangeArrowheads="1"/>
            </p:cNvSpPr>
            <p:nvPr/>
          </p:nvSpPr>
          <p:spPr bwMode="auto">
            <a:xfrm flipH="1">
              <a:off x="5627" y="6793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1" name="Rectangle 64"/>
            <p:cNvSpPr>
              <a:spLocks noChangeArrowheads="1"/>
            </p:cNvSpPr>
            <p:nvPr/>
          </p:nvSpPr>
          <p:spPr bwMode="auto">
            <a:xfrm flipH="1">
              <a:off x="5427" y="6588"/>
              <a:ext cx="200" cy="205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2" name="Rectangle 65"/>
            <p:cNvSpPr>
              <a:spLocks noChangeArrowheads="1"/>
            </p:cNvSpPr>
            <p:nvPr/>
          </p:nvSpPr>
          <p:spPr bwMode="auto">
            <a:xfrm flipH="1">
              <a:off x="5227" y="6382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3" name="Rectangle 66"/>
            <p:cNvSpPr>
              <a:spLocks noChangeArrowheads="1"/>
            </p:cNvSpPr>
            <p:nvPr/>
          </p:nvSpPr>
          <p:spPr bwMode="auto">
            <a:xfrm flipH="1">
              <a:off x="6427" y="6588"/>
              <a:ext cx="200" cy="205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4" name="Rectangle 67"/>
            <p:cNvSpPr>
              <a:spLocks noChangeArrowheads="1"/>
            </p:cNvSpPr>
            <p:nvPr/>
          </p:nvSpPr>
          <p:spPr bwMode="auto">
            <a:xfrm flipH="1">
              <a:off x="6427" y="6382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5" name="Rectangle 68"/>
            <p:cNvSpPr>
              <a:spLocks noChangeArrowheads="1"/>
            </p:cNvSpPr>
            <p:nvPr/>
          </p:nvSpPr>
          <p:spPr bwMode="auto">
            <a:xfrm flipH="1">
              <a:off x="6427" y="6176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6" name="Rectangle 69"/>
            <p:cNvSpPr>
              <a:spLocks noChangeArrowheads="1"/>
            </p:cNvSpPr>
            <p:nvPr/>
          </p:nvSpPr>
          <p:spPr bwMode="auto">
            <a:xfrm flipH="1">
              <a:off x="6427" y="5970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7" name="Rectangle 70"/>
            <p:cNvSpPr>
              <a:spLocks noChangeArrowheads="1"/>
            </p:cNvSpPr>
            <p:nvPr/>
          </p:nvSpPr>
          <p:spPr bwMode="auto">
            <a:xfrm flipH="1">
              <a:off x="6227" y="5765"/>
              <a:ext cx="200" cy="205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8" name="Rectangle 71"/>
            <p:cNvSpPr>
              <a:spLocks noChangeArrowheads="1"/>
            </p:cNvSpPr>
            <p:nvPr/>
          </p:nvSpPr>
          <p:spPr bwMode="auto">
            <a:xfrm flipH="1">
              <a:off x="6027" y="5559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9" name="Line 72"/>
            <p:cNvSpPr>
              <a:spLocks noChangeShapeType="1"/>
            </p:cNvSpPr>
            <p:nvPr/>
          </p:nvSpPr>
          <p:spPr bwMode="auto">
            <a:xfrm>
              <a:off x="2927" y="5765"/>
              <a:ext cx="10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550" name="Rectangle 73"/>
            <p:cNvSpPr>
              <a:spLocks noChangeArrowheads="1"/>
            </p:cNvSpPr>
            <p:nvPr/>
          </p:nvSpPr>
          <p:spPr bwMode="auto">
            <a:xfrm>
              <a:off x="2527" y="6176"/>
              <a:ext cx="200" cy="823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1" name="Rectangle 74"/>
            <p:cNvSpPr>
              <a:spLocks noChangeArrowheads="1"/>
            </p:cNvSpPr>
            <p:nvPr/>
          </p:nvSpPr>
          <p:spPr bwMode="auto">
            <a:xfrm>
              <a:off x="2527" y="5353"/>
              <a:ext cx="200" cy="823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2" name="Rectangle 75"/>
            <p:cNvSpPr>
              <a:spLocks noChangeArrowheads="1"/>
            </p:cNvSpPr>
            <p:nvPr/>
          </p:nvSpPr>
          <p:spPr bwMode="auto">
            <a:xfrm>
              <a:off x="2527" y="4530"/>
              <a:ext cx="200" cy="82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8" name="Text Box 76"/>
          <p:cNvSpPr txBox="1">
            <a:spLocks noChangeArrowheads="1"/>
          </p:cNvSpPr>
          <p:nvPr/>
        </p:nvSpPr>
        <p:spPr bwMode="auto">
          <a:xfrm>
            <a:off x="6019800" y="3962400"/>
            <a:ext cx="219075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137160" rIns="182880" bIns="1371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1" lang="en-US" sz="2400" b="1">
                <a:latin typeface="Courier New" pitchFamily="49" charset="0"/>
              </a:rPr>
              <a:t>nga_access</a:t>
            </a:r>
          </a:p>
          <a:p>
            <a:pPr algn="ctr"/>
            <a:r>
              <a:rPr kumimoji="1" lang="en-US" sz="2400" b="1">
                <a:latin typeface="Courier New" pitchFamily="49" charset="0"/>
              </a:rPr>
              <a:t>nga_gather</a:t>
            </a:r>
          </a:p>
        </p:txBody>
      </p:sp>
    </p:spTree>
    <p:extLst>
      <p:ext uri="{BB962C8B-B14F-4D97-AF65-F5344CB8AC3E}">
        <p14:creationId xmlns:p14="http://schemas.microsoft.com/office/powerpoint/2010/main" val="249429615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Sparse Matrix-Vector Multiply</a:t>
            </a:r>
          </a:p>
        </p:txBody>
      </p:sp>
      <p:grpSp>
        <p:nvGrpSpPr>
          <p:cNvPr id="65539" name="Group 4"/>
          <p:cNvGrpSpPr>
            <a:grpSpLocks noChangeAspect="1"/>
          </p:cNvGrpSpPr>
          <p:nvPr/>
        </p:nvGrpSpPr>
        <p:grpSpPr bwMode="auto">
          <a:xfrm>
            <a:off x="457200" y="1371600"/>
            <a:ext cx="5486400" cy="1568450"/>
            <a:chOff x="2527" y="825"/>
            <a:chExt cx="8400" cy="2469"/>
          </a:xfrm>
        </p:grpSpPr>
        <p:sp>
          <p:nvSpPr>
            <p:cNvPr id="65588" name="AutoShape 5"/>
            <p:cNvSpPr>
              <a:spLocks noChangeAspect="1" noChangeArrowheads="1"/>
            </p:cNvSpPr>
            <p:nvPr/>
          </p:nvSpPr>
          <p:spPr bwMode="auto">
            <a:xfrm>
              <a:off x="2527" y="825"/>
              <a:ext cx="8400" cy="2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9" name="Rectangle 6"/>
            <p:cNvSpPr>
              <a:spLocks noChangeArrowheads="1"/>
            </p:cNvSpPr>
            <p:nvPr/>
          </p:nvSpPr>
          <p:spPr bwMode="auto">
            <a:xfrm>
              <a:off x="2527" y="825"/>
              <a:ext cx="2400" cy="24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90" name="Rectangle 7"/>
            <p:cNvSpPr>
              <a:spLocks noChangeArrowheads="1"/>
            </p:cNvSpPr>
            <p:nvPr/>
          </p:nvSpPr>
          <p:spPr bwMode="auto">
            <a:xfrm>
              <a:off x="2527" y="825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91" name="Rectangle 8"/>
            <p:cNvSpPr>
              <a:spLocks noChangeArrowheads="1"/>
            </p:cNvSpPr>
            <p:nvPr/>
          </p:nvSpPr>
          <p:spPr bwMode="auto">
            <a:xfrm>
              <a:off x="3127" y="1031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92" name="Rectangle 9"/>
            <p:cNvSpPr>
              <a:spLocks noChangeArrowheads="1"/>
            </p:cNvSpPr>
            <p:nvPr/>
          </p:nvSpPr>
          <p:spPr bwMode="auto">
            <a:xfrm>
              <a:off x="2727" y="1442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93" name="Rectangle 10"/>
            <p:cNvSpPr>
              <a:spLocks noChangeArrowheads="1"/>
            </p:cNvSpPr>
            <p:nvPr/>
          </p:nvSpPr>
          <p:spPr bwMode="auto">
            <a:xfrm>
              <a:off x="2727" y="1031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94" name="Rectangle 11"/>
            <p:cNvSpPr>
              <a:spLocks noChangeArrowheads="1"/>
            </p:cNvSpPr>
            <p:nvPr/>
          </p:nvSpPr>
          <p:spPr bwMode="auto">
            <a:xfrm>
              <a:off x="3727" y="2060"/>
              <a:ext cx="200" cy="20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95" name="Rectangle 12"/>
            <p:cNvSpPr>
              <a:spLocks noChangeArrowheads="1"/>
            </p:cNvSpPr>
            <p:nvPr/>
          </p:nvSpPr>
          <p:spPr bwMode="auto">
            <a:xfrm flipH="1">
              <a:off x="3327" y="1648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96" name="Rectangle 13"/>
            <p:cNvSpPr>
              <a:spLocks noChangeArrowheads="1"/>
            </p:cNvSpPr>
            <p:nvPr/>
          </p:nvSpPr>
          <p:spPr bwMode="auto">
            <a:xfrm>
              <a:off x="2927" y="1237"/>
              <a:ext cx="200" cy="20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97" name="Rectangle 14"/>
            <p:cNvSpPr>
              <a:spLocks noChangeArrowheads="1"/>
            </p:cNvSpPr>
            <p:nvPr/>
          </p:nvSpPr>
          <p:spPr bwMode="auto">
            <a:xfrm>
              <a:off x="3527" y="1442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98" name="Rectangle 15"/>
            <p:cNvSpPr>
              <a:spLocks noChangeArrowheads="1"/>
            </p:cNvSpPr>
            <p:nvPr/>
          </p:nvSpPr>
          <p:spPr bwMode="auto">
            <a:xfrm>
              <a:off x="3527" y="1854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99" name="Rectangle 16"/>
            <p:cNvSpPr>
              <a:spLocks noChangeArrowheads="1"/>
            </p:cNvSpPr>
            <p:nvPr/>
          </p:nvSpPr>
          <p:spPr bwMode="auto">
            <a:xfrm flipH="1">
              <a:off x="3127" y="1442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0" name="Rectangle 17"/>
            <p:cNvSpPr>
              <a:spLocks noChangeArrowheads="1"/>
            </p:cNvSpPr>
            <p:nvPr/>
          </p:nvSpPr>
          <p:spPr bwMode="auto">
            <a:xfrm flipH="1">
              <a:off x="3127" y="1854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1" name="Rectangle 18"/>
            <p:cNvSpPr>
              <a:spLocks noChangeArrowheads="1"/>
            </p:cNvSpPr>
            <p:nvPr/>
          </p:nvSpPr>
          <p:spPr bwMode="auto">
            <a:xfrm>
              <a:off x="3927" y="2265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2" name="Rectangle 19"/>
            <p:cNvSpPr>
              <a:spLocks noChangeArrowheads="1"/>
            </p:cNvSpPr>
            <p:nvPr/>
          </p:nvSpPr>
          <p:spPr bwMode="auto">
            <a:xfrm>
              <a:off x="4127" y="2471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3" name="Rectangle 20"/>
            <p:cNvSpPr>
              <a:spLocks noChangeArrowheads="1"/>
            </p:cNvSpPr>
            <p:nvPr/>
          </p:nvSpPr>
          <p:spPr bwMode="auto">
            <a:xfrm>
              <a:off x="4327" y="2677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4" name="Rectangle 21"/>
            <p:cNvSpPr>
              <a:spLocks noChangeArrowheads="1"/>
            </p:cNvSpPr>
            <p:nvPr/>
          </p:nvSpPr>
          <p:spPr bwMode="auto">
            <a:xfrm>
              <a:off x="4527" y="2883"/>
              <a:ext cx="200" cy="20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5" name="Rectangle 22"/>
            <p:cNvSpPr>
              <a:spLocks noChangeArrowheads="1"/>
            </p:cNvSpPr>
            <p:nvPr/>
          </p:nvSpPr>
          <p:spPr bwMode="auto">
            <a:xfrm>
              <a:off x="4727" y="3088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6" name="Rectangle 23"/>
            <p:cNvSpPr>
              <a:spLocks noChangeArrowheads="1"/>
            </p:cNvSpPr>
            <p:nvPr/>
          </p:nvSpPr>
          <p:spPr bwMode="auto">
            <a:xfrm flipH="1">
              <a:off x="4527" y="3088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7" name="Rectangle 24"/>
            <p:cNvSpPr>
              <a:spLocks noChangeArrowheads="1"/>
            </p:cNvSpPr>
            <p:nvPr/>
          </p:nvSpPr>
          <p:spPr bwMode="auto">
            <a:xfrm flipH="1">
              <a:off x="4327" y="3088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8" name="Rectangle 25"/>
            <p:cNvSpPr>
              <a:spLocks noChangeArrowheads="1"/>
            </p:cNvSpPr>
            <p:nvPr/>
          </p:nvSpPr>
          <p:spPr bwMode="auto">
            <a:xfrm flipH="1">
              <a:off x="4127" y="3088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09" name="Rectangle 26"/>
            <p:cNvSpPr>
              <a:spLocks noChangeArrowheads="1"/>
            </p:cNvSpPr>
            <p:nvPr/>
          </p:nvSpPr>
          <p:spPr bwMode="auto">
            <a:xfrm flipH="1">
              <a:off x="3927" y="3088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0" name="Rectangle 27"/>
            <p:cNvSpPr>
              <a:spLocks noChangeArrowheads="1"/>
            </p:cNvSpPr>
            <p:nvPr/>
          </p:nvSpPr>
          <p:spPr bwMode="auto">
            <a:xfrm flipH="1">
              <a:off x="3727" y="2883"/>
              <a:ext cx="200" cy="20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1" name="Rectangle 28"/>
            <p:cNvSpPr>
              <a:spLocks noChangeArrowheads="1"/>
            </p:cNvSpPr>
            <p:nvPr/>
          </p:nvSpPr>
          <p:spPr bwMode="auto">
            <a:xfrm flipH="1">
              <a:off x="3527" y="2677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2" name="Rectangle 29"/>
            <p:cNvSpPr>
              <a:spLocks noChangeArrowheads="1"/>
            </p:cNvSpPr>
            <p:nvPr/>
          </p:nvSpPr>
          <p:spPr bwMode="auto">
            <a:xfrm flipH="1">
              <a:off x="4727" y="2883"/>
              <a:ext cx="200" cy="20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3" name="Rectangle 30"/>
            <p:cNvSpPr>
              <a:spLocks noChangeArrowheads="1"/>
            </p:cNvSpPr>
            <p:nvPr/>
          </p:nvSpPr>
          <p:spPr bwMode="auto">
            <a:xfrm flipH="1">
              <a:off x="4727" y="2677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4" name="Rectangle 31"/>
            <p:cNvSpPr>
              <a:spLocks noChangeArrowheads="1"/>
            </p:cNvSpPr>
            <p:nvPr/>
          </p:nvSpPr>
          <p:spPr bwMode="auto">
            <a:xfrm flipH="1">
              <a:off x="4727" y="2471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5" name="Rectangle 32"/>
            <p:cNvSpPr>
              <a:spLocks noChangeArrowheads="1"/>
            </p:cNvSpPr>
            <p:nvPr/>
          </p:nvSpPr>
          <p:spPr bwMode="auto">
            <a:xfrm flipH="1">
              <a:off x="4727" y="2265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6" name="Rectangle 33"/>
            <p:cNvSpPr>
              <a:spLocks noChangeArrowheads="1"/>
            </p:cNvSpPr>
            <p:nvPr/>
          </p:nvSpPr>
          <p:spPr bwMode="auto">
            <a:xfrm flipH="1">
              <a:off x="4527" y="2060"/>
              <a:ext cx="200" cy="205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7" name="Rectangle 34"/>
            <p:cNvSpPr>
              <a:spLocks noChangeArrowheads="1"/>
            </p:cNvSpPr>
            <p:nvPr/>
          </p:nvSpPr>
          <p:spPr bwMode="auto">
            <a:xfrm flipH="1">
              <a:off x="4327" y="1854"/>
              <a:ext cx="200" cy="20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8" name="Rectangle 35"/>
            <p:cNvSpPr>
              <a:spLocks noChangeArrowheads="1"/>
            </p:cNvSpPr>
            <p:nvPr/>
          </p:nvSpPr>
          <p:spPr bwMode="auto">
            <a:xfrm>
              <a:off x="8527" y="825"/>
              <a:ext cx="2400" cy="24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19" name="Rectangle 36"/>
            <p:cNvSpPr>
              <a:spLocks noChangeArrowheads="1"/>
            </p:cNvSpPr>
            <p:nvPr/>
          </p:nvSpPr>
          <p:spPr bwMode="auto">
            <a:xfrm>
              <a:off x="8527" y="825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0" name="Rectangle 37"/>
            <p:cNvSpPr>
              <a:spLocks noChangeArrowheads="1"/>
            </p:cNvSpPr>
            <p:nvPr/>
          </p:nvSpPr>
          <p:spPr bwMode="auto">
            <a:xfrm>
              <a:off x="9127" y="1031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1" name="Rectangle 38"/>
            <p:cNvSpPr>
              <a:spLocks noChangeArrowheads="1"/>
            </p:cNvSpPr>
            <p:nvPr/>
          </p:nvSpPr>
          <p:spPr bwMode="auto">
            <a:xfrm>
              <a:off x="8727" y="1442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2" name="Rectangle 39"/>
            <p:cNvSpPr>
              <a:spLocks noChangeArrowheads="1"/>
            </p:cNvSpPr>
            <p:nvPr/>
          </p:nvSpPr>
          <p:spPr bwMode="auto">
            <a:xfrm>
              <a:off x="8727" y="1031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3" name="Rectangle 40"/>
            <p:cNvSpPr>
              <a:spLocks noChangeArrowheads="1"/>
            </p:cNvSpPr>
            <p:nvPr/>
          </p:nvSpPr>
          <p:spPr bwMode="auto">
            <a:xfrm>
              <a:off x="9727" y="2060"/>
              <a:ext cx="200" cy="205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4" name="Rectangle 41"/>
            <p:cNvSpPr>
              <a:spLocks noChangeArrowheads="1"/>
            </p:cNvSpPr>
            <p:nvPr/>
          </p:nvSpPr>
          <p:spPr bwMode="auto">
            <a:xfrm flipH="1">
              <a:off x="9327" y="1648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5" name="Rectangle 42"/>
            <p:cNvSpPr>
              <a:spLocks noChangeArrowheads="1"/>
            </p:cNvSpPr>
            <p:nvPr/>
          </p:nvSpPr>
          <p:spPr bwMode="auto">
            <a:xfrm>
              <a:off x="8927" y="1237"/>
              <a:ext cx="200" cy="20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6" name="Rectangle 43"/>
            <p:cNvSpPr>
              <a:spLocks noChangeArrowheads="1"/>
            </p:cNvSpPr>
            <p:nvPr/>
          </p:nvSpPr>
          <p:spPr bwMode="auto">
            <a:xfrm>
              <a:off x="9527" y="1442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7" name="Rectangle 44"/>
            <p:cNvSpPr>
              <a:spLocks noChangeArrowheads="1"/>
            </p:cNvSpPr>
            <p:nvPr/>
          </p:nvSpPr>
          <p:spPr bwMode="auto">
            <a:xfrm>
              <a:off x="9527" y="1854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8" name="Rectangle 45"/>
            <p:cNvSpPr>
              <a:spLocks noChangeArrowheads="1"/>
            </p:cNvSpPr>
            <p:nvPr/>
          </p:nvSpPr>
          <p:spPr bwMode="auto">
            <a:xfrm flipH="1">
              <a:off x="9127" y="1442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29" name="Rectangle 46"/>
            <p:cNvSpPr>
              <a:spLocks noChangeArrowheads="1"/>
            </p:cNvSpPr>
            <p:nvPr/>
          </p:nvSpPr>
          <p:spPr bwMode="auto">
            <a:xfrm flipH="1">
              <a:off x="9127" y="1854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0" name="Rectangle 47"/>
            <p:cNvSpPr>
              <a:spLocks noChangeArrowheads="1"/>
            </p:cNvSpPr>
            <p:nvPr/>
          </p:nvSpPr>
          <p:spPr bwMode="auto">
            <a:xfrm>
              <a:off x="9927" y="2265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1" name="Rectangle 48"/>
            <p:cNvSpPr>
              <a:spLocks noChangeArrowheads="1"/>
            </p:cNvSpPr>
            <p:nvPr/>
          </p:nvSpPr>
          <p:spPr bwMode="auto">
            <a:xfrm>
              <a:off x="10127" y="2471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2" name="Rectangle 49"/>
            <p:cNvSpPr>
              <a:spLocks noChangeArrowheads="1"/>
            </p:cNvSpPr>
            <p:nvPr/>
          </p:nvSpPr>
          <p:spPr bwMode="auto">
            <a:xfrm>
              <a:off x="10327" y="2677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3" name="Rectangle 50"/>
            <p:cNvSpPr>
              <a:spLocks noChangeArrowheads="1"/>
            </p:cNvSpPr>
            <p:nvPr/>
          </p:nvSpPr>
          <p:spPr bwMode="auto">
            <a:xfrm>
              <a:off x="10527" y="2883"/>
              <a:ext cx="200" cy="205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4" name="Rectangle 51"/>
            <p:cNvSpPr>
              <a:spLocks noChangeArrowheads="1"/>
            </p:cNvSpPr>
            <p:nvPr/>
          </p:nvSpPr>
          <p:spPr bwMode="auto">
            <a:xfrm>
              <a:off x="10727" y="3088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5" name="Rectangle 52"/>
            <p:cNvSpPr>
              <a:spLocks noChangeArrowheads="1"/>
            </p:cNvSpPr>
            <p:nvPr/>
          </p:nvSpPr>
          <p:spPr bwMode="auto">
            <a:xfrm flipH="1">
              <a:off x="10527" y="3088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6" name="Rectangle 53"/>
            <p:cNvSpPr>
              <a:spLocks noChangeArrowheads="1"/>
            </p:cNvSpPr>
            <p:nvPr/>
          </p:nvSpPr>
          <p:spPr bwMode="auto">
            <a:xfrm flipH="1">
              <a:off x="10327" y="3088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7" name="Rectangle 54"/>
            <p:cNvSpPr>
              <a:spLocks noChangeArrowheads="1"/>
            </p:cNvSpPr>
            <p:nvPr/>
          </p:nvSpPr>
          <p:spPr bwMode="auto">
            <a:xfrm flipH="1">
              <a:off x="10127" y="3088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8" name="Rectangle 55"/>
            <p:cNvSpPr>
              <a:spLocks noChangeArrowheads="1"/>
            </p:cNvSpPr>
            <p:nvPr/>
          </p:nvSpPr>
          <p:spPr bwMode="auto">
            <a:xfrm flipH="1">
              <a:off x="9927" y="3088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39" name="Rectangle 56"/>
            <p:cNvSpPr>
              <a:spLocks noChangeArrowheads="1"/>
            </p:cNvSpPr>
            <p:nvPr/>
          </p:nvSpPr>
          <p:spPr bwMode="auto">
            <a:xfrm flipH="1">
              <a:off x="9727" y="2883"/>
              <a:ext cx="200" cy="205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0" name="Rectangle 57"/>
            <p:cNvSpPr>
              <a:spLocks noChangeArrowheads="1"/>
            </p:cNvSpPr>
            <p:nvPr/>
          </p:nvSpPr>
          <p:spPr bwMode="auto">
            <a:xfrm flipH="1">
              <a:off x="9527" y="2677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1" name="Rectangle 58"/>
            <p:cNvSpPr>
              <a:spLocks noChangeArrowheads="1"/>
            </p:cNvSpPr>
            <p:nvPr/>
          </p:nvSpPr>
          <p:spPr bwMode="auto">
            <a:xfrm flipH="1">
              <a:off x="10727" y="2883"/>
              <a:ext cx="200" cy="205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2" name="Rectangle 59"/>
            <p:cNvSpPr>
              <a:spLocks noChangeArrowheads="1"/>
            </p:cNvSpPr>
            <p:nvPr/>
          </p:nvSpPr>
          <p:spPr bwMode="auto">
            <a:xfrm flipH="1">
              <a:off x="10727" y="2677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3" name="Rectangle 60"/>
            <p:cNvSpPr>
              <a:spLocks noChangeArrowheads="1"/>
            </p:cNvSpPr>
            <p:nvPr/>
          </p:nvSpPr>
          <p:spPr bwMode="auto">
            <a:xfrm flipH="1">
              <a:off x="10727" y="2471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4" name="Rectangle 61"/>
            <p:cNvSpPr>
              <a:spLocks noChangeArrowheads="1"/>
            </p:cNvSpPr>
            <p:nvPr/>
          </p:nvSpPr>
          <p:spPr bwMode="auto">
            <a:xfrm flipH="1">
              <a:off x="10727" y="2265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5" name="Rectangle 62"/>
            <p:cNvSpPr>
              <a:spLocks noChangeArrowheads="1"/>
            </p:cNvSpPr>
            <p:nvPr/>
          </p:nvSpPr>
          <p:spPr bwMode="auto">
            <a:xfrm flipH="1">
              <a:off x="10527" y="2060"/>
              <a:ext cx="200" cy="205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6" name="Rectangle 63"/>
            <p:cNvSpPr>
              <a:spLocks noChangeArrowheads="1"/>
            </p:cNvSpPr>
            <p:nvPr/>
          </p:nvSpPr>
          <p:spPr bwMode="auto">
            <a:xfrm flipH="1">
              <a:off x="10327" y="1854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7" name="Rectangle 64"/>
            <p:cNvSpPr>
              <a:spLocks noChangeArrowheads="1"/>
            </p:cNvSpPr>
            <p:nvPr/>
          </p:nvSpPr>
          <p:spPr bwMode="auto">
            <a:xfrm>
              <a:off x="5427" y="825"/>
              <a:ext cx="2400" cy="24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8" name="Rectangle 65"/>
            <p:cNvSpPr>
              <a:spLocks noChangeArrowheads="1"/>
            </p:cNvSpPr>
            <p:nvPr/>
          </p:nvSpPr>
          <p:spPr bwMode="auto">
            <a:xfrm>
              <a:off x="5427" y="825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49" name="Rectangle 66"/>
            <p:cNvSpPr>
              <a:spLocks noChangeArrowheads="1"/>
            </p:cNvSpPr>
            <p:nvPr/>
          </p:nvSpPr>
          <p:spPr bwMode="auto">
            <a:xfrm>
              <a:off x="6027" y="1031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0" name="Rectangle 67"/>
            <p:cNvSpPr>
              <a:spLocks noChangeArrowheads="1"/>
            </p:cNvSpPr>
            <p:nvPr/>
          </p:nvSpPr>
          <p:spPr bwMode="auto">
            <a:xfrm>
              <a:off x="5627" y="1442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1" name="Rectangle 68"/>
            <p:cNvSpPr>
              <a:spLocks noChangeArrowheads="1"/>
            </p:cNvSpPr>
            <p:nvPr/>
          </p:nvSpPr>
          <p:spPr bwMode="auto">
            <a:xfrm>
              <a:off x="5627" y="1031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2" name="Rectangle 69"/>
            <p:cNvSpPr>
              <a:spLocks noChangeArrowheads="1"/>
            </p:cNvSpPr>
            <p:nvPr/>
          </p:nvSpPr>
          <p:spPr bwMode="auto">
            <a:xfrm>
              <a:off x="6627" y="2060"/>
              <a:ext cx="200" cy="205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3" name="Rectangle 70"/>
            <p:cNvSpPr>
              <a:spLocks noChangeArrowheads="1"/>
            </p:cNvSpPr>
            <p:nvPr/>
          </p:nvSpPr>
          <p:spPr bwMode="auto">
            <a:xfrm flipH="1">
              <a:off x="6227" y="1648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4" name="Rectangle 71"/>
            <p:cNvSpPr>
              <a:spLocks noChangeArrowheads="1"/>
            </p:cNvSpPr>
            <p:nvPr/>
          </p:nvSpPr>
          <p:spPr bwMode="auto">
            <a:xfrm>
              <a:off x="5827" y="1237"/>
              <a:ext cx="200" cy="20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5" name="Rectangle 72"/>
            <p:cNvSpPr>
              <a:spLocks noChangeArrowheads="1"/>
            </p:cNvSpPr>
            <p:nvPr/>
          </p:nvSpPr>
          <p:spPr bwMode="auto">
            <a:xfrm>
              <a:off x="6427" y="1442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6" name="Rectangle 73"/>
            <p:cNvSpPr>
              <a:spLocks noChangeArrowheads="1"/>
            </p:cNvSpPr>
            <p:nvPr/>
          </p:nvSpPr>
          <p:spPr bwMode="auto">
            <a:xfrm>
              <a:off x="6427" y="1854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7" name="Rectangle 74"/>
            <p:cNvSpPr>
              <a:spLocks noChangeArrowheads="1"/>
            </p:cNvSpPr>
            <p:nvPr/>
          </p:nvSpPr>
          <p:spPr bwMode="auto">
            <a:xfrm flipH="1">
              <a:off x="6027" y="1442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8" name="Rectangle 75"/>
            <p:cNvSpPr>
              <a:spLocks noChangeArrowheads="1"/>
            </p:cNvSpPr>
            <p:nvPr/>
          </p:nvSpPr>
          <p:spPr bwMode="auto">
            <a:xfrm flipH="1">
              <a:off x="6027" y="1854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59" name="Rectangle 76"/>
            <p:cNvSpPr>
              <a:spLocks noChangeArrowheads="1"/>
            </p:cNvSpPr>
            <p:nvPr/>
          </p:nvSpPr>
          <p:spPr bwMode="auto">
            <a:xfrm>
              <a:off x="6827" y="2265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0" name="Rectangle 77"/>
            <p:cNvSpPr>
              <a:spLocks noChangeArrowheads="1"/>
            </p:cNvSpPr>
            <p:nvPr/>
          </p:nvSpPr>
          <p:spPr bwMode="auto">
            <a:xfrm>
              <a:off x="7027" y="2471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1" name="Rectangle 78"/>
            <p:cNvSpPr>
              <a:spLocks noChangeArrowheads="1"/>
            </p:cNvSpPr>
            <p:nvPr/>
          </p:nvSpPr>
          <p:spPr bwMode="auto">
            <a:xfrm>
              <a:off x="7227" y="2677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2" name="Rectangle 79"/>
            <p:cNvSpPr>
              <a:spLocks noChangeArrowheads="1"/>
            </p:cNvSpPr>
            <p:nvPr/>
          </p:nvSpPr>
          <p:spPr bwMode="auto">
            <a:xfrm>
              <a:off x="7427" y="2883"/>
              <a:ext cx="200" cy="205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3" name="Rectangle 80"/>
            <p:cNvSpPr>
              <a:spLocks noChangeArrowheads="1"/>
            </p:cNvSpPr>
            <p:nvPr/>
          </p:nvSpPr>
          <p:spPr bwMode="auto">
            <a:xfrm>
              <a:off x="7627" y="3088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4" name="Rectangle 81"/>
            <p:cNvSpPr>
              <a:spLocks noChangeArrowheads="1"/>
            </p:cNvSpPr>
            <p:nvPr/>
          </p:nvSpPr>
          <p:spPr bwMode="auto">
            <a:xfrm flipH="1">
              <a:off x="7427" y="3088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5" name="Rectangle 82"/>
            <p:cNvSpPr>
              <a:spLocks noChangeArrowheads="1"/>
            </p:cNvSpPr>
            <p:nvPr/>
          </p:nvSpPr>
          <p:spPr bwMode="auto">
            <a:xfrm flipH="1">
              <a:off x="7227" y="3088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6" name="Rectangle 83"/>
            <p:cNvSpPr>
              <a:spLocks noChangeArrowheads="1"/>
            </p:cNvSpPr>
            <p:nvPr/>
          </p:nvSpPr>
          <p:spPr bwMode="auto">
            <a:xfrm flipH="1">
              <a:off x="7027" y="3088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7" name="Rectangle 84"/>
            <p:cNvSpPr>
              <a:spLocks noChangeArrowheads="1"/>
            </p:cNvSpPr>
            <p:nvPr/>
          </p:nvSpPr>
          <p:spPr bwMode="auto">
            <a:xfrm flipH="1">
              <a:off x="6827" y="3088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8" name="Rectangle 85"/>
            <p:cNvSpPr>
              <a:spLocks noChangeArrowheads="1"/>
            </p:cNvSpPr>
            <p:nvPr/>
          </p:nvSpPr>
          <p:spPr bwMode="auto">
            <a:xfrm flipH="1">
              <a:off x="6627" y="2883"/>
              <a:ext cx="200" cy="205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69" name="Rectangle 86"/>
            <p:cNvSpPr>
              <a:spLocks noChangeArrowheads="1"/>
            </p:cNvSpPr>
            <p:nvPr/>
          </p:nvSpPr>
          <p:spPr bwMode="auto">
            <a:xfrm flipH="1">
              <a:off x="6427" y="2677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0" name="Rectangle 87"/>
            <p:cNvSpPr>
              <a:spLocks noChangeArrowheads="1"/>
            </p:cNvSpPr>
            <p:nvPr/>
          </p:nvSpPr>
          <p:spPr bwMode="auto">
            <a:xfrm flipH="1">
              <a:off x="7627" y="2883"/>
              <a:ext cx="200" cy="205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1" name="Rectangle 88"/>
            <p:cNvSpPr>
              <a:spLocks noChangeArrowheads="1"/>
            </p:cNvSpPr>
            <p:nvPr/>
          </p:nvSpPr>
          <p:spPr bwMode="auto">
            <a:xfrm flipH="1">
              <a:off x="7627" y="2677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2" name="Rectangle 89"/>
            <p:cNvSpPr>
              <a:spLocks noChangeArrowheads="1"/>
            </p:cNvSpPr>
            <p:nvPr/>
          </p:nvSpPr>
          <p:spPr bwMode="auto">
            <a:xfrm flipH="1">
              <a:off x="7627" y="2471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3" name="Rectangle 90"/>
            <p:cNvSpPr>
              <a:spLocks noChangeArrowheads="1"/>
            </p:cNvSpPr>
            <p:nvPr/>
          </p:nvSpPr>
          <p:spPr bwMode="auto">
            <a:xfrm flipH="1">
              <a:off x="7627" y="2265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4" name="Rectangle 91"/>
            <p:cNvSpPr>
              <a:spLocks noChangeArrowheads="1"/>
            </p:cNvSpPr>
            <p:nvPr/>
          </p:nvSpPr>
          <p:spPr bwMode="auto">
            <a:xfrm flipH="1">
              <a:off x="7427" y="2060"/>
              <a:ext cx="200" cy="205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5" name="Rectangle 92"/>
            <p:cNvSpPr>
              <a:spLocks noChangeArrowheads="1"/>
            </p:cNvSpPr>
            <p:nvPr/>
          </p:nvSpPr>
          <p:spPr bwMode="auto">
            <a:xfrm flipH="1">
              <a:off x="7227" y="1854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6" name="Oval 93"/>
            <p:cNvSpPr>
              <a:spLocks noChangeArrowheads="1"/>
            </p:cNvSpPr>
            <p:nvPr/>
          </p:nvSpPr>
          <p:spPr bwMode="auto">
            <a:xfrm>
              <a:off x="5127" y="2060"/>
              <a:ext cx="100" cy="10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677" name="Text Box 94"/>
            <p:cNvSpPr txBox="1">
              <a:spLocks noChangeArrowheads="1"/>
            </p:cNvSpPr>
            <p:nvPr/>
          </p:nvSpPr>
          <p:spPr bwMode="auto">
            <a:xfrm>
              <a:off x="8027" y="1772"/>
              <a:ext cx="41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8638" tIns="39319" rIns="78638" bIns="39319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kumimoji="1" lang="en-US" sz="1500">
                  <a:solidFill>
                    <a:srgbClr val="000000"/>
                  </a:solidFill>
                </a:rPr>
                <a:t>=</a:t>
              </a:r>
              <a:endParaRPr kumimoji="1" lang="en-US" sz="2400">
                <a:latin typeface="Tahoma" pitchFamily="34" charset="0"/>
              </a:endParaRPr>
            </a:p>
          </p:txBody>
        </p:sp>
      </p:grpSp>
      <p:grpSp>
        <p:nvGrpSpPr>
          <p:cNvPr id="65540" name="Group 95"/>
          <p:cNvGrpSpPr>
            <a:grpSpLocks noChangeAspect="1"/>
          </p:cNvGrpSpPr>
          <p:nvPr/>
        </p:nvGrpSpPr>
        <p:grpSpPr bwMode="auto">
          <a:xfrm>
            <a:off x="457200" y="3533775"/>
            <a:ext cx="3276600" cy="1828800"/>
            <a:chOff x="2527" y="1327"/>
            <a:chExt cx="4300" cy="2469"/>
          </a:xfrm>
        </p:grpSpPr>
        <p:sp>
          <p:nvSpPr>
            <p:cNvPr id="65543" name="AutoShape 96"/>
            <p:cNvSpPr>
              <a:spLocks noChangeAspect="1" noChangeArrowheads="1"/>
            </p:cNvSpPr>
            <p:nvPr/>
          </p:nvSpPr>
          <p:spPr bwMode="auto">
            <a:xfrm>
              <a:off x="2527" y="1327"/>
              <a:ext cx="4300" cy="2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Rectangle 97"/>
            <p:cNvSpPr>
              <a:spLocks noChangeArrowheads="1"/>
            </p:cNvSpPr>
            <p:nvPr/>
          </p:nvSpPr>
          <p:spPr bwMode="auto">
            <a:xfrm>
              <a:off x="2527" y="1327"/>
              <a:ext cx="2400" cy="24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5" name="Rectangle 98"/>
            <p:cNvSpPr>
              <a:spLocks noChangeArrowheads="1"/>
            </p:cNvSpPr>
            <p:nvPr/>
          </p:nvSpPr>
          <p:spPr bwMode="auto">
            <a:xfrm>
              <a:off x="2527" y="1327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6" name="Rectangle 99"/>
            <p:cNvSpPr>
              <a:spLocks noChangeArrowheads="1"/>
            </p:cNvSpPr>
            <p:nvPr/>
          </p:nvSpPr>
          <p:spPr bwMode="auto">
            <a:xfrm>
              <a:off x="3127" y="1533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7" name="Rectangle 100"/>
            <p:cNvSpPr>
              <a:spLocks noChangeArrowheads="1"/>
            </p:cNvSpPr>
            <p:nvPr/>
          </p:nvSpPr>
          <p:spPr bwMode="auto">
            <a:xfrm>
              <a:off x="2727" y="1944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8" name="Rectangle 101"/>
            <p:cNvSpPr>
              <a:spLocks noChangeArrowheads="1"/>
            </p:cNvSpPr>
            <p:nvPr/>
          </p:nvSpPr>
          <p:spPr bwMode="auto">
            <a:xfrm>
              <a:off x="2727" y="1533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49" name="Rectangle 102"/>
            <p:cNvSpPr>
              <a:spLocks noChangeArrowheads="1"/>
            </p:cNvSpPr>
            <p:nvPr/>
          </p:nvSpPr>
          <p:spPr bwMode="auto">
            <a:xfrm>
              <a:off x="3727" y="2562"/>
              <a:ext cx="200" cy="205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0" name="Rectangle 103"/>
            <p:cNvSpPr>
              <a:spLocks noChangeArrowheads="1"/>
            </p:cNvSpPr>
            <p:nvPr/>
          </p:nvSpPr>
          <p:spPr bwMode="auto">
            <a:xfrm flipH="1">
              <a:off x="3327" y="2150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1" name="Rectangle 104"/>
            <p:cNvSpPr>
              <a:spLocks noChangeArrowheads="1"/>
            </p:cNvSpPr>
            <p:nvPr/>
          </p:nvSpPr>
          <p:spPr bwMode="auto">
            <a:xfrm>
              <a:off x="2927" y="1739"/>
              <a:ext cx="200" cy="20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2" name="Rectangle 105"/>
            <p:cNvSpPr>
              <a:spLocks noChangeArrowheads="1"/>
            </p:cNvSpPr>
            <p:nvPr/>
          </p:nvSpPr>
          <p:spPr bwMode="auto">
            <a:xfrm>
              <a:off x="3527" y="1944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3" name="Rectangle 106"/>
            <p:cNvSpPr>
              <a:spLocks noChangeArrowheads="1"/>
            </p:cNvSpPr>
            <p:nvPr/>
          </p:nvSpPr>
          <p:spPr bwMode="auto">
            <a:xfrm>
              <a:off x="3527" y="2356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4" name="Rectangle 107"/>
            <p:cNvSpPr>
              <a:spLocks noChangeArrowheads="1"/>
            </p:cNvSpPr>
            <p:nvPr/>
          </p:nvSpPr>
          <p:spPr bwMode="auto">
            <a:xfrm flipH="1">
              <a:off x="3127" y="1944"/>
              <a:ext cx="200" cy="20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5" name="Rectangle 108"/>
            <p:cNvSpPr>
              <a:spLocks noChangeArrowheads="1"/>
            </p:cNvSpPr>
            <p:nvPr/>
          </p:nvSpPr>
          <p:spPr bwMode="auto">
            <a:xfrm flipH="1">
              <a:off x="3127" y="2356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6" name="Rectangle 109"/>
            <p:cNvSpPr>
              <a:spLocks noChangeArrowheads="1"/>
            </p:cNvSpPr>
            <p:nvPr/>
          </p:nvSpPr>
          <p:spPr bwMode="auto">
            <a:xfrm>
              <a:off x="3927" y="2767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7" name="Rectangle 110"/>
            <p:cNvSpPr>
              <a:spLocks noChangeArrowheads="1"/>
            </p:cNvSpPr>
            <p:nvPr/>
          </p:nvSpPr>
          <p:spPr bwMode="auto">
            <a:xfrm>
              <a:off x="4127" y="2973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8" name="Rectangle 111"/>
            <p:cNvSpPr>
              <a:spLocks noChangeArrowheads="1"/>
            </p:cNvSpPr>
            <p:nvPr/>
          </p:nvSpPr>
          <p:spPr bwMode="auto">
            <a:xfrm>
              <a:off x="4327" y="3179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59" name="Rectangle 112"/>
            <p:cNvSpPr>
              <a:spLocks noChangeArrowheads="1"/>
            </p:cNvSpPr>
            <p:nvPr/>
          </p:nvSpPr>
          <p:spPr bwMode="auto">
            <a:xfrm>
              <a:off x="4527" y="3385"/>
              <a:ext cx="200" cy="205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0" name="Rectangle 113"/>
            <p:cNvSpPr>
              <a:spLocks noChangeArrowheads="1"/>
            </p:cNvSpPr>
            <p:nvPr/>
          </p:nvSpPr>
          <p:spPr bwMode="auto">
            <a:xfrm>
              <a:off x="4727" y="3590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1" name="Rectangle 114"/>
            <p:cNvSpPr>
              <a:spLocks noChangeArrowheads="1"/>
            </p:cNvSpPr>
            <p:nvPr/>
          </p:nvSpPr>
          <p:spPr bwMode="auto">
            <a:xfrm flipH="1">
              <a:off x="4527" y="3590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2" name="Rectangle 115"/>
            <p:cNvSpPr>
              <a:spLocks noChangeArrowheads="1"/>
            </p:cNvSpPr>
            <p:nvPr/>
          </p:nvSpPr>
          <p:spPr bwMode="auto">
            <a:xfrm flipH="1">
              <a:off x="4327" y="3590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3" name="Rectangle 116"/>
            <p:cNvSpPr>
              <a:spLocks noChangeArrowheads="1"/>
            </p:cNvSpPr>
            <p:nvPr/>
          </p:nvSpPr>
          <p:spPr bwMode="auto">
            <a:xfrm flipH="1">
              <a:off x="4127" y="3590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4" name="Rectangle 117"/>
            <p:cNvSpPr>
              <a:spLocks noChangeArrowheads="1"/>
            </p:cNvSpPr>
            <p:nvPr/>
          </p:nvSpPr>
          <p:spPr bwMode="auto">
            <a:xfrm flipH="1">
              <a:off x="3927" y="3590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5" name="Rectangle 118"/>
            <p:cNvSpPr>
              <a:spLocks noChangeArrowheads="1"/>
            </p:cNvSpPr>
            <p:nvPr/>
          </p:nvSpPr>
          <p:spPr bwMode="auto">
            <a:xfrm flipH="1">
              <a:off x="3727" y="3385"/>
              <a:ext cx="200" cy="205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6" name="Rectangle 119"/>
            <p:cNvSpPr>
              <a:spLocks noChangeArrowheads="1"/>
            </p:cNvSpPr>
            <p:nvPr/>
          </p:nvSpPr>
          <p:spPr bwMode="auto">
            <a:xfrm flipH="1">
              <a:off x="3527" y="3179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7" name="Rectangle 120"/>
            <p:cNvSpPr>
              <a:spLocks noChangeArrowheads="1"/>
            </p:cNvSpPr>
            <p:nvPr/>
          </p:nvSpPr>
          <p:spPr bwMode="auto">
            <a:xfrm flipH="1">
              <a:off x="4727" y="3385"/>
              <a:ext cx="200" cy="205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8" name="Rectangle 121"/>
            <p:cNvSpPr>
              <a:spLocks noChangeArrowheads="1"/>
            </p:cNvSpPr>
            <p:nvPr/>
          </p:nvSpPr>
          <p:spPr bwMode="auto">
            <a:xfrm flipH="1">
              <a:off x="4727" y="3179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69" name="Rectangle 122"/>
            <p:cNvSpPr>
              <a:spLocks noChangeArrowheads="1"/>
            </p:cNvSpPr>
            <p:nvPr/>
          </p:nvSpPr>
          <p:spPr bwMode="auto">
            <a:xfrm flipH="1">
              <a:off x="4727" y="2973"/>
              <a:ext cx="200" cy="206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0" name="Rectangle 123"/>
            <p:cNvSpPr>
              <a:spLocks noChangeArrowheads="1"/>
            </p:cNvSpPr>
            <p:nvPr/>
          </p:nvSpPr>
          <p:spPr bwMode="auto">
            <a:xfrm flipH="1">
              <a:off x="4727" y="2767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1" name="Rectangle 124"/>
            <p:cNvSpPr>
              <a:spLocks noChangeArrowheads="1"/>
            </p:cNvSpPr>
            <p:nvPr/>
          </p:nvSpPr>
          <p:spPr bwMode="auto">
            <a:xfrm flipH="1">
              <a:off x="4527" y="2562"/>
              <a:ext cx="200" cy="205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2" name="Rectangle 125"/>
            <p:cNvSpPr>
              <a:spLocks noChangeArrowheads="1"/>
            </p:cNvSpPr>
            <p:nvPr/>
          </p:nvSpPr>
          <p:spPr bwMode="auto">
            <a:xfrm flipH="1">
              <a:off x="4327" y="2356"/>
              <a:ext cx="200" cy="206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3" name="Rectangle 126"/>
            <p:cNvSpPr>
              <a:spLocks noChangeArrowheads="1"/>
            </p:cNvSpPr>
            <p:nvPr/>
          </p:nvSpPr>
          <p:spPr bwMode="auto">
            <a:xfrm>
              <a:off x="6627" y="2973"/>
              <a:ext cx="200" cy="823"/>
            </a:xfrm>
            <a:prstGeom prst="rect">
              <a:avLst/>
            </a:prstGeom>
            <a:solidFill>
              <a:srgbClr val="0033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4" name="Rectangle 127"/>
            <p:cNvSpPr>
              <a:spLocks noChangeArrowheads="1"/>
            </p:cNvSpPr>
            <p:nvPr/>
          </p:nvSpPr>
          <p:spPr bwMode="auto">
            <a:xfrm>
              <a:off x="6627" y="2150"/>
              <a:ext cx="200" cy="823"/>
            </a:xfrm>
            <a:prstGeom prst="rect">
              <a:avLst/>
            </a:prstGeom>
            <a:solidFill>
              <a:srgbClr val="33CC33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5" name="Rectangle 128"/>
            <p:cNvSpPr>
              <a:spLocks noChangeArrowheads="1"/>
            </p:cNvSpPr>
            <p:nvPr/>
          </p:nvSpPr>
          <p:spPr bwMode="auto">
            <a:xfrm>
              <a:off x="6627" y="1327"/>
              <a:ext cx="200" cy="82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576" name="Line 129"/>
            <p:cNvSpPr>
              <a:spLocks noChangeShapeType="1"/>
            </p:cNvSpPr>
            <p:nvPr/>
          </p:nvSpPr>
          <p:spPr bwMode="auto">
            <a:xfrm>
              <a:off x="5027" y="1430"/>
              <a:ext cx="1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7" name="Line 130"/>
            <p:cNvSpPr>
              <a:spLocks noChangeShapeType="1"/>
            </p:cNvSpPr>
            <p:nvPr/>
          </p:nvSpPr>
          <p:spPr bwMode="auto">
            <a:xfrm>
              <a:off x="5027" y="1636"/>
              <a:ext cx="1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8" name="Line 131"/>
            <p:cNvSpPr>
              <a:spLocks noChangeShapeType="1"/>
            </p:cNvSpPr>
            <p:nvPr/>
          </p:nvSpPr>
          <p:spPr bwMode="auto">
            <a:xfrm>
              <a:off x="5027" y="1841"/>
              <a:ext cx="1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79" name="Line 132"/>
            <p:cNvSpPr>
              <a:spLocks noChangeShapeType="1"/>
            </p:cNvSpPr>
            <p:nvPr/>
          </p:nvSpPr>
          <p:spPr bwMode="auto">
            <a:xfrm>
              <a:off x="5027" y="2047"/>
              <a:ext cx="1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0" name="Line 133"/>
            <p:cNvSpPr>
              <a:spLocks noChangeShapeType="1"/>
            </p:cNvSpPr>
            <p:nvPr/>
          </p:nvSpPr>
          <p:spPr bwMode="auto">
            <a:xfrm>
              <a:off x="5027" y="2253"/>
              <a:ext cx="1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1" name="Line 134"/>
            <p:cNvSpPr>
              <a:spLocks noChangeShapeType="1"/>
            </p:cNvSpPr>
            <p:nvPr/>
          </p:nvSpPr>
          <p:spPr bwMode="auto">
            <a:xfrm>
              <a:off x="5027" y="2459"/>
              <a:ext cx="1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2" name="Line 135"/>
            <p:cNvSpPr>
              <a:spLocks noChangeShapeType="1"/>
            </p:cNvSpPr>
            <p:nvPr/>
          </p:nvSpPr>
          <p:spPr bwMode="auto">
            <a:xfrm>
              <a:off x="5027" y="2664"/>
              <a:ext cx="1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3" name="Line 136"/>
            <p:cNvSpPr>
              <a:spLocks noChangeShapeType="1"/>
            </p:cNvSpPr>
            <p:nvPr/>
          </p:nvSpPr>
          <p:spPr bwMode="auto">
            <a:xfrm>
              <a:off x="5027" y="2870"/>
              <a:ext cx="1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4" name="Line 137"/>
            <p:cNvSpPr>
              <a:spLocks noChangeShapeType="1"/>
            </p:cNvSpPr>
            <p:nvPr/>
          </p:nvSpPr>
          <p:spPr bwMode="auto">
            <a:xfrm>
              <a:off x="5027" y="3076"/>
              <a:ext cx="1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5" name="Line 138"/>
            <p:cNvSpPr>
              <a:spLocks noChangeShapeType="1"/>
            </p:cNvSpPr>
            <p:nvPr/>
          </p:nvSpPr>
          <p:spPr bwMode="auto">
            <a:xfrm>
              <a:off x="5027" y="3282"/>
              <a:ext cx="1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6" name="Line 139"/>
            <p:cNvSpPr>
              <a:spLocks noChangeShapeType="1"/>
            </p:cNvSpPr>
            <p:nvPr/>
          </p:nvSpPr>
          <p:spPr bwMode="auto">
            <a:xfrm>
              <a:off x="5027" y="3487"/>
              <a:ext cx="1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587" name="Line 140"/>
            <p:cNvSpPr>
              <a:spLocks noChangeShapeType="1"/>
            </p:cNvSpPr>
            <p:nvPr/>
          </p:nvSpPr>
          <p:spPr bwMode="auto">
            <a:xfrm>
              <a:off x="5027" y="3693"/>
              <a:ext cx="15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41" name="Text Box 141"/>
          <p:cNvSpPr txBox="1">
            <a:spLocks noChangeArrowheads="1"/>
          </p:cNvSpPr>
          <p:nvPr/>
        </p:nvSpPr>
        <p:spPr bwMode="auto">
          <a:xfrm>
            <a:off x="5857875" y="1781175"/>
            <a:ext cx="328612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137160" rIns="182880" bIns="1371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kumimoji="1" lang="en-US" sz="2400" b="1">
                <a:latin typeface="Courier New" pitchFamily="49" charset="0"/>
              </a:rPr>
              <a:t>ga_elem_multiply</a:t>
            </a:r>
          </a:p>
        </p:txBody>
      </p:sp>
      <p:sp>
        <p:nvSpPr>
          <p:cNvPr id="65542" name="Text Box 142"/>
          <p:cNvSpPr txBox="1">
            <a:spLocks noChangeArrowheads="1"/>
          </p:cNvSpPr>
          <p:nvPr/>
        </p:nvSpPr>
        <p:spPr bwMode="auto">
          <a:xfrm>
            <a:off x="4191000" y="3914775"/>
            <a:ext cx="2397131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82880" tIns="137160" rIns="182880" bIns="13716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kumimoji="1" lang="en-US" sz="2400" b="1" dirty="0" err="1">
                <a:latin typeface="Courier New" pitchFamily="49" charset="0"/>
              </a:rPr>
              <a:t>ga_scan_add</a:t>
            </a:r>
            <a:endParaRPr kumimoji="1" lang="en-US" sz="2400" b="1" dirty="0">
              <a:latin typeface="Courier New" pitchFamily="49" charset="0"/>
            </a:endParaRPr>
          </a:p>
          <a:p>
            <a:pPr algn="l"/>
            <a:r>
              <a:rPr kumimoji="1" lang="en-US" sz="2400" b="1" dirty="0" err="1">
                <a:latin typeface="Courier New" pitchFamily="49" charset="0"/>
              </a:rPr>
              <a:t>ga_pack</a:t>
            </a:r>
            <a:endParaRPr kumimoji="1" lang="en-US" sz="2400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43626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Mapping </a:t>
            </a:r>
            <a:r>
              <a:rPr lang="en-US" dirty="0"/>
              <a:t>Information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524000"/>
            <a:ext cx="6553200" cy="3048000"/>
          </a:xfrm>
        </p:spPr>
        <p:txBody>
          <a:bodyPr/>
          <a:lstStyle/>
          <a:p>
            <a:r>
              <a:rPr lang="en-US" sz="1800" dirty="0" smtClean="0"/>
              <a:t>To determine the process ID that owns the element defined by the array subscripts:</a:t>
            </a:r>
          </a:p>
          <a:p>
            <a:pPr lvl="1"/>
            <a:r>
              <a:rPr lang="en-US" sz="1800" b="1" dirty="0" smtClean="0"/>
              <a:t>Fortran	</a:t>
            </a:r>
            <a:r>
              <a:rPr lang="en-US" sz="1800" dirty="0" smtClean="0"/>
              <a:t>logical function </a:t>
            </a:r>
            <a:r>
              <a:rPr lang="en-US" sz="1800" dirty="0" err="1" smtClean="0"/>
              <a:t>nga_locate</a:t>
            </a:r>
            <a:r>
              <a:rPr lang="en-US" sz="1800" dirty="0" smtClean="0"/>
              <a:t>(</a:t>
            </a:r>
            <a:r>
              <a:rPr lang="en-US" sz="1800" dirty="0" err="1" smtClean="0"/>
              <a:t>g_a</a:t>
            </a:r>
            <a:r>
              <a:rPr lang="en-US" sz="1800" dirty="0" smtClean="0"/>
              <a:t>, 				subscript, owner)</a:t>
            </a:r>
          </a:p>
          <a:p>
            <a:pPr lvl="1"/>
            <a:r>
              <a:rPr lang="en-US" sz="1800" b="1" dirty="0" smtClean="0"/>
              <a:t>C</a:t>
            </a:r>
            <a:r>
              <a:rPr lang="en-US" sz="1800" dirty="0" smtClean="0"/>
              <a:t>		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NGA_Locate</a:t>
            </a:r>
            <a:r>
              <a:rPr lang="en-US" sz="1800" dirty="0" smtClean="0"/>
              <a:t>(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g_a</a:t>
            </a:r>
            <a:r>
              <a:rPr lang="en-US" sz="1800" dirty="0" smtClean="0"/>
              <a:t>,</a:t>
            </a:r>
            <a:br>
              <a:rPr lang="en-US" sz="1800" dirty="0" smtClean="0"/>
            </a:br>
            <a:r>
              <a:rPr lang="en-US" sz="1800" dirty="0" smtClean="0"/>
              <a:t>			</a:t>
            </a:r>
            <a:r>
              <a:rPr lang="en-US" sz="1800" dirty="0" err="1" smtClean="0"/>
              <a:t>int</a:t>
            </a:r>
            <a:r>
              <a:rPr lang="en-US" sz="1800" dirty="0" smtClean="0"/>
              <a:t> subscript[])</a:t>
            </a:r>
          </a:p>
          <a:p>
            <a:pPr lvl="1"/>
            <a:r>
              <a:rPr lang="en-US" sz="1800" b="1" dirty="0" smtClean="0"/>
              <a:t>Python</a:t>
            </a:r>
            <a:r>
              <a:rPr lang="en-US" sz="1800" dirty="0" smtClean="0"/>
              <a:t>	proc = </a:t>
            </a:r>
            <a:r>
              <a:rPr lang="en-US" sz="1800" dirty="0" err="1" smtClean="0"/>
              <a:t>ga.locate</a:t>
            </a:r>
            <a:r>
              <a:rPr lang="en-US" sz="1800" dirty="0" smtClean="0"/>
              <a:t>(</a:t>
            </a:r>
            <a:r>
              <a:rPr lang="en-US" sz="1800" dirty="0" err="1" smtClean="0"/>
              <a:t>g_a</a:t>
            </a:r>
            <a:r>
              <a:rPr lang="en-US" sz="1800" dirty="0" smtClean="0"/>
              <a:t>, subscript)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integer	</a:t>
            </a:r>
            <a:r>
              <a:rPr lang="en-US" sz="1200" dirty="0" err="1" smtClean="0"/>
              <a:t>g_a</a:t>
            </a:r>
            <a:r>
              <a:rPr lang="en-US" sz="1200" dirty="0" smtClean="0"/>
              <a:t>		array handle		[input]</a:t>
            </a:r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Integer	subscript(</a:t>
            </a:r>
            <a:r>
              <a:rPr lang="en-US" sz="1200" dirty="0" err="1" smtClean="0"/>
              <a:t>ndim</a:t>
            </a:r>
            <a:r>
              <a:rPr lang="en-US" sz="1200" dirty="0" smtClean="0"/>
              <a:t>)	element subscript	[input]</a:t>
            </a:r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integer 	owner		process id		[output]</a:t>
            </a:r>
          </a:p>
          <a:p>
            <a:pPr>
              <a:buFont typeface="Monotype Sorts" pitchFamily="2" charset="2"/>
              <a:buNone/>
            </a:pP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21893" name="Rectangle 5"/>
          <p:cNvSpPr>
            <a:spLocks noChangeArrowheads="1"/>
          </p:cNvSpPr>
          <p:nvPr/>
        </p:nvSpPr>
        <p:spPr bwMode="auto">
          <a:xfrm>
            <a:off x="6934200" y="10668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0</a:t>
            </a:r>
          </a:p>
        </p:txBody>
      </p:sp>
      <p:sp>
        <p:nvSpPr>
          <p:cNvPr id="421894" name="Rectangle 6"/>
          <p:cNvSpPr>
            <a:spLocks noChangeArrowheads="1"/>
          </p:cNvSpPr>
          <p:nvPr/>
        </p:nvSpPr>
        <p:spPr bwMode="auto">
          <a:xfrm>
            <a:off x="7620000" y="10668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4</a:t>
            </a:r>
          </a:p>
        </p:txBody>
      </p:sp>
      <p:sp>
        <p:nvSpPr>
          <p:cNvPr id="421895" name="Rectangle 7"/>
          <p:cNvSpPr>
            <a:spLocks noChangeArrowheads="1"/>
          </p:cNvSpPr>
          <p:nvPr/>
        </p:nvSpPr>
        <p:spPr bwMode="auto">
          <a:xfrm>
            <a:off x="8305800" y="10668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8</a:t>
            </a:r>
          </a:p>
        </p:txBody>
      </p:sp>
      <p:sp>
        <p:nvSpPr>
          <p:cNvPr id="421896" name="Rectangle 8"/>
          <p:cNvSpPr>
            <a:spLocks noChangeArrowheads="1"/>
          </p:cNvSpPr>
          <p:nvPr/>
        </p:nvSpPr>
        <p:spPr bwMode="auto">
          <a:xfrm>
            <a:off x="6934200" y="17526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</a:t>
            </a:r>
          </a:p>
        </p:txBody>
      </p:sp>
      <p:sp>
        <p:nvSpPr>
          <p:cNvPr id="421897" name="Rectangle 9"/>
          <p:cNvSpPr>
            <a:spLocks noChangeArrowheads="1"/>
          </p:cNvSpPr>
          <p:nvPr/>
        </p:nvSpPr>
        <p:spPr bwMode="auto">
          <a:xfrm>
            <a:off x="7620000" y="17526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5</a:t>
            </a:r>
          </a:p>
        </p:txBody>
      </p:sp>
      <p:sp>
        <p:nvSpPr>
          <p:cNvPr id="421898" name="Rectangle 10"/>
          <p:cNvSpPr>
            <a:spLocks noChangeArrowheads="1"/>
          </p:cNvSpPr>
          <p:nvPr/>
        </p:nvSpPr>
        <p:spPr bwMode="auto">
          <a:xfrm>
            <a:off x="8305800" y="17526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9</a:t>
            </a:r>
          </a:p>
        </p:txBody>
      </p:sp>
      <p:sp>
        <p:nvSpPr>
          <p:cNvPr id="421899" name="Rectangle 11"/>
          <p:cNvSpPr>
            <a:spLocks noChangeArrowheads="1"/>
          </p:cNvSpPr>
          <p:nvPr/>
        </p:nvSpPr>
        <p:spPr bwMode="auto">
          <a:xfrm>
            <a:off x="6934200" y="24384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2</a:t>
            </a:r>
          </a:p>
        </p:txBody>
      </p:sp>
      <p:sp>
        <p:nvSpPr>
          <p:cNvPr id="421900" name="Rectangle 12"/>
          <p:cNvSpPr>
            <a:spLocks noChangeArrowheads="1"/>
          </p:cNvSpPr>
          <p:nvPr/>
        </p:nvSpPr>
        <p:spPr bwMode="auto">
          <a:xfrm>
            <a:off x="7620000" y="24384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6</a:t>
            </a:r>
          </a:p>
        </p:txBody>
      </p:sp>
      <p:sp>
        <p:nvSpPr>
          <p:cNvPr id="421901" name="Rectangle 13"/>
          <p:cNvSpPr>
            <a:spLocks noChangeArrowheads="1"/>
          </p:cNvSpPr>
          <p:nvPr/>
        </p:nvSpPr>
        <p:spPr bwMode="auto">
          <a:xfrm>
            <a:off x="8305800" y="24384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10</a:t>
            </a:r>
          </a:p>
        </p:txBody>
      </p:sp>
      <p:sp>
        <p:nvSpPr>
          <p:cNvPr id="421902" name="Rectangle 14"/>
          <p:cNvSpPr>
            <a:spLocks noChangeArrowheads="1"/>
          </p:cNvSpPr>
          <p:nvPr/>
        </p:nvSpPr>
        <p:spPr bwMode="auto">
          <a:xfrm>
            <a:off x="6934200" y="31242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3</a:t>
            </a:r>
          </a:p>
        </p:txBody>
      </p:sp>
      <p:sp>
        <p:nvSpPr>
          <p:cNvPr id="421903" name="Rectangle 15"/>
          <p:cNvSpPr>
            <a:spLocks noChangeArrowheads="1"/>
          </p:cNvSpPr>
          <p:nvPr/>
        </p:nvSpPr>
        <p:spPr bwMode="auto">
          <a:xfrm>
            <a:off x="7620000" y="31242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7</a:t>
            </a:r>
          </a:p>
        </p:txBody>
      </p:sp>
      <p:sp>
        <p:nvSpPr>
          <p:cNvPr id="421904" name="Rectangle 16"/>
          <p:cNvSpPr>
            <a:spLocks noChangeArrowheads="1"/>
          </p:cNvSpPr>
          <p:nvPr/>
        </p:nvSpPr>
        <p:spPr bwMode="auto">
          <a:xfrm>
            <a:off x="8305800" y="31242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 dirty="0"/>
              <a:t>11</a:t>
            </a:r>
          </a:p>
        </p:txBody>
      </p:sp>
      <p:sp>
        <p:nvSpPr>
          <p:cNvPr id="421905" name="Oval 17"/>
          <p:cNvSpPr>
            <a:spLocks noChangeArrowheads="1"/>
          </p:cNvSpPr>
          <p:nvPr/>
        </p:nvSpPr>
        <p:spPr bwMode="auto">
          <a:xfrm>
            <a:off x="7696200" y="2209800"/>
            <a:ext cx="152400" cy="152400"/>
          </a:xfrm>
          <a:prstGeom prst="ellipse">
            <a:avLst/>
          </a:prstGeom>
          <a:solidFill>
            <a:srgbClr val="FF3300"/>
          </a:solidFill>
          <a:ln w="19050" cap="sq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21926" name="Line 38"/>
          <p:cNvSpPr>
            <a:spLocks noChangeShapeType="1"/>
          </p:cNvSpPr>
          <p:nvPr/>
        </p:nvSpPr>
        <p:spPr bwMode="auto">
          <a:xfrm>
            <a:off x="7772400" y="2257424"/>
            <a:ext cx="304800" cy="2466975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21927" name="Text Box 39"/>
          <p:cNvSpPr txBox="1">
            <a:spLocks noChangeArrowheads="1"/>
          </p:cNvSpPr>
          <p:nvPr/>
        </p:nvSpPr>
        <p:spPr bwMode="auto">
          <a:xfrm>
            <a:off x="7653337" y="4619625"/>
            <a:ext cx="1109663" cy="4857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1400" b="1" dirty="0">
                <a:latin typeface="Courier New" pitchFamily="49" charset="0"/>
              </a:rPr>
              <a:t>owner=5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Mapping </a:t>
            </a:r>
            <a:r>
              <a:rPr lang="en-US" dirty="0"/>
              <a:t>Information (cont.)</a:t>
            </a:r>
          </a:p>
        </p:txBody>
      </p:sp>
      <p:sp>
        <p:nvSpPr>
          <p:cNvPr id="382982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6129338" cy="2514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dirty="0" smtClean="0"/>
              <a:t>To return a list of process IDs that own the patch: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Fortran	</a:t>
            </a:r>
            <a:r>
              <a:rPr lang="en-US" sz="1800" dirty="0" smtClean="0"/>
              <a:t>logical function </a:t>
            </a:r>
            <a:r>
              <a:rPr lang="en-US" sz="1800" dirty="0" err="1" smtClean="0"/>
              <a:t>nga_locate_region</a:t>
            </a:r>
            <a:r>
              <a:rPr lang="en-US" sz="1800" dirty="0" smtClean="0"/>
              <a:t>(</a:t>
            </a:r>
            <a:r>
              <a:rPr lang="en-US" sz="1800" dirty="0" err="1" smtClean="0"/>
              <a:t>g_a</a:t>
            </a:r>
            <a:r>
              <a:rPr lang="en-US" sz="1800" dirty="0" smtClean="0"/>
              <a:t>, lo,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                                    hi, map, </a:t>
            </a:r>
            <a:r>
              <a:rPr lang="en-US" sz="1800" dirty="0" err="1" smtClean="0"/>
              <a:t>proclist</a:t>
            </a:r>
            <a:r>
              <a:rPr lang="en-US" sz="1800" dirty="0" smtClean="0"/>
              <a:t>, </a:t>
            </a:r>
            <a:r>
              <a:rPr lang="en-US" sz="1800" dirty="0" err="1" smtClean="0"/>
              <a:t>np</a:t>
            </a:r>
            <a:r>
              <a:rPr lang="en-US" sz="18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C</a:t>
            </a:r>
            <a:r>
              <a:rPr lang="en-US" sz="1800" dirty="0" smtClean="0"/>
              <a:t>		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NGA_Locate_region</a:t>
            </a:r>
            <a:r>
              <a:rPr lang="en-US" sz="1800" dirty="0" smtClean="0"/>
              <a:t>(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g_a</a:t>
            </a:r>
            <a:r>
              <a:rPr lang="en-US" sz="1800" dirty="0" smtClean="0"/>
              <a:t>, </a:t>
            </a:r>
            <a:r>
              <a:rPr lang="en-US" sz="1800" dirty="0" err="1" smtClean="0"/>
              <a:t>int</a:t>
            </a:r>
            <a:r>
              <a:rPr lang="en-US" sz="1800" dirty="0" smtClean="0"/>
              <a:t> lo[],</a:t>
            </a:r>
          </a:p>
          <a:p>
            <a:pPr lvl="1">
              <a:lnSpc>
                <a:spcPct val="90000"/>
              </a:lnSpc>
              <a:buNone/>
            </a:pPr>
            <a:r>
              <a:rPr lang="en-US" sz="1800" dirty="0" smtClean="0"/>
              <a:t>                                    </a:t>
            </a:r>
            <a:r>
              <a:rPr lang="en-US" sz="1800" dirty="0" err="1" smtClean="0"/>
              <a:t>int</a:t>
            </a:r>
            <a:r>
              <a:rPr lang="en-US" sz="1800" dirty="0" smtClean="0"/>
              <a:t> hi[], </a:t>
            </a:r>
            <a:r>
              <a:rPr lang="en-US" sz="1800" dirty="0" err="1" smtClean="0"/>
              <a:t>int</a:t>
            </a:r>
            <a:r>
              <a:rPr lang="en-US" sz="1800" dirty="0" smtClean="0"/>
              <a:t> *map[], </a:t>
            </a:r>
            <a:r>
              <a:rPr lang="en-US" sz="1800" dirty="0" err="1" smtClean="0"/>
              <a:t>int</a:t>
            </a:r>
            <a:r>
              <a:rPr lang="en-US" sz="1800" dirty="0" smtClean="0"/>
              <a:t> </a:t>
            </a:r>
            <a:r>
              <a:rPr lang="en-US" sz="1800" dirty="0" err="1" smtClean="0"/>
              <a:t>procs</a:t>
            </a:r>
            <a:r>
              <a:rPr lang="en-US" sz="1800" dirty="0" smtClean="0"/>
              <a:t>[])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Python</a:t>
            </a:r>
            <a:r>
              <a:rPr lang="en-US" sz="1800" dirty="0" smtClean="0"/>
              <a:t>	</a:t>
            </a:r>
            <a:r>
              <a:rPr lang="en-US" sz="1800" dirty="0" err="1" smtClean="0"/>
              <a:t>map,procs</a:t>
            </a:r>
            <a:r>
              <a:rPr lang="en-US" sz="1800" dirty="0" smtClean="0"/>
              <a:t> = </a:t>
            </a:r>
            <a:r>
              <a:rPr lang="en-US" sz="1800" dirty="0" err="1" smtClean="0"/>
              <a:t>ga.locate_region</a:t>
            </a:r>
            <a:r>
              <a:rPr lang="en-US" sz="1800" dirty="0" smtClean="0"/>
              <a:t>(</a:t>
            </a:r>
            <a:r>
              <a:rPr lang="en-US" sz="1800" dirty="0" err="1" smtClean="0"/>
              <a:t>g_a</a:t>
            </a:r>
            <a:r>
              <a:rPr lang="en-US" sz="1800" dirty="0" smtClean="0"/>
              <a:t>, lo, hi)</a:t>
            </a:r>
          </a:p>
          <a:p>
            <a:pPr lvl="1">
              <a:lnSpc>
                <a:spcPct val="90000"/>
              </a:lnSpc>
              <a:buNone/>
            </a:pPr>
            <a:endParaRPr lang="en-US" sz="1800" dirty="0" smtClean="0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1200" dirty="0" smtClean="0"/>
              <a:t>integer 	</a:t>
            </a:r>
            <a:r>
              <a:rPr lang="en-US" sz="1200" dirty="0" err="1" smtClean="0"/>
              <a:t>np</a:t>
            </a:r>
            <a:r>
              <a:rPr lang="en-US" sz="1200" dirty="0" smtClean="0"/>
              <a:t>	- number of processors that own a portion of block	[output]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1200" dirty="0" smtClean="0"/>
              <a:t>integer	</a:t>
            </a:r>
            <a:r>
              <a:rPr lang="en-US" sz="1200" dirty="0" err="1" smtClean="0"/>
              <a:t>g_a</a:t>
            </a:r>
            <a:r>
              <a:rPr lang="en-US" sz="1200" dirty="0" smtClean="0"/>
              <a:t>	- global array handle			[input]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1200" dirty="0" smtClean="0"/>
              <a:t>integer 	</a:t>
            </a:r>
            <a:r>
              <a:rPr lang="en-US" sz="1200" dirty="0" err="1" smtClean="0"/>
              <a:t>ndim</a:t>
            </a:r>
            <a:r>
              <a:rPr lang="en-US" sz="1200" dirty="0" smtClean="0"/>
              <a:t>	- number of dimensions of the global array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1200" dirty="0" smtClean="0"/>
              <a:t>integer	lo(</a:t>
            </a:r>
            <a:r>
              <a:rPr lang="en-US" sz="1200" dirty="0" err="1" smtClean="0"/>
              <a:t>ndim</a:t>
            </a:r>
            <a:r>
              <a:rPr lang="en-US" sz="1200" dirty="0" smtClean="0"/>
              <a:t>)	- array of starting indices for array section	[input]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1200" dirty="0" smtClean="0"/>
              <a:t>integer	hi(</a:t>
            </a:r>
            <a:r>
              <a:rPr lang="en-US" sz="1200" dirty="0" err="1" smtClean="0"/>
              <a:t>ndim</a:t>
            </a:r>
            <a:r>
              <a:rPr lang="en-US" sz="1200" dirty="0" smtClean="0"/>
              <a:t>)	- array of ending indices for array section	[input]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1200" dirty="0" smtClean="0"/>
              <a:t>integer	map(2*</a:t>
            </a:r>
            <a:r>
              <a:rPr lang="en-US" sz="1200" dirty="0" err="1" smtClean="0"/>
              <a:t>ndim</a:t>
            </a:r>
            <a:r>
              <a:rPr lang="en-US" sz="1200" dirty="0" smtClean="0"/>
              <a:t>,*)- array with mapping information		[output]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1200" dirty="0" smtClean="0"/>
              <a:t>integer	</a:t>
            </a:r>
            <a:r>
              <a:rPr lang="en-US" sz="1200" dirty="0" err="1" smtClean="0"/>
              <a:t>procs</a:t>
            </a:r>
            <a:r>
              <a:rPr lang="en-US" sz="1200" dirty="0" smtClean="0"/>
              <a:t>(</a:t>
            </a:r>
            <a:r>
              <a:rPr lang="en-US" sz="1200" dirty="0" err="1" smtClean="0"/>
              <a:t>np</a:t>
            </a:r>
            <a:r>
              <a:rPr lang="en-US" sz="1200" dirty="0" smtClean="0"/>
              <a:t>)	- list of processes that own a part of array section	[output]</a:t>
            </a:r>
          </a:p>
        </p:txBody>
      </p:sp>
      <p:sp>
        <p:nvSpPr>
          <p:cNvPr id="382983" name="Rectangle 7"/>
          <p:cNvSpPr>
            <a:spLocks noChangeArrowheads="1"/>
          </p:cNvSpPr>
          <p:nvPr/>
        </p:nvSpPr>
        <p:spPr bwMode="auto">
          <a:xfrm>
            <a:off x="6553200" y="3810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0</a:t>
            </a:r>
          </a:p>
        </p:txBody>
      </p:sp>
      <p:sp>
        <p:nvSpPr>
          <p:cNvPr id="382984" name="Rectangle 8"/>
          <p:cNvSpPr>
            <a:spLocks noChangeArrowheads="1"/>
          </p:cNvSpPr>
          <p:nvPr/>
        </p:nvSpPr>
        <p:spPr bwMode="auto">
          <a:xfrm>
            <a:off x="7239000" y="3810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4</a:t>
            </a:r>
          </a:p>
        </p:txBody>
      </p:sp>
      <p:sp>
        <p:nvSpPr>
          <p:cNvPr id="382985" name="Rectangle 9"/>
          <p:cNvSpPr>
            <a:spLocks noChangeArrowheads="1"/>
          </p:cNvSpPr>
          <p:nvPr/>
        </p:nvSpPr>
        <p:spPr bwMode="auto">
          <a:xfrm>
            <a:off x="7924800" y="3810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8</a:t>
            </a:r>
          </a:p>
        </p:txBody>
      </p:sp>
      <p:sp>
        <p:nvSpPr>
          <p:cNvPr id="382986" name="Rectangle 10"/>
          <p:cNvSpPr>
            <a:spLocks noChangeArrowheads="1"/>
          </p:cNvSpPr>
          <p:nvPr/>
        </p:nvSpPr>
        <p:spPr bwMode="auto">
          <a:xfrm>
            <a:off x="6553200" y="10668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</a:t>
            </a:r>
          </a:p>
        </p:txBody>
      </p:sp>
      <p:sp>
        <p:nvSpPr>
          <p:cNvPr id="382987" name="Rectangle 11"/>
          <p:cNvSpPr>
            <a:spLocks noChangeArrowheads="1"/>
          </p:cNvSpPr>
          <p:nvPr/>
        </p:nvSpPr>
        <p:spPr bwMode="auto">
          <a:xfrm>
            <a:off x="7239000" y="10668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5</a:t>
            </a:r>
          </a:p>
        </p:txBody>
      </p:sp>
      <p:sp>
        <p:nvSpPr>
          <p:cNvPr id="382988" name="Rectangle 12"/>
          <p:cNvSpPr>
            <a:spLocks noChangeArrowheads="1"/>
          </p:cNvSpPr>
          <p:nvPr/>
        </p:nvSpPr>
        <p:spPr bwMode="auto">
          <a:xfrm>
            <a:off x="7924800" y="10668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9</a:t>
            </a:r>
          </a:p>
        </p:txBody>
      </p:sp>
      <p:sp>
        <p:nvSpPr>
          <p:cNvPr id="382989" name="Rectangle 13"/>
          <p:cNvSpPr>
            <a:spLocks noChangeArrowheads="1"/>
          </p:cNvSpPr>
          <p:nvPr/>
        </p:nvSpPr>
        <p:spPr bwMode="auto">
          <a:xfrm>
            <a:off x="6553200" y="17526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2</a:t>
            </a:r>
          </a:p>
        </p:txBody>
      </p:sp>
      <p:sp>
        <p:nvSpPr>
          <p:cNvPr id="382990" name="Rectangle 14"/>
          <p:cNvSpPr>
            <a:spLocks noChangeArrowheads="1"/>
          </p:cNvSpPr>
          <p:nvPr/>
        </p:nvSpPr>
        <p:spPr bwMode="auto">
          <a:xfrm>
            <a:off x="7239000" y="17526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6</a:t>
            </a:r>
          </a:p>
        </p:txBody>
      </p:sp>
      <p:sp>
        <p:nvSpPr>
          <p:cNvPr id="382991" name="Rectangle 15"/>
          <p:cNvSpPr>
            <a:spLocks noChangeArrowheads="1"/>
          </p:cNvSpPr>
          <p:nvPr/>
        </p:nvSpPr>
        <p:spPr bwMode="auto">
          <a:xfrm>
            <a:off x="7924800" y="17526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10</a:t>
            </a:r>
          </a:p>
        </p:txBody>
      </p:sp>
      <p:sp>
        <p:nvSpPr>
          <p:cNvPr id="382992" name="Rectangle 16"/>
          <p:cNvSpPr>
            <a:spLocks noChangeArrowheads="1"/>
          </p:cNvSpPr>
          <p:nvPr/>
        </p:nvSpPr>
        <p:spPr bwMode="auto">
          <a:xfrm>
            <a:off x="6553200" y="24384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3</a:t>
            </a:r>
          </a:p>
        </p:txBody>
      </p:sp>
      <p:sp>
        <p:nvSpPr>
          <p:cNvPr id="382993" name="Rectangle 17"/>
          <p:cNvSpPr>
            <a:spLocks noChangeArrowheads="1"/>
          </p:cNvSpPr>
          <p:nvPr/>
        </p:nvSpPr>
        <p:spPr bwMode="auto">
          <a:xfrm>
            <a:off x="7239000" y="24384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7</a:t>
            </a:r>
          </a:p>
        </p:txBody>
      </p:sp>
      <p:sp>
        <p:nvSpPr>
          <p:cNvPr id="382994" name="Rectangle 18"/>
          <p:cNvSpPr>
            <a:spLocks noChangeArrowheads="1"/>
          </p:cNvSpPr>
          <p:nvPr/>
        </p:nvSpPr>
        <p:spPr bwMode="auto">
          <a:xfrm>
            <a:off x="7924800" y="2438400"/>
            <a:ext cx="685800" cy="685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11</a:t>
            </a:r>
          </a:p>
        </p:txBody>
      </p:sp>
      <p:sp>
        <p:nvSpPr>
          <p:cNvPr id="382995" name="Rectangle 19"/>
          <p:cNvSpPr>
            <a:spLocks noChangeArrowheads="1"/>
          </p:cNvSpPr>
          <p:nvPr/>
        </p:nvSpPr>
        <p:spPr bwMode="auto">
          <a:xfrm>
            <a:off x="7086600" y="990600"/>
            <a:ext cx="609600" cy="1295400"/>
          </a:xfrm>
          <a:prstGeom prst="rect">
            <a:avLst/>
          </a:prstGeom>
          <a:noFill/>
          <a:ln w="19050" cap="sq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82996" name="Line 20"/>
          <p:cNvSpPr>
            <a:spLocks noChangeShapeType="1"/>
          </p:cNvSpPr>
          <p:nvPr/>
        </p:nvSpPr>
        <p:spPr bwMode="auto">
          <a:xfrm flipH="1">
            <a:off x="7315200" y="1905000"/>
            <a:ext cx="152400" cy="18288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82997" name="Text Box 21"/>
          <p:cNvSpPr txBox="1">
            <a:spLocks noChangeArrowheads="1"/>
          </p:cNvSpPr>
          <p:nvPr/>
        </p:nvSpPr>
        <p:spPr bwMode="auto">
          <a:xfrm>
            <a:off x="6211887" y="3657600"/>
            <a:ext cx="2932113" cy="176212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pPr algn="l"/>
            <a:r>
              <a:rPr lang="en-US" sz="1400" dirty="0" err="1">
                <a:latin typeface="Courier New" pitchFamily="49" charset="0"/>
              </a:rPr>
              <a:t>procs</a:t>
            </a:r>
            <a:r>
              <a:rPr lang="en-US" sz="1400" dirty="0">
                <a:latin typeface="Courier New" pitchFamily="49" charset="0"/>
              </a:rPr>
              <a:t> = {0,1,2,4,5,6}</a:t>
            </a:r>
          </a:p>
          <a:p>
            <a:pPr algn="l"/>
            <a:r>
              <a:rPr lang="en-US" sz="1400" dirty="0">
                <a:latin typeface="Courier New" pitchFamily="49" charset="0"/>
              </a:rPr>
              <a:t>map = {lo</a:t>
            </a:r>
            <a:r>
              <a:rPr lang="en-US" sz="1400" baseline="-25000" dirty="0">
                <a:latin typeface="Courier New" pitchFamily="49" charset="0"/>
              </a:rPr>
              <a:t>01</a:t>
            </a:r>
            <a:r>
              <a:rPr lang="en-US" sz="1400" dirty="0">
                <a:latin typeface="Courier New" pitchFamily="49" charset="0"/>
              </a:rPr>
              <a:t>,lo</a:t>
            </a:r>
            <a:r>
              <a:rPr lang="en-US" sz="1400" baseline="-25000" dirty="0">
                <a:latin typeface="Courier New" pitchFamily="49" charset="0"/>
              </a:rPr>
              <a:t>02</a:t>
            </a:r>
            <a:r>
              <a:rPr lang="en-US" sz="1400" dirty="0">
                <a:latin typeface="Courier New" pitchFamily="49" charset="0"/>
              </a:rPr>
              <a:t>,hi</a:t>
            </a:r>
            <a:r>
              <a:rPr lang="en-US" sz="1400" baseline="-25000" dirty="0">
                <a:latin typeface="Courier New" pitchFamily="49" charset="0"/>
              </a:rPr>
              <a:t>01</a:t>
            </a:r>
            <a:r>
              <a:rPr lang="en-US" sz="1400" dirty="0">
                <a:latin typeface="Courier New" pitchFamily="49" charset="0"/>
              </a:rPr>
              <a:t>,hi</a:t>
            </a:r>
            <a:r>
              <a:rPr lang="en-US" sz="1400" baseline="-25000" dirty="0">
                <a:latin typeface="Courier New" pitchFamily="49" charset="0"/>
              </a:rPr>
              <a:t>02,</a:t>
            </a:r>
          </a:p>
          <a:p>
            <a:pPr algn="l"/>
            <a:r>
              <a:rPr lang="en-US" sz="1400" dirty="0">
                <a:latin typeface="Courier New" pitchFamily="49" charset="0"/>
              </a:rPr>
              <a:t>       lo</a:t>
            </a:r>
            <a:r>
              <a:rPr lang="en-US" sz="1400" baseline="-25000" dirty="0">
                <a:latin typeface="Courier New" pitchFamily="49" charset="0"/>
              </a:rPr>
              <a:t>11</a:t>
            </a:r>
            <a:r>
              <a:rPr lang="en-US" sz="1400" dirty="0">
                <a:latin typeface="Courier New" pitchFamily="49" charset="0"/>
              </a:rPr>
              <a:t>,lo</a:t>
            </a:r>
            <a:r>
              <a:rPr lang="en-US" sz="1400" baseline="-25000" dirty="0">
                <a:latin typeface="Courier New" pitchFamily="49" charset="0"/>
              </a:rPr>
              <a:t>12</a:t>
            </a:r>
            <a:r>
              <a:rPr lang="en-US" sz="1400" dirty="0">
                <a:latin typeface="Courier New" pitchFamily="49" charset="0"/>
              </a:rPr>
              <a:t>,hi</a:t>
            </a:r>
            <a:r>
              <a:rPr lang="en-US" sz="1400" baseline="-25000" dirty="0">
                <a:latin typeface="Courier New" pitchFamily="49" charset="0"/>
              </a:rPr>
              <a:t>11</a:t>
            </a:r>
            <a:r>
              <a:rPr lang="en-US" sz="1400" dirty="0">
                <a:latin typeface="Courier New" pitchFamily="49" charset="0"/>
              </a:rPr>
              <a:t>,hi</a:t>
            </a:r>
            <a:r>
              <a:rPr lang="en-US" sz="1400" baseline="-25000" dirty="0">
                <a:latin typeface="Courier New" pitchFamily="49" charset="0"/>
              </a:rPr>
              <a:t>12</a:t>
            </a:r>
            <a:r>
              <a:rPr lang="en-US" sz="1400" dirty="0">
                <a:latin typeface="Courier New" pitchFamily="49" charset="0"/>
              </a:rPr>
              <a:t>,</a:t>
            </a:r>
          </a:p>
          <a:p>
            <a:pPr algn="l"/>
            <a:r>
              <a:rPr lang="en-US" sz="1400" dirty="0">
                <a:latin typeface="Courier New" pitchFamily="49" charset="0"/>
              </a:rPr>
              <a:t>       lo</a:t>
            </a:r>
            <a:r>
              <a:rPr lang="en-US" sz="1400" baseline="-25000" dirty="0">
                <a:latin typeface="Courier New" pitchFamily="49" charset="0"/>
              </a:rPr>
              <a:t>21</a:t>
            </a:r>
            <a:r>
              <a:rPr lang="en-US" sz="1400" dirty="0">
                <a:latin typeface="Courier New" pitchFamily="49" charset="0"/>
              </a:rPr>
              <a:t>,lo</a:t>
            </a:r>
            <a:r>
              <a:rPr lang="en-US" sz="1400" baseline="-25000" dirty="0">
                <a:latin typeface="Courier New" pitchFamily="49" charset="0"/>
              </a:rPr>
              <a:t>22</a:t>
            </a:r>
            <a:r>
              <a:rPr lang="en-US" sz="1400" dirty="0">
                <a:latin typeface="Courier New" pitchFamily="49" charset="0"/>
              </a:rPr>
              <a:t>’hi</a:t>
            </a:r>
            <a:r>
              <a:rPr lang="en-US" sz="1400" baseline="-25000" dirty="0">
                <a:latin typeface="Courier New" pitchFamily="49" charset="0"/>
              </a:rPr>
              <a:t>21</a:t>
            </a:r>
            <a:r>
              <a:rPr lang="en-US" sz="1400" dirty="0">
                <a:latin typeface="Courier New" pitchFamily="49" charset="0"/>
              </a:rPr>
              <a:t>,hi</a:t>
            </a:r>
            <a:r>
              <a:rPr lang="en-US" sz="1400" baseline="-25000" dirty="0">
                <a:latin typeface="Courier New" pitchFamily="49" charset="0"/>
              </a:rPr>
              <a:t>22</a:t>
            </a:r>
            <a:r>
              <a:rPr lang="en-US" sz="1400" dirty="0">
                <a:latin typeface="Courier New" pitchFamily="49" charset="0"/>
              </a:rPr>
              <a:t>,</a:t>
            </a:r>
          </a:p>
          <a:p>
            <a:pPr algn="l"/>
            <a:r>
              <a:rPr lang="en-US" sz="1400" dirty="0">
                <a:latin typeface="Courier New" pitchFamily="49" charset="0"/>
              </a:rPr>
              <a:t>       lo</a:t>
            </a:r>
            <a:r>
              <a:rPr lang="en-US" sz="1400" baseline="-25000" dirty="0">
                <a:latin typeface="Courier New" pitchFamily="49" charset="0"/>
              </a:rPr>
              <a:t>41</a:t>
            </a:r>
            <a:r>
              <a:rPr lang="en-US" sz="1400" dirty="0">
                <a:latin typeface="Courier New" pitchFamily="49" charset="0"/>
              </a:rPr>
              <a:t>,lo</a:t>
            </a:r>
            <a:r>
              <a:rPr lang="en-US" sz="1400" baseline="-25000" dirty="0">
                <a:latin typeface="Courier New" pitchFamily="49" charset="0"/>
              </a:rPr>
              <a:t>42</a:t>
            </a:r>
            <a:r>
              <a:rPr lang="en-US" sz="1400" dirty="0">
                <a:latin typeface="Courier New" pitchFamily="49" charset="0"/>
              </a:rPr>
              <a:t>,hi</a:t>
            </a:r>
            <a:r>
              <a:rPr lang="en-US" sz="1400" baseline="-25000" dirty="0">
                <a:latin typeface="Courier New" pitchFamily="49" charset="0"/>
              </a:rPr>
              <a:t>41</a:t>
            </a:r>
            <a:r>
              <a:rPr lang="en-US" sz="1400" dirty="0">
                <a:latin typeface="Courier New" pitchFamily="49" charset="0"/>
              </a:rPr>
              <a:t>,hi</a:t>
            </a:r>
            <a:r>
              <a:rPr lang="en-US" sz="1400" baseline="-25000" dirty="0">
                <a:latin typeface="Courier New" pitchFamily="49" charset="0"/>
              </a:rPr>
              <a:t>42</a:t>
            </a:r>
            <a:r>
              <a:rPr lang="en-US" sz="1400" dirty="0">
                <a:latin typeface="Courier New" pitchFamily="49" charset="0"/>
              </a:rPr>
              <a:t>,</a:t>
            </a:r>
          </a:p>
          <a:p>
            <a:pPr algn="l"/>
            <a:r>
              <a:rPr lang="en-US" sz="1400" dirty="0">
                <a:latin typeface="Courier New" pitchFamily="49" charset="0"/>
              </a:rPr>
              <a:t>       lo</a:t>
            </a:r>
            <a:r>
              <a:rPr lang="en-US" sz="1400" baseline="-25000" dirty="0">
                <a:latin typeface="Courier New" pitchFamily="49" charset="0"/>
              </a:rPr>
              <a:t>51</a:t>
            </a:r>
            <a:r>
              <a:rPr lang="en-US" sz="1400" dirty="0">
                <a:latin typeface="Courier New" pitchFamily="49" charset="0"/>
              </a:rPr>
              <a:t>,lo</a:t>
            </a:r>
            <a:r>
              <a:rPr lang="en-US" sz="1400" baseline="-25000" dirty="0">
                <a:latin typeface="Courier New" pitchFamily="49" charset="0"/>
              </a:rPr>
              <a:t>52</a:t>
            </a:r>
            <a:r>
              <a:rPr lang="en-US" sz="1400" dirty="0">
                <a:latin typeface="Courier New" pitchFamily="49" charset="0"/>
              </a:rPr>
              <a:t>,hi</a:t>
            </a:r>
            <a:r>
              <a:rPr lang="en-US" sz="1400" baseline="-25000" dirty="0">
                <a:latin typeface="Courier New" pitchFamily="49" charset="0"/>
              </a:rPr>
              <a:t>51</a:t>
            </a:r>
            <a:r>
              <a:rPr lang="en-US" sz="1400" dirty="0">
                <a:latin typeface="Courier New" pitchFamily="49" charset="0"/>
              </a:rPr>
              <a:t>,hi</a:t>
            </a:r>
            <a:r>
              <a:rPr lang="en-US" sz="1400" baseline="-25000" dirty="0">
                <a:latin typeface="Courier New" pitchFamily="49" charset="0"/>
              </a:rPr>
              <a:t>52</a:t>
            </a:r>
            <a:r>
              <a:rPr lang="en-US" sz="1400" dirty="0">
                <a:latin typeface="Courier New" pitchFamily="49" charset="0"/>
              </a:rPr>
              <a:t>’</a:t>
            </a:r>
          </a:p>
          <a:p>
            <a:pPr algn="l"/>
            <a:r>
              <a:rPr lang="en-US" sz="1400" dirty="0">
                <a:latin typeface="Courier New" pitchFamily="49" charset="0"/>
              </a:rPr>
              <a:t>       lo</a:t>
            </a:r>
            <a:r>
              <a:rPr lang="en-US" sz="1400" baseline="-25000" dirty="0">
                <a:latin typeface="Courier New" pitchFamily="49" charset="0"/>
              </a:rPr>
              <a:t>61</a:t>
            </a:r>
            <a:r>
              <a:rPr lang="en-US" sz="1400" dirty="0">
                <a:latin typeface="Courier New" pitchFamily="49" charset="0"/>
              </a:rPr>
              <a:t>’lo</a:t>
            </a:r>
            <a:r>
              <a:rPr lang="en-US" sz="1400" baseline="-25000" dirty="0">
                <a:latin typeface="Courier New" pitchFamily="49" charset="0"/>
              </a:rPr>
              <a:t>62</a:t>
            </a:r>
            <a:r>
              <a:rPr lang="en-US" sz="1400" dirty="0">
                <a:latin typeface="Courier New" pitchFamily="49" charset="0"/>
              </a:rPr>
              <a:t>,hi</a:t>
            </a:r>
            <a:r>
              <a:rPr lang="en-US" sz="1400" baseline="-25000" dirty="0">
                <a:latin typeface="Courier New" pitchFamily="49" charset="0"/>
              </a:rPr>
              <a:t>61</a:t>
            </a:r>
            <a:r>
              <a:rPr lang="en-US" sz="1400" dirty="0">
                <a:latin typeface="Courier New" pitchFamily="49" charset="0"/>
              </a:rPr>
              <a:t>,hi</a:t>
            </a:r>
            <a:r>
              <a:rPr lang="en-US" sz="1400" baseline="-25000" dirty="0">
                <a:latin typeface="Courier New" pitchFamily="49" charset="0"/>
              </a:rPr>
              <a:t>62</a:t>
            </a:r>
            <a:r>
              <a:rPr lang="en-US" sz="1400" dirty="0">
                <a:latin typeface="Courier New" pitchFamily="49" charset="0"/>
              </a:rPr>
              <a:t>}</a:t>
            </a:r>
            <a:endParaRPr lang="en-US" sz="1400" baseline="-25000" dirty="0">
              <a:latin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of the Tutorial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143000"/>
            <a:ext cx="8186738" cy="3575050"/>
          </a:xfrm>
        </p:spPr>
        <p:txBody>
          <a:bodyPr/>
          <a:lstStyle/>
          <a:p>
            <a:r>
              <a:rPr lang="en-US" dirty="0" smtClean="0"/>
              <a:t>Overview of parallel programming</a:t>
            </a:r>
          </a:p>
          <a:p>
            <a:r>
              <a:rPr lang="en-US" dirty="0" smtClean="0"/>
              <a:t>Introduction to Global Arrays programming model</a:t>
            </a:r>
            <a:endParaRPr lang="en-US" dirty="0"/>
          </a:p>
          <a:p>
            <a:r>
              <a:rPr lang="en-US" dirty="0" smtClean="0"/>
              <a:t>Basic GA </a:t>
            </a:r>
            <a:r>
              <a:rPr lang="en-US" dirty="0" smtClean="0"/>
              <a:t>commands</a:t>
            </a:r>
          </a:p>
          <a:p>
            <a:r>
              <a:rPr lang="en-US" dirty="0" smtClean="0"/>
              <a:t>Intermediate commands</a:t>
            </a:r>
            <a:endParaRPr lang="en-US" dirty="0"/>
          </a:p>
          <a:p>
            <a:r>
              <a:rPr lang="en-US" dirty="0" smtClean="0"/>
              <a:t>Advanced features </a:t>
            </a: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Current </a:t>
            </a:r>
            <a:r>
              <a:rPr lang="en-US" dirty="0" smtClean="0">
                <a:solidFill>
                  <a:srgbClr val="0070C0"/>
                </a:solidFill>
              </a:rPr>
              <a:t>and future developments in GA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" name="Picture 3" descr="pnl_newdata0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3568700"/>
            <a:ext cx="3225800" cy="321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Distributed Data vs Shared Memory</a:t>
            </a:r>
          </a:p>
        </p:txBody>
      </p:sp>
      <p:sp>
        <p:nvSpPr>
          <p:cNvPr id="577539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914400"/>
            <a:ext cx="8186738" cy="357505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/>
              <a:t>Shared Memory:</a:t>
            </a:r>
          </a:p>
          <a:p>
            <a:pPr lvl="1">
              <a:buFont typeface="Monotype Sorts" pitchFamily="2" charset="2"/>
              <a:buNone/>
            </a:pPr>
            <a:r>
              <a:rPr lang="en-US" dirty="0"/>
              <a:t>Data is in a globally accessible address space, any processor can access data by specifying its location using a global index</a:t>
            </a:r>
          </a:p>
          <a:p>
            <a:endParaRPr lang="en-US" dirty="0"/>
          </a:p>
        </p:txBody>
      </p:sp>
      <p:sp>
        <p:nvSpPr>
          <p:cNvPr id="577540" name="Text Box 4"/>
          <p:cNvSpPr txBox="1">
            <a:spLocks noChangeArrowheads="1"/>
          </p:cNvSpPr>
          <p:nvPr/>
        </p:nvSpPr>
        <p:spPr bwMode="auto">
          <a:xfrm>
            <a:off x="1074738" y="2393950"/>
            <a:ext cx="2868612" cy="3321050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 sz="2000" dirty="0"/>
              <a:t>Data is mapped out in a natural manner (usually corresponding to the original problem) and access is easy. Information on data locality is obscured and leads to loss of performance.</a:t>
            </a:r>
          </a:p>
        </p:txBody>
      </p:sp>
      <p:sp>
        <p:nvSpPr>
          <p:cNvPr id="577541" name="Rectangle 5"/>
          <p:cNvSpPr>
            <a:spLocks noChangeArrowheads="1"/>
          </p:cNvSpPr>
          <p:nvPr/>
        </p:nvSpPr>
        <p:spPr bwMode="auto">
          <a:xfrm>
            <a:off x="4557713" y="2667000"/>
            <a:ext cx="3657600" cy="27432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 sz="1400"/>
          </a:p>
        </p:txBody>
      </p:sp>
      <p:sp>
        <p:nvSpPr>
          <p:cNvPr id="577542" name="Line 6"/>
          <p:cNvSpPr>
            <a:spLocks noChangeShapeType="1"/>
          </p:cNvSpPr>
          <p:nvPr/>
        </p:nvSpPr>
        <p:spPr bwMode="auto">
          <a:xfrm>
            <a:off x="5472113" y="2649538"/>
            <a:ext cx="0" cy="27432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77543" name="Line 7"/>
          <p:cNvSpPr>
            <a:spLocks noChangeShapeType="1"/>
          </p:cNvSpPr>
          <p:nvPr/>
        </p:nvSpPr>
        <p:spPr bwMode="auto">
          <a:xfrm>
            <a:off x="6386513" y="2649538"/>
            <a:ext cx="0" cy="27432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77544" name="Line 8"/>
          <p:cNvSpPr>
            <a:spLocks noChangeShapeType="1"/>
          </p:cNvSpPr>
          <p:nvPr/>
        </p:nvSpPr>
        <p:spPr bwMode="auto">
          <a:xfrm>
            <a:off x="7300913" y="2649538"/>
            <a:ext cx="0" cy="277177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77545" name="Line 9"/>
          <p:cNvSpPr>
            <a:spLocks noChangeShapeType="1"/>
          </p:cNvSpPr>
          <p:nvPr/>
        </p:nvSpPr>
        <p:spPr bwMode="auto">
          <a:xfrm>
            <a:off x="4557713" y="3563938"/>
            <a:ext cx="36576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77546" name="Line 10"/>
          <p:cNvSpPr>
            <a:spLocks noChangeShapeType="1"/>
          </p:cNvSpPr>
          <p:nvPr/>
        </p:nvSpPr>
        <p:spPr bwMode="auto">
          <a:xfrm>
            <a:off x="4557713" y="4478338"/>
            <a:ext cx="365760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77547" name="Text Box 11"/>
          <p:cNvSpPr txBox="1">
            <a:spLocks noChangeArrowheads="1"/>
          </p:cNvSpPr>
          <p:nvPr/>
        </p:nvSpPr>
        <p:spPr bwMode="auto">
          <a:xfrm>
            <a:off x="4445000" y="2593975"/>
            <a:ext cx="693738" cy="455613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1200"/>
              <a:t>(1,1)</a:t>
            </a:r>
          </a:p>
        </p:txBody>
      </p:sp>
      <p:sp>
        <p:nvSpPr>
          <p:cNvPr id="577548" name="Text Box 12"/>
          <p:cNvSpPr txBox="1">
            <a:spLocks noChangeArrowheads="1"/>
          </p:cNvSpPr>
          <p:nvPr/>
        </p:nvSpPr>
        <p:spPr bwMode="auto">
          <a:xfrm>
            <a:off x="7188200" y="5767388"/>
            <a:ext cx="1136650" cy="4857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1400"/>
              <a:t>(150,200)</a:t>
            </a:r>
          </a:p>
        </p:txBody>
      </p:sp>
      <p:sp>
        <p:nvSpPr>
          <p:cNvPr id="577549" name="Rectangle 13"/>
          <p:cNvSpPr>
            <a:spLocks noChangeArrowheads="1"/>
          </p:cNvSpPr>
          <p:nvPr/>
        </p:nvSpPr>
        <p:spPr bwMode="auto">
          <a:xfrm>
            <a:off x="6270625" y="3417888"/>
            <a:ext cx="1493838" cy="1190625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 sz="1400"/>
          </a:p>
        </p:txBody>
      </p:sp>
      <p:sp>
        <p:nvSpPr>
          <p:cNvPr id="577550" name="Text Box 14"/>
          <p:cNvSpPr txBox="1">
            <a:spLocks noChangeArrowheads="1"/>
          </p:cNvSpPr>
          <p:nvPr/>
        </p:nvSpPr>
        <p:spPr bwMode="auto">
          <a:xfrm>
            <a:off x="6194425" y="3352800"/>
            <a:ext cx="942975" cy="4857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1400"/>
              <a:t>(47,95)</a:t>
            </a:r>
          </a:p>
        </p:txBody>
      </p:sp>
      <p:sp>
        <p:nvSpPr>
          <p:cNvPr id="577551" name="Text Box 15"/>
          <p:cNvSpPr txBox="1">
            <a:spLocks noChangeArrowheads="1"/>
          </p:cNvSpPr>
          <p:nvPr/>
        </p:nvSpPr>
        <p:spPr bwMode="auto">
          <a:xfrm>
            <a:off x="6738938" y="4206875"/>
            <a:ext cx="1136650" cy="4857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1400"/>
              <a:t>(106,171)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Profiling Capability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 bindings for ARMCI and GA API</a:t>
            </a:r>
          </a:p>
          <a:p>
            <a:pPr lvl="1"/>
            <a:r>
              <a:rPr lang="en-US" dirty="0" smtClean="0"/>
              <a:t>Enable custom user wrappers to intercept these calls</a:t>
            </a:r>
          </a:p>
          <a:p>
            <a:r>
              <a:rPr lang="en-US" dirty="0" smtClean="0"/>
              <a:t>ARMCI/GA support in TAU</a:t>
            </a:r>
          </a:p>
          <a:p>
            <a:pPr lvl="1"/>
            <a:r>
              <a:rPr lang="en-US" dirty="0" smtClean="0"/>
              <a:t>On par with support for MPI</a:t>
            </a:r>
          </a:p>
          <a:p>
            <a:pPr lvl="1"/>
            <a:r>
              <a:rPr lang="en-US" dirty="0" smtClean="0"/>
              <a:t>Available in current stable TAU release</a:t>
            </a:r>
          </a:p>
          <a:p>
            <a:r>
              <a:rPr lang="en-US" dirty="0" smtClean="0"/>
              <a:t>Performance patterns for ARMCI in SCALASCA</a:t>
            </a:r>
          </a:p>
          <a:p>
            <a:pPr lvl="1"/>
            <a:r>
              <a:rPr lang="en-US" dirty="0" smtClean="0"/>
              <a:t>Analysis of traces from ARMCI/GA programs</a:t>
            </a:r>
          </a:p>
          <a:p>
            <a:pPr lvl="1"/>
            <a:r>
              <a:rPr lang="en-US" dirty="0" smtClean="0"/>
              <a:t>Available in an upcoming SCALASCA release</a:t>
            </a:r>
          </a:p>
          <a:p>
            <a:r>
              <a:rPr lang="en-US" dirty="0" smtClean="0"/>
              <a:t>Consistent naming convention (NGA_)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Restricted </a:t>
            </a:r>
            <a:r>
              <a:rPr lang="en-US" dirty="0"/>
              <a:t>Arrays</a:t>
            </a:r>
          </a:p>
        </p:txBody>
      </p:sp>
      <p:sp>
        <p:nvSpPr>
          <p:cNvPr id="319512" name="Text Box 24"/>
          <p:cNvSpPr txBox="1">
            <a:spLocks noChangeArrowheads="1"/>
          </p:cNvSpPr>
          <p:nvPr/>
        </p:nvSpPr>
        <p:spPr bwMode="auto">
          <a:xfrm>
            <a:off x="3124200" y="1066800"/>
            <a:ext cx="3740150" cy="1815882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 sz="2000" dirty="0"/>
              <a:t>Create arrays in which only a few processors have data or arrays in which data is distributed to processors in a non-standard way </a:t>
            </a:r>
            <a:endParaRPr lang="en-US" sz="2000" dirty="0" smtClean="0"/>
          </a:p>
        </p:txBody>
      </p:sp>
      <p:sp>
        <p:nvSpPr>
          <p:cNvPr id="319516" name="Rectangle 28"/>
          <p:cNvSpPr>
            <a:spLocks noChangeArrowheads="1"/>
          </p:cNvSpPr>
          <p:nvPr/>
        </p:nvSpPr>
        <p:spPr bwMode="auto">
          <a:xfrm>
            <a:off x="4800600" y="4038600"/>
            <a:ext cx="914400" cy="9144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19517" name="Rectangle 29"/>
          <p:cNvSpPr>
            <a:spLocks noChangeArrowheads="1"/>
          </p:cNvSpPr>
          <p:nvPr/>
        </p:nvSpPr>
        <p:spPr bwMode="auto">
          <a:xfrm>
            <a:off x="5715000" y="4038600"/>
            <a:ext cx="914400" cy="9144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19518" name="Rectangle 30"/>
          <p:cNvSpPr>
            <a:spLocks noChangeArrowheads="1"/>
          </p:cNvSpPr>
          <p:nvPr/>
        </p:nvSpPr>
        <p:spPr bwMode="auto">
          <a:xfrm>
            <a:off x="4800600" y="4953000"/>
            <a:ext cx="914400" cy="9144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19519" name="Rectangle 31"/>
          <p:cNvSpPr>
            <a:spLocks noChangeArrowheads="1"/>
          </p:cNvSpPr>
          <p:nvPr/>
        </p:nvSpPr>
        <p:spPr bwMode="auto">
          <a:xfrm>
            <a:off x="5715000" y="4953000"/>
            <a:ext cx="914400" cy="9144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676400" y="1143000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1676400" y="1600200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1676400" y="2057400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1676400" y="2514600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1676400" y="2971800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676400" y="3429000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676400" y="3886200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676400" y="4343400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1676400" y="4800600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1676400" y="5257800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676400" y="5715000"/>
            <a:ext cx="457200" cy="457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1676400" y="6172200"/>
            <a:ext cx="457200" cy="457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520" name="Line 32"/>
          <p:cNvSpPr>
            <a:spLocks noChangeShapeType="1"/>
          </p:cNvSpPr>
          <p:nvPr/>
        </p:nvSpPr>
        <p:spPr bwMode="auto">
          <a:xfrm>
            <a:off x="1981200" y="4038600"/>
            <a:ext cx="4191000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19521" name="Line 33"/>
          <p:cNvSpPr>
            <a:spLocks noChangeShapeType="1"/>
          </p:cNvSpPr>
          <p:nvPr/>
        </p:nvSpPr>
        <p:spPr bwMode="auto">
          <a:xfrm>
            <a:off x="1981200" y="2743200"/>
            <a:ext cx="4191000" cy="26670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19522" name="Line 34"/>
          <p:cNvSpPr>
            <a:spLocks noChangeShapeType="1"/>
          </p:cNvSpPr>
          <p:nvPr/>
        </p:nvSpPr>
        <p:spPr bwMode="auto">
          <a:xfrm flipV="1">
            <a:off x="1981200" y="4572000"/>
            <a:ext cx="3352800" cy="1295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19523" name="Line 35"/>
          <p:cNvSpPr>
            <a:spLocks noChangeShapeType="1"/>
          </p:cNvSpPr>
          <p:nvPr/>
        </p:nvSpPr>
        <p:spPr bwMode="auto">
          <a:xfrm>
            <a:off x="1981200" y="2286000"/>
            <a:ext cx="3276600" cy="31242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/>
            <a:tailEnd type="non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457200" y="3316069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Process List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4946491" y="3593068"/>
            <a:ext cx="145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Array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3200400" y="2971800"/>
            <a:ext cx="557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FF33CC"/>
                </a:solidFill>
                <a:latin typeface="Courier New" pitchFamily="49" charset="0"/>
                <a:cs typeface="Courier New" pitchFamily="49" charset="0"/>
              </a:rPr>
              <a:t>ga_set_restricted</a:t>
            </a:r>
            <a:r>
              <a:rPr lang="en-US" sz="2000" b="1" dirty="0" smtClean="0">
                <a:solidFill>
                  <a:srgbClr val="FF33CC"/>
                </a:solidFill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b="1" dirty="0" err="1" smtClean="0">
                <a:solidFill>
                  <a:srgbClr val="FF33CC"/>
                </a:solidFill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2000" b="1" dirty="0" smtClean="0">
                <a:solidFill>
                  <a:srgbClr val="FF33CC"/>
                </a:solidFill>
                <a:latin typeface="Courier New" pitchFamily="49" charset="0"/>
                <a:cs typeface="Courier New" pitchFamily="49" charset="0"/>
              </a:rPr>
              <a:t>, list, </a:t>
            </a:r>
            <a:r>
              <a:rPr lang="en-US" sz="2000" b="1" dirty="0" err="1" smtClean="0">
                <a:solidFill>
                  <a:srgbClr val="FF33CC"/>
                </a:solidFill>
                <a:latin typeface="Courier New" pitchFamily="49" charset="0"/>
                <a:cs typeface="Courier New" pitchFamily="49" charset="0"/>
              </a:rPr>
              <a:t>nproc</a:t>
            </a:r>
            <a:r>
              <a:rPr lang="en-US" sz="2000" b="1" dirty="0" smtClean="0">
                <a:solidFill>
                  <a:srgbClr val="FF33CC"/>
                </a:solidFill>
                <a:latin typeface="Courier New" pitchFamily="49" charset="0"/>
                <a:cs typeface="Courier New" pitchFamily="49" charset="0"/>
              </a:rPr>
              <a:t>)</a:t>
            </a:r>
            <a:endParaRPr lang="en-US" sz="2000" b="1" dirty="0">
              <a:solidFill>
                <a:srgbClr val="FF33CC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4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Restricted Arrays</a:t>
            </a:r>
          </a:p>
        </p:txBody>
      </p:sp>
      <p:sp>
        <p:nvSpPr>
          <p:cNvPr id="321612" name="Line 76"/>
          <p:cNvSpPr>
            <a:spLocks noChangeShapeType="1"/>
          </p:cNvSpPr>
          <p:nvPr/>
        </p:nvSpPr>
        <p:spPr bwMode="auto">
          <a:xfrm flipH="1">
            <a:off x="762000" y="1933575"/>
            <a:ext cx="0" cy="27432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21613" name="Line 77"/>
          <p:cNvSpPr>
            <a:spLocks noChangeShapeType="1"/>
          </p:cNvSpPr>
          <p:nvPr/>
        </p:nvSpPr>
        <p:spPr bwMode="auto">
          <a:xfrm flipH="1">
            <a:off x="1447800" y="1933575"/>
            <a:ext cx="0" cy="27432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21614" name="Line 78"/>
          <p:cNvSpPr>
            <a:spLocks noChangeShapeType="1"/>
          </p:cNvSpPr>
          <p:nvPr/>
        </p:nvSpPr>
        <p:spPr bwMode="auto">
          <a:xfrm flipH="1">
            <a:off x="2133600" y="1933575"/>
            <a:ext cx="0" cy="27432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21615" name="Line 79"/>
          <p:cNvSpPr>
            <a:spLocks noChangeShapeType="1"/>
          </p:cNvSpPr>
          <p:nvPr/>
        </p:nvSpPr>
        <p:spPr bwMode="auto">
          <a:xfrm flipH="1">
            <a:off x="2819400" y="1933575"/>
            <a:ext cx="0" cy="27432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21616" name="Line 80"/>
          <p:cNvSpPr>
            <a:spLocks noChangeShapeType="1"/>
          </p:cNvSpPr>
          <p:nvPr/>
        </p:nvSpPr>
        <p:spPr bwMode="auto">
          <a:xfrm flipH="1">
            <a:off x="3505200" y="1933575"/>
            <a:ext cx="0" cy="27432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21617" name="Line 81"/>
          <p:cNvSpPr>
            <a:spLocks noChangeShapeType="1"/>
          </p:cNvSpPr>
          <p:nvPr/>
        </p:nvSpPr>
        <p:spPr bwMode="auto">
          <a:xfrm>
            <a:off x="762000" y="1933575"/>
            <a:ext cx="27432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21618" name="Line 82"/>
          <p:cNvSpPr>
            <a:spLocks noChangeShapeType="1"/>
          </p:cNvSpPr>
          <p:nvPr/>
        </p:nvSpPr>
        <p:spPr bwMode="auto">
          <a:xfrm>
            <a:off x="762000" y="2619375"/>
            <a:ext cx="27432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21619" name="Line 83"/>
          <p:cNvSpPr>
            <a:spLocks noChangeShapeType="1"/>
          </p:cNvSpPr>
          <p:nvPr/>
        </p:nvSpPr>
        <p:spPr bwMode="auto">
          <a:xfrm>
            <a:off x="762000" y="3305175"/>
            <a:ext cx="27432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21620" name="Line 84"/>
          <p:cNvSpPr>
            <a:spLocks noChangeShapeType="1"/>
          </p:cNvSpPr>
          <p:nvPr/>
        </p:nvSpPr>
        <p:spPr bwMode="auto">
          <a:xfrm>
            <a:off x="762000" y="3990975"/>
            <a:ext cx="27432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21621" name="Line 85"/>
          <p:cNvSpPr>
            <a:spLocks noChangeShapeType="1"/>
          </p:cNvSpPr>
          <p:nvPr/>
        </p:nvSpPr>
        <p:spPr bwMode="auto">
          <a:xfrm>
            <a:off x="762000" y="4676775"/>
            <a:ext cx="27432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21622" name="Rectangle 86"/>
          <p:cNvSpPr>
            <a:spLocks noChangeArrowheads="1"/>
          </p:cNvSpPr>
          <p:nvPr/>
        </p:nvSpPr>
        <p:spPr bwMode="auto">
          <a:xfrm>
            <a:off x="762000" y="1933575"/>
            <a:ext cx="685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0</a:t>
            </a:r>
          </a:p>
        </p:txBody>
      </p:sp>
      <p:sp>
        <p:nvSpPr>
          <p:cNvPr id="321624" name="Rectangle 88"/>
          <p:cNvSpPr>
            <a:spLocks noChangeArrowheads="1"/>
          </p:cNvSpPr>
          <p:nvPr/>
        </p:nvSpPr>
        <p:spPr bwMode="auto">
          <a:xfrm>
            <a:off x="762000" y="2619375"/>
            <a:ext cx="685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</a:t>
            </a:r>
          </a:p>
        </p:txBody>
      </p:sp>
      <p:sp>
        <p:nvSpPr>
          <p:cNvPr id="321625" name="Rectangle 89"/>
          <p:cNvSpPr>
            <a:spLocks noChangeArrowheads="1"/>
          </p:cNvSpPr>
          <p:nvPr/>
        </p:nvSpPr>
        <p:spPr bwMode="auto">
          <a:xfrm>
            <a:off x="762000" y="3305175"/>
            <a:ext cx="685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2</a:t>
            </a:r>
          </a:p>
        </p:txBody>
      </p:sp>
      <p:sp>
        <p:nvSpPr>
          <p:cNvPr id="321626" name="Rectangle 90"/>
          <p:cNvSpPr>
            <a:spLocks noChangeArrowheads="1"/>
          </p:cNvSpPr>
          <p:nvPr/>
        </p:nvSpPr>
        <p:spPr bwMode="auto">
          <a:xfrm>
            <a:off x="762000" y="3990975"/>
            <a:ext cx="685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3</a:t>
            </a:r>
          </a:p>
        </p:txBody>
      </p:sp>
      <p:sp>
        <p:nvSpPr>
          <p:cNvPr id="321627" name="Rectangle 91"/>
          <p:cNvSpPr>
            <a:spLocks noChangeArrowheads="1"/>
          </p:cNvSpPr>
          <p:nvPr/>
        </p:nvSpPr>
        <p:spPr bwMode="auto">
          <a:xfrm>
            <a:off x="1447800" y="1933575"/>
            <a:ext cx="685800" cy="6858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4</a:t>
            </a:r>
          </a:p>
        </p:txBody>
      </p:sp>
      <p:sp>
        <p:nvSpPr>
          <p:cNvPr id="321628" name="Rectangle 92"/>
          <p:cNvSpPr>
            <a:spLocks noChangeArrowheads="1"/>
          </p:cNvSpPr>
          <p:nvPr/>
        </p:nvSpPr>
        <p:spPr bwMode="auto">
          <a:xfrm>
            <a:off x="1447800" y="2619375"/>
            <a:ext cx="685800" cy="6858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5</a:t>
            </a:r>
          </a:p>
        </p:txBody>
      </p:sp>
      <p:sp>
        <p:nvSpPr>
          <p:cNvPr id="321629" name="Rectangle 93"/>
          <p:cNvSpPr>
            <a:spLocks noChangeArrowheads="1"/>
          </p:cNvSpPr>
          <p:nvPr/>
        </p:nvSpPr>
        <p:spPr bwMode="auto">
          <a:xfrm>
            <a:off x="1447800" y="3305175"/>
            <a:ext cx="685800" cy="6858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6</a:t>
            </a:r>
          </a:p>
        </p:txBody>
      </p:sp>
      <p:sp>
        <p:nvSpPr>
          <p:cNvPr id="321630" name="Rectangle 94"/>
          <p:cNvSpPr>
            <a:spLocks noChangeArrowheads="1"/>
          </p:cNvSpPr>
          <p:nvPr/>
        </p:nvSpPr>
        <p:spPr bwMode="auto">
          <a:xfrm>
            <a:off x="1447800" y="3990975"/>
            <a:ext cx="685800" cy="6858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7</a:t>
            </a:r>
          </a:p>
        </p:txBody>
      </p:sp>
      <p:sp>
        <p:nvSpPr>
          <p:cNvPr id="321631" name="Rectangle 95"/>
          <p:cNvSpPr>
            <a:spLocks noChangeArrowheads="1"/>
          </p:cNvSpPr>
          <p:nvPr/>
        </p:nvSpPr>
        <p:spPr bwMode="auto">
          <a:xfrm>
            <a:off x="2133600" y="1933575"/>
            <a:ext cx="685800" cy="6858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8</a:t>
            </a:r>
          </a:p>
        </p:txBody>
      </p:sp>
      <p:sp>
        <p:nvSpPr>
          <p:cNvPr id="321632" name="Rectangle 96"/>
          <p:cNvSpPr>
            <a:spLocks noChangeArrowheads="1"/>
          </p:cNvSpPr>
          <p:nvPr/>
        </p:nvSpPr>
        <p:spPr bwMode="auto">
          <a:xfrm>
            <a:off x="2133600" y="2619375"/>
            <a:ext cx="685800" cy="6858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9</a:t>
            </a:r>
          </a:p>
        </p:txBody>
      </p:sp>
      <p:sp>
        <p:nvSpPr>
          <p:cNvPr id="321633" name="Rectangle 97"/>
          <p:cNvSpPr>
            <a:spLocks noChangeArrowheads="1"/>
          </p:cNvSpPr>
          <p:nvPr/>
        </p:nvSpPr>
        <p:spPr bwMode="auto">
          <a:xfrm>
            <a:off x="2133600" y="3305175"/>
            <a:ext cx="685800" cy="6858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10</a:t>
            </a:r>
          </a:p>
        </p:txBody>
      </p:sp>
      <p:sp>
        <p:nvSpPr>
          <p:cNvPr id="321634" name="Rectangle 98"/>
          <p:cNvSpPr>
            <a:spLocks noChangeArrowheads="1"/>
          </p:cNvSpPr>
          <p:nvPr/>
        </p:nvSpPr>
        <p:spPr bwMode="auto">
          <a:xfrm>
            <a:off x="2133600" y="3990975"/>
            <a:ext cx="685800" cy="6858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11</a:t>
            </a:r>
          </a:p>
        </p:txBody>
      </p:sp>
      <p:sp>
        <p:nvSpPr>
          <p:cNvPr id="321635" name="Rectangle 99"/>
          <p:cNvSpPr>
            <a:spLocks noChangeArrowheads="1"/>
          </p:cNvSpPr>
          <p:nvPr/>
        </p:nvSpPr>
        <p:spPr bwMode="auto">
          <a:xfrm>
            <a:off x="2819400" y="1933575"/>
            <a:ext cx="685800" cy="6858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12</a:t>
            </a:r>
          </a:p>
        </p:txBody>
      </p:sp>
      <p:sp>
        <p:nvSpPr>
          <p:cNvPr id="321636" name="Rectangle 100"/>
          <p:cNvSpPr>
            <a:spLocks noChangeArrowheads="1"/>
          </p:cNvSpPr>
          <p:nvPr/>
        </p:nvSpPr>
        <p:spPr bwMode="auto">
          <a:xfrm>
            <a:off x="2819400" y="2619375"/>
            <a:ext cx="685800" cy="6858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13</a:t>
            </a:r>
          </a:p>
        </p:txBody>
      </p:sp>
      <p:sp>
        <p:nvSpPr>
          <p:cNvPr id="321637" name="Rectangle 101"/>
          <p:cNvSpPr>
            <a:spLocks noChangeArrowheads="1"/>
          </p:cNvSpPr>
          <p:nvPr/>
        </p:nvSpPr>
        <p:spPr bwMode="auto">
          <a:xfrm>
            <a:off x="2819400" y="3305175"/>
            <a:ext cx="685800" cy="6858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14</a:t>
            </a:r>
          </a:p>
        </p:txBody>
      </p:sp>
      <p:sp>
        <p:nvSpPr>
          <p:cNvPr id="321638" name="Rectangle 102"/>
          <p:cNvSpPr>
            <a:spLocks noChangeArrowheads="1"/>
          </p:cNvSpPr>
          <p:nvPr/>
        </p:nvSpPr>
        <p:spPr bwMode="auto">
          <a:xfrm>
            <a:off x="2819400" y="3990975"/>
            <a:ext cx="685800" cy="6858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15</a:t>
            </a:r>
          </a:p>
        </p:txBody>
      </p:sp>
      <p:sp>
        <p:nvSpPr>
          <p:cNvPr id="321639" name="Line 103"/>
          <p:cNvSpPr>
            <a:spLocks noChangeShapeType="1"/>
          </p:cNvSpPr>
          <p:nvPr/>
        </p:nvSpPr>
        <p:spPr bwMode="auto">
          <a:xfrm flipH="1">
            <a:off x="5334000" y="1933575"/>
            <a:ext cx="0" cy="27432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21640" name="Line 104"/>
          <p:cNvSpPr>
            <a:spLocks noChangeShapeType="1"/>
          </p:cNvSpPr>
          <p:nvPr/>
        </p:nvSpPr>
        <p:spPr bwMode="auto">
          <a:xfrm flipH="1">
            <a:off x="6019800" y="1933575"/>
            <a:ext cx="0" cy="27432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21641" name="Line 105"/>
          <p:cNvSpPr>
            <a:spLocks noChangeShapeType="1"/>
          </p:cNvSpPr>
          <p:nvPr/>
        </p:nvSpPr>
        <p:spPr bwMode="auto">
          <a:xfrm flipH="1">
            <a:off x="6705600" y="1933575"/>
            <a:ext cx="0" cy="27432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21642" name="Line 106"/>
          <p:cNvSpPr>
            <a:spLocks noChangeShapeType="1"/>
          </p:cNvSpPr>
          <p:nvPr/>
        </p:nvSpPr>
        <p:spPr bwMode="auto">
          <a:xfrm flipH="1">
            <a:off x="7391400" y="1933575"/>
            <a:ext cx="0" cy="27432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21643" name="Line 107"/>
          <p:cNvSpPr>
            <a:spLocks noChangeShapeType="1"/>
          </p:cNvSpPr>
          <p:nvPr/>
        </p:nvSpPr>
        <p:spPr bwMode="auto">
          <a:xfrm flipH="1">
            <a:off x="8077200" y="1933575"/>
            <a:ext cx="0" cy="27432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21644" name="Line 108"/>
          <p:cNvSpPr>
            <a:spLocks noChangeShapeType="1"/>
          </p:cNvSpPr>
          <p:nvPr/>
        </p:nvSpPr>
        <p:spPr bwMode="auto">
          <a:xfrm>
            <a:off x="5334000" y="1933575"/>
            <a:ext cx="27432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21645" name="Line 109"/>
          <p:cNvSpPr>
            <a:spLocks noChangeShapeType="1"/>
          </p:cNvSpPr>
          <p:nvPr/>
        </p:nvSpPr>
        <p:spPr bwMode="auto">
          <a:xfrm>
            <a:off x="5334000" y="2619375"/>
            <a:ext cx="27432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21646" name="Line 110"/>
          <p:cNvSpPr>
            <a:spLocks noChangeShapeType="1"/>
          </p:cNvSpPr>
          <p:nvPr/>
        </p:nvSpPr>
        <p:spPr bwMode="auto">
          <a:xfrm>
            <a:off x="5334000" y="3305175"/>
            <a:ext cx="27432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21647" name="Line 111"/>
          <p:cNvSpPr>
            <a:spLocks noChangeShapeType="1"/>
          </p:cNvSpPr>
          <p:nvPr/>
        </p:nvSpPr>
        <p:spPr bwMode="auto">
          <a:xfrm>
            <a:off x="5334000" y="3990975"/>
            <a:ext cx="27432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21648" name="Line 112"/>
          <p:cNvSpPr>
            <a:spLocks noChangeShapeType="1"/>
          </p:cNvSpPr>
          <p:nvPr/>
        </p:nvSpPr>
        <p:spPr bwMode="auto">
          <a:xfrm>
            <a:off x="5334000" y="4676775"/>
            <a:ext cx="27432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21649" name="Rectangle 113"/>
          <p:cNvSpPr>
            <a:spLocks noChangeArrowheads="1"/>
          </p:cNvSpPr>
          <p:nvPr/>
        </p:nvSpPr>
        <p:spPr bwMode="auto">
          <a:xfrm>
            <a:off x="5334000" y="1933575"/>
            <a:ext cx="685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0</a:t>
            </a:r>
          </a:p>
        </p:txBody>
      </p:sp>
      <p:sp>
        <p:nvSpPr>
          <p:cNvPr id="321650" name="Rectangle 114"/>
          <p:cNvSpPr>
            <a:spLocks noChangeArrowheads="1"/>
          </p:cNvSpPr>
          <p:nvPr/>
        </p:nvSpPr>
        <p:spPr bwMode="auto">
          <a:xfrm>
            <a:off x="5334000" y="2619375"/>
            <a:ext cx="685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</a:t>
            </a:r>
          </a:p>
        </p:txBody>
      </p:sp>
      <p:sp>
        <p:nvSpPr>
          <p:cNvPr id="321651" name="Rectangle 115"/>
          <p:cNvSpPr>
            <a:spLocks noChangeArrowheads="1"/>
          </p:cNvSpPr>
          <p:nvPr/>
        </p:nvSpPr>
        <p:spPr bwMode="auto">
          <a:xfrm>
            <a:off x="5334000" y="3305175"/>
            <a:ext cx="685800" cy="6858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4</a:t>
            </a:r>
          </a:p>
        </p:txBody>
      </p:sp>
      <p:sp>
        <p:nvSpPr>
          <p:cNvPr id="321652" name="Rectangle 116"/>
          <p:cNvSpPr>
            <a:spLocks noChangeArrowheads="1"/>
          </p:cNvSpPr>
          <p:nvPr/>
        </p:nvSpPr>
        <p:spPr bwMode="auto">
          <a:xfrm>
            <a:off x="5334000" y="3990975"/>
            <a:ext cx="685800" cy="6858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5</a:t>
            </a:r>
          </a:p>
        </p:txBody>
      </p:sp>
      <p:sp>
        <p:nvSpPr>
          <p:cNvPr id="321653" name="Rectangle 117"/>
          <p:cNvSpPr>
            <a:spLocks noChangeArrowheads="1"/>
          </p:cNvSpPr>
          <p:nvPr/>
        </p:nvSpPr>
        <p:spPr bwMode="auto">
          <a:xfrm>
            <a:off x="6019800" y="1933575"/>
            <a:ext cx="685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2</a:t>
            </a:r>
          </a:p>
        </p:txBody>
      </p:sp>
      <p:sp>
        <p:nvSpPr>
          <p:cNvPr id="321654" name="Rectangle 118"/>
          <p:cNvSpPr>
            <a:spLocks noChangeArrowheads="1"/>
          </p:cNvSpPr>
          <p:nvPr/>
        </p:nvSpPr>
        <p:spPr bwMode="auto">
          <a:xfrm>
            <a:off x="6019800" y="2619375"/>
            <a:ext cx="6858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3</a:t>
            </a:r>
          </a:p>
        </p:txBody>
      </p:sp>
      <p:sp>
        <p:nvSpPr>
          <p:cNvPr id="321655" name="Rectangle 119"/>
          <p:cNvSpPr>
            <a:spLocks noChangeArrowheads="1"/>
          </p:cNvSpPr>
          <p:nvPr/>
        </p:nvSpPr>
        <p:spPr bwMode="auto">
          <a:xfrm>
            <a:off x="6019800" y="3305175"/>
            <a:ext cx="685800" cy="6858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6</a:t>
            </a:r>
          </a:p>
        </p:txBody>
      </p:sp>
      <p:sp>
        <p:nvSpPr>
          <p:cNvPr id="321656" name="Rectangle 120"/>
          <p:cNvSpPr>
            <a:spLocks noChangeArrowheads="1"/>
          </p:cNvSpPr>
          <p:nvPr/>
        </p:nvSpPr>
        <p:spPr bwMode="auto">
          <a:xfrm>
            <a:off x="6019800" y="3990975"/>
            <a:ext cx="685800" cy="6858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7</a:t>
            </a:r>
          </a:p>
        </p:txBody>
      </p:sp>
      <p:sp>
        <p:nvSpPr>
          <p:cNvPr id="321657" name="Rectangle 121"/>
          <p:cNvSpPr>
            <a:spLocks noChangeArrowheads="1"/>
          </p:cNvSpPr>
          <p:nvPr/>
        </p:nvSpPr>
        <p:spPr bwMode="auto">
          <a:xfrm>
            <a:off x="6705600" y="1933575"/>
            <a:ext cx="685800" cy="6858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8</a:t>
            </a:r>
          </a:p>
        </p:txBody>
      </p:sp>
      <p:sp>
        <p:nvSpPr>
          <p:cNvPr id="321658" name="Rectangle 122"/>
          <p:cNvSpPr>
            <a:spLocks noChangeArrowheads="1"/>
          </p:cNvSpPr>
          <p:nvPr/>
        </p:nvSpPr>
        <p:spPr bwMode="auto">
          <a:xfrm>
            <a:off x="6705600" y="2619375"/>
            <a:ext cx="685800" cy="6858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9</a:t>
            </a:r>
          </a:p>
        </p:txBody>
      </p:sp>
      <p:sp>
        <p:nvSpPr>
          <p:cNvPr id="321659" name="Rectangle 123"/>
          <p:cNvSpPr>
            <a:spLocks noChangeArrowheads="1"/>
          </p:cNvSpPr>
          <p:nvPr/>
        </p:nvSpPr>
        <p:spPr bwMode="auto">
          <a:xfrm>
            <a:off x="6705600" y="3305175"/>
            <a:ext cx="685800" cy="6858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12</a:t>
            </a:r>
          </a:p>
        </p:txBody>
      </p:sp>
      <p:sp>
        <p:nvSpPr>
          <p:cNvPr id="321660" name="Rectangle 124"/>
          <p:cNvSpPr>
            <a:spLocks noChangeArrowheads="1"/>
          </p:cNvSpPr>
          <p:nvPr/>
        </p:nvSpPr>
        <p:spPr bwMode="auto">
          <a:xfrm>
            <a:off x="6705600" y="3990975"/>
            <a:ext cx="685800" cy="6858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13</a:t>
            </a:r>
          </a:p>
        </p:txBody>
      </p:sp>
      <p:sp>
        <p:nvSpPr>
          <p:cNvPr id="321661" name="Rectangle 125"/>
          <p:cNvSpPr>
            <a:spLocks noChangeArrowheads="1"/>
          </p:cNvSpPr>
          <p:nvPr/>
        </p:nvSpPr>
        <p:spPr bwMode="auto">
          <a:xfrm>
            <a:off x="7391400" y="1933575"/>
            <a:ext cx="685800" cy="6858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10</a:t>
            </a:r>
          </a:p>
        </p:txBody>
      </p:sp>
      <p:sp>
        <p:nvSpPr>
          <p:cNvPr id="321662" name="Rectangle 126"/>
          <p:cNvSpPr>
            <a:spLocks noChangeArrowheads="1"/>
          </p:cNvSpPr>
          <p:nvPr/>
        </p:nvSpPr>
        <p:spPr bwMode="auto">
          <a:xfrm>
            <a:off x="7391400" y="2619375"/>
            <a:ext cx="685800" cy="6858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11</a:t>
            </a:r>
          </a:p>
        </p:txBody>
      </p:sp>
      <p:sp>
        <p:nvSpPr>
          <p:cNvPr id="321663" name="Rectangle 127"/>
          <p:cNvSpPr>
            <a:spLocks noChangeArrowheads="1"/>
          </p:cNvSpPr>
          <p:nvPr/>
        </p:nvSpPr>
        <p:spPr bwMode="auto">
          <a:xfrm>
            <a:off x="7391400" y="3305175"/>
            <a:ext cx="685800" cy="6858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14</a:t>
            </a:r>
          </a:p>
        </p:txBody>
      </p:sp>
      <p:sp>
        <p:nvSpPr>
          <p:cNvPr id="321664" name="Rectangle 128"/>
          <p:cNvSpPr>
            <a:spLocks noChangeArrowheads="1"/>
          </p:cNvSpPr>
          <p:nvPr/>
        </p:nvSpPr>
        <p:spPr bwMode="auto">
          <a:xfrm>
            <a:off x="7391400" y="3990975"/>
            <a:ext cx="685800" cy="685800"/>
          </a:xfrm>
          <a:prstGeom prst="rect">
            <a:avLst/>
          </a:prstGeom>
          <a:solidFill>
            <a:srgbClr val="33CC3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15</a:t>
            </a:r>
          </a:p>
        </p:txBody>
      </p:sp>
      <p:sp>
        <p:nvSpPr>
          <p:cNvPr id="321665" name="Text Box 129"/>
          <p:cNvSpPr txBox="1">
            <a:spLocks noChangeArrowheads="1"/>
          </p:cNvSpPr>
          <p:nvPr/>
        </p:nvSpPr>
        <p:spPr bwMode="auto">
          <a:xfrm>
            <a:off x="152400" y="4905375"/>
            <a:ext cx="3854450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Standard data distribution</a:t>
            </a:r>
          </a:p>
        </p:txBody>
      </p:sp>
      <p:sp>
        <p:nvSpPr>
          <p:cNvPr id="321666" name="Text Box 130"/>
          <p:cNvSpPr txBox="1">
            <a:spLocks noChangeArrowheads="1"/>
          </p:cNvSpPr>
          <p:nvPr/>
        </p:nvSpPr>
        <p:spPr bwMode="auto">
          <a:xfrm>
            <a:off x="4613275" y="4905375"/>
            <a:ext cx="3023905" cy="553998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dirty="0" smtClean="0"/>
              <a:t>User-specified </a:t>
            </a:r>
            <a:r>
              <a:rPr lang="en-US" dirty="0"/>
              <a:t>distribution</a:t>
            </a:r>
          </a:p>
        </p:txBody>
      </p:sp>
      <p:sp>
        <p:nvSpPr>
          <p:cNvPr id="321667" name="Text Box 131"/>
          <p:cNvSpPr txBox="1">
            <a:spLocks noChangeArrowheads="1"/>
          </p:cNvSpPr>
          <p:nvPr/>
        </p:nvSpPr>
        <p:spPr bwMode="auto">
          <a:xfrm>
            <a:off x="2700338" y="1066800"/>
            <a:ext cx="3471862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4 nodes, 16 processors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TASCEL-Dynamic Load Balancing</a:t>
            </a:r>
            <a:endParaRPr lang="en-US" dirty="0"/>
          </a:p>
        </p:txBody>
      </p:sp>
      <p:sp>
        <p:nvSpPr>
          <p:cNvPr id="4" name="Content Placeholder 5"/>
          <p:cNvSpPr>
            <a:spLocks noGrp="1"/>
          </p:cNvSpPr>
          <p:nvPr>
            <p:ph idx="1"/>
          </p:nvPr>
        </p:nvSpPr>
        <p:spPr>
          <a:xfrm>
            <a:off x="482600" y="4178300"/>
            <a:ext cx="8228013" cy="2543175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Express computation as collection of tasks</a:t>
            </a:r>
          </a:p>
          <a:p>
            <a:pPr lvl="1"/>
            <a:r>
              <a:rPr lang="en-US" dirty="0" smtClean="0">
                <a:ea typeface="ＭＳ Ｐゴシック" charset="-128"/>
              </a:rPr>
              <a:t>Tasks operate on data stored in PGAS (Global Arrays)</a:t>
            </a:r>
          </a:p>
          <a:p>
            <a:pPr lvl="1"/>
            <a:r>
              <a:rPr lang="en-US" dirty="0" smtClean="0">
                <a:ea typeface="ＭＳ Ｐゴシック" charset="-128"/>
              </a:rPr>
              <a:t>Executed in collective task parallel phases</a:t>
            </a:r>
          </a:p>
          <a:p>
            <a:r>
              <a:rPr lang="en-US" dirty="0" smtClean="0">
                <a:ea typeface="ＭＳ Ｐゴシック" charset="-128"/>
              </a:rPr>
              <a:t>TASCEL runtime system manages task execution</a:t>
            </a:r>
          </a:p>
          <a:p>
            <a:pPr lvl="1"/>
            <a:r>
              <a:rPr lang="en-US" dirty="0" smtClean="0">
                <a:ea typeface="ＭＳ Ｐゴシック" charset="-128"/>
              </a:rPr>
              <a:t>Load balancing, locality optimization, etc.</a:t>
            </a:r>
          </a:p>
          <a:p>
            <a:r>
              <a:rPr lang="en-US" dirty="0" smtClean="0">
                <a:ea typeface="ＭＳ Ｐゴシック" charset="-128"/>
              </a:rPr>
              <a:t>Extends Global Arrays’ execution model</a:t>
            </a:r>
          </a:p>
        </p:txBody>
      </p:sp>
      <p:pic>
        <p:nvPicPr>
          <p:cNvPr id="5" name="Picture 30" descr="antenna_meshed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617663"/>
            <a:ext cx="22288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3635375" y="2005013"/>
            <a:ext cx="1800225" cy="1714500"/>
            <a:chOff x="3306" y="1080"/>
            <a:chExt cx="1285" cy="1242"/>
          </a:xfrm>
        </p:grpSpPr>
        <p:sp>
          <p:nvSpPr>
            <p:cNvPr id="7" name="Oval 3"/>
            <p:cNvSpPr>
              <a:spLocks noChangeArrowheads="1"/>
            </p:cNvSpPr>
            <p:nvPr/>
          </p:nvSpPr>
          <p:spPr bwMode="auto">
            <a:xfrm>
              <a:off x="3306" y="1080"/>
              <a:ext cx="1285" cy="1242"/>
            </a:xfrm>
            <a:prstGeom prst="ellipse">
              <a:avLst/>
            </a:prstGeom>
            <a:solidFill>
              <a:srgbClr val="FFFFCC"/>
            </a:solidFill>
            <a:ln w="36720">
              <a:solidFill>
                <a:srgbClr val="E6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0"/>
            <p:cNvSpPr>
              <a:spLocks noChangeArrowheads="1"/>
            </p:cNvSpPr>
            <p:nvPr/>
          </p:nvSpPr>
          <p:spPr bwMode="auto">
            <a:xfrm>
              <a:off x="3492" y="1836"/>
              <a:ext cx="73" cy="71"/>
            </a:xfrm>
            <a:prstGeom prst="ellipse">
              <a:avLst/>
            </a:prstGeom>
            <a:solidFill>
              <a:srgbClr val="66FF33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11"/>
            <p:cNvSpPr>
              <a:spLocks noChangeArrowheads="1"/>
            </p:cNvSpPr>
            <p:nvPr/>
          </p:nvSpPr>
          <p:spPr bwMode="auto">
            <a:xfrm>
              <a:off x="3600" y="2016"/>
              <a:ext cx="73" cy="71"/>
            </a:xfrm>
            <a:prstGeom prst="ellipse">
              <a:avLst/>
            </a:prstGeom>
            <a:solidFill>
              <a:srgbClr val="66FF33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322" y="2027"/>
              <a:ext cx="73" cy="71"/>
            </a:xfrm>
            <a:prstGeom prst="ellipse">
              <a:avLst/>
            </a:prstGeom>
            <a:solidFill>
              <a:srgbClr val="66FF33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3600" y="1584"/>
              <a:ext cx="73" cy="71"/>
            </a:xfrm>
            <a:prstGeom prst="ellipse">
              <a:avLst/>
            </a:prstGeom>
            <a:solidFill>
              <a:srgbClr val="66FF33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14"/>
            <p:cNvSpPr>
              <a:spLocks noChangeArrowheads="1"/>
            </p:cNvSpPr>
            <p:nvPr/>
          </p:nvSpPr>
          <p:spPr bwMode="auto">
            <a:xfrm>
              <a:off x="3505" y="1302"/>
              <a:ext cx="73" cy="71"/>
            </a:xfrm>
            <a:prstGeom prst="ellipse">
              <a:avLst/>
            </a:prstGeom>
            <a:solidFill>
              <a:srgbClr val="66FF33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5"/>
            <p:cNvSpPr>
              <a:spLocks noChangeArrowheads="1"/>
            </p:cNvSpPr>
            <p:nvPr/>
          </p:nvSpPr>
          <p:spPr bwMode="auto">
            <a:xfrm>
              <a:off x="3960" y="1476"/>
              <a:ext cx="73" cy="71"/>
            </a:xfrm>
            <a:prstGeom prst="ellipse">
              <a:avLst/>
            </a:prstGeom>
            <a:solidFill>
              <a:srgbClr val="66FF33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6"/>
            <p:cNvSpPr>
              <a:spLocks noChangeArrowheads="1"/>
            </p:cNvSpPr>
            <p:nvPr/>
          </p:nvSpPr>
          <p:spPr bwMode="auto">
            <a:xfrm>
              <a:off x="4266" y="1257"/>
              <a:ext cx="74" cy="71"/>
            </a:xfrm>
            <a:prstGeom prst="ellipse">
              <a:avLst/>
            </a:prstGeom>
            <a:solidFill>
              <a:srgbClr val="66FF33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Oval 17"/>
            <p:cNvSpPr>
              <a:spLocks noChangeArrowheads="1"/>
            </p:cNvSpPr>
            <p:nvPr/>
          </p:nvSpPr>
          <p:spPr bwMode="auto">
            <a:xfrm>
              <a:off x="4428" y="1512"/>
              <a:ext cx="73" cy="71"/>
            </a:xfrm>
            <a:prstGeom prst="ellipse">
              <a:avLst/>
            </a:prstGeom>
            <a:solidFill>
              <a:srgbClr val="66FF33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Oval 18"/>
            <p:cNvSpPr>
              <a:spLocks noChangeArrowheads="1"/>
            </p:cNvSpPr>
            <p:nvPr/>
          </p:nvSpPr>
          <p:spPr bwMode="auto">
            <a:xfrm>
              <a:off x="4068" y="1872"/>
              <a:ext cx="73" cy="71"/>
            </a:xfrm>
            <a:prstGeom prst="ellipse">
              <a:avLst/>
            </a:prstGeom>
            <a:solidFill>
              <a:srgbClr val="66FF33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9"/>
            <p:cNvSpPr>
              <a:spLocks noChangeArrowheads="1"/>
            </p:cNvSpPr>
            <p:nvPr/>
          </p:nvSpPr>
          <p:spPr bwMode="auto">
            <a:xfrm>
              <a:off x="3852" y="1872"/>
              <a:ext cx="73" cy="71"/>
            </a:xfrm>
            <a:prstGeom prst="ellipse">
              <a:avLst/>
            </a:prstGeom>
            <a:solidFill>
              <a:srgbClr val="FF0000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20"/>
            <p:cNvSpPr>
              <a:spLocks noChangeArrowheads="1"/>
            </p:cNvSpPr>
            <p:nvPr/>
          </p:nvSpPr>
          <p:spPr bwMode="auto">
            <a:xfrm>
              <a:off x="3852" y="2124"/>
              <a:ext cx="73" cy="71"/>
            </a:xfrm>
            <a:prstGeom prst="ellipse">
              <a:avLst/>
            </a:prstGeom>
            <a:solidFill>
              <a:srgbClr val="FF0000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21"/>
            <p:cNvSpPr>
              <a:spLocks noChangeArrowheads="1"/>
            </p:cNvSpPr>
            <p:nvPr/>
          </p:nvSpPr>
          <p:spPr bwMode="auto">
            <a:xfrm>
              <a:off x="3780" y="1656"/>
              <a:ext cx="73" cy="71"/>
            </a:xfrm>
            <a:prstGeom prst="ellipse">
              <a:avLst/>
            </a:prstGeom>
            <a:solidFill>
              <a:srgbClr val="FF0000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22"/>
            <p:cNvSpPr>
              <a:spLocks noChangeArrowheads="1"/>
            </p:cNvSpPr>
            <p:nvPr/>
          </p:nvSpPr>
          <p:spPr bwMode="auto">
            <a:xfrm>
              <a:off x="3852" y="1332"/>
              <a:ext cx="73" cy="71"/>
            </a:xfrm>
            <a:prstGeom prst="ellipse">
              <a:avLst/>
            </a:prstGeom>
            <a:solidFill>
              <a:srgbClr val="FF0000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23"/>
            <p:cNvSpPr>
              <a:spLocks noChangeArrowheads="1"/>
            </p:cNvSpPr>
            <p:nvPr/>
          </p:nvSpPr>
          <p:spPr bwMode="auto">
            <a:xfrm>
              <a:off x="4068" y="1224"/>
              <a:ext cx="73" cy="71"/>
            </a:xfrm>
            <a:prstGeom prst="ellipse">
              <a:avLst/>
            </a:prstGeom>
            <a:solidFill>
              <a:srgbClr val="FF0000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4"/>
            <p:cNvSpPr>
              <a:spLocks noChangeArrowheads="1"/>
            </p:cNvSpPr>
            <p:nvPr/>
          </p:nvSpPr>
          <p:spPr bwMode="auto">
            <a:xfrm>
              <a:off x="4464" y="1728"/>
              <a:ext cx="73" cy="71"/>
            </a:xfrm>
            <a:prstGeom prst="ellipse">
              <a:avLst/>
            </a:prstGeom>
            <a:solidFill>
              <a:srgbClr val="FF0000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5"/>
            <p:cNvSpPr>
              <a:spLocks noChangeArrowheads="1"/>
            </p:cNvSpPr>
            <p:nvPr/>
          </p:nvSpPr>
          <p:spPr bwMode="auto">
            <a:xfrm>
              <a:off x="4113" y="1541"/>
              <a:ext cx="74" cy="71"/>
            </a:xfrm>
            <a:prstGeom prst="ellipse">
              <a:avLst/>
            </a:prstGeom>
            <a:solidFill>
              <a:srgbClr val="FF0000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4284" y="1548"/>
              <a:ext cx="73" cy="71"/>
            </a:xfrm>
            <a:prstGeom prst="ellipse">
              <a:avLst/>
            </a:prstGeom>
            <a:solidFill>
              <a:srgbClr val="FFC000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3888" y="1188"/>
              <a:ext cx="73" cy="71"/>
            </a:xfrm>
            <a:prstGeom prst="ellipse">
              <a:avLst/>
            </a:prstGeom>
            <a:solidFill>
              <a:srgbClr val="FFC000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23"/>
            <p:cNvSpPr>
              <a:spLocks noChangeArrowheads="1"/>
            </p:cNvSpPr>
            <p:nvPr/>
          </p:nvSpPr>
          <p:spPr bwMode="auto">
            <a:xfrm>
              <a:off x="3420" y="1548"/>
              <a:ext cx="73" cy="71"/>
            </a:xfrm>
            <a:prstGeom prst="ellipse">
              <a:avLst/>
            </a:prstGeom>
            <a:solidFill>
              <a:srgbClr val="FFC000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3"/>
            <p:cNvSpPr>
              <a:spLocks noChangeArrowheads="1"/>
            </p:cNvSpPr>
            <p:nvPr/>
          </p:nvSpPr>
          <p:spPr bwMode="auto">
            <a:xfrm>
              <a:off x="4104" y="2052"/>
              <a:ext cx="73" cy="71"/>
            </a:xfrm>
            <a:prstGeom prst="ellipse">
              <a:avLst/>
            </a:prstGeom>
            <a:solidFill>
              <a:srgbClr val="FFC000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3"/>
            <p:cNvSpPr>
              <a:spLocks noChangeArrowheads="1"/>
            </p:cNvSpPr>
            <p:nvPr/>
          </p:nvSpPr>
          <p:spPr bwMode="auto">
            <a:xfrm>
              <a:off x="3996" y="1692"/>
              <a:ext cx="73" cy="71"/>
            </a:xfrm>
            <a:prstGeom prst="ellipse">
              <a:avLst/>
            </a:prstGeom>
            <a:solidFill>
              <a:srgbClr val="FFC000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13"/>
            <p:cNvSpPr>
              <a:spLocks noChangeArrowheads="1"/>
            </p:cNvSpPr>
            <p:nvPr/>
          </p:nvSpPr>
          <p:spPr bwMode="auto">
            <a:xfrm>
              <a:off x="3708" y="1440"/>
              <a:ext cx="73" cy="71"/>
            </a:xfrm>
            <a:prstGeom prst="ellipse">
              <a:avLst/>
            </a:prstGeom>
            <a:solidFill>
              <a:srgbClr val="66FF33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1"/>
            <p:cNvSpPr>
              <a:spLocks noChangeArrowheads="1"/>
            </p:cNvSpPr>
            <p:nvPr/>
          </p:nvSpPr>
          <p:spPr bwMode="auto">
            <a:xfrm>
              <a:off x="3708" y="1260"/>
              <a:ext cx="73" cy="71"/>
            </a:xfrm>
            <a:prstGeom prst="ellipse">
              <a:avLst/>
            </a:prstGeom>
            <a:solidFill>
              <a:srgbClr val="FF0000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3"/>
            <p:cNvSpPr>
              <a:spLocks noChangeArrowheads="1"/>
            </p:cNvSpPr>
            <p:nvPr/>
          </p:nvSpPr>
          <p:spPr bwMode="auto">
            <a:xfrm>
              <a:off x="4248" y="1836"/>
              <a:ext cx="73" cy="71"/>
            </a:xfrm>
            <a:prstGeom prst="ellipse">
              <a:avLst/>
            </a:prstGeom>
            <a:solidFill>
              <a:srgbClr val="FFC000"/>
            </a:solidFill>
            <a:ln w="1908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2" name="Straight Arrow Connector 40"/>
          <p:cNvCxnSpPr>
            <a:cxnSpLocks noChangeShapeType="1"/>
          </p:cNvCxnSpPr>
          <p:nvPr/>
        </p:nvCxnSpPr>
        <p:spPr bwMode="auto">
          <a:xfrm flipV="1">
            <a:off x="2901950" y="2790825"/>
            <a:ext cx="641350" cy="4763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33" name="Line 3"/>
          <p:cNvSpPr>
            <a:spLocks noChangeShapeType="1"/>
          </p:cNvSpPr>
          <p:nvPr/>
        </p:nvSpPr>
        <p:spPr bwMode="auto">
          <a:xfrm>
            <a:off x="6470650" y="1752600"/>
            <a:ext cx="1588" cy="930275"/>
          </a:xfrm>
          <a:prstGeom prst="line">
            <a:avLst/>
          </a:prstGeom>
          <a:noFill/>
          <a:ln w="28440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4"/>
          <p:cNvSpPr>
            <a:spLocks noChangeShapeType="1"/>
          </p:cNvSpPr>
          <p:nvPr/>
        </p:nvSpPr>
        <p:spPr bwMode="auto">
          <a:xfrm>
            <a:off x="6645275" y="1752600"/>
            <a:ext cx="1588" cy="930275"/>
          </a:xfrm>
          <a:prstGeom prst="line">
            <a:avLst/>
          </a:prstGeom>
          <a:noFill/>
          <a:ln w="28440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5"/>
          <p:cNvSpPr>
            <a:spLocks noChangeShapeType="1"/>
          </p:cNvSpPr>
          <p:nvPr/>
        </p:nvSpPr>
        <p:spPr bwMode="auto">
          <a:xfrm>
            <a:off x="6818313" y="1752600"/>
            <a:ext cx="0" cy="930275"/>
          </a:xfrm>
          <a:prstGeom prst="line">
            <a:avLst/>
          </a:prstGeom>
          <a:noFill/>
          <a:ln w="28440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6991350" y="1752600"/>
            <a:ext cx="1588" cy="930275"/>
          </a:xfrm>
          <a:prstGeom prst="line">
            <a:avLst/>
          </a:prstGeom>
          <a:noFill/>
          <a:ln w="28440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Line 7"/>
          <p:cNvSpPr>
            <a:spLocks noChangeShapeType="1"/>
          </p:cNvSpPr>
          <p:nvPr/>
        </p:nvSpPr>
        <p:spPr bwMode="auto">
          <a:xfrm>
            <a:off x="6808788" y="3117850"/>
            <a:ext cx="0" cy="69215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Line 8"/>
          <p:cNvSpPr>
            <a:spLocks noChangeShapeType="1"/>
          </p:cNvSpPr>
          <p:nvPr/>
        </p:nvSpPr>
        <p:spPr bwMode="auto">
          <a:xfrm>
            <a:off x="6810375" y="990600"/>
            <a:ext cx="7938" cy="676275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Line 9"/>
          <p:cNvSpPr>
            <a:spLocks noChangeShapeType="1"/>
          </p:cNvSpPr>
          <p:nvPr/>
        </p:nvSpPr>
        <p:spPr bwMode="auto">
          <a:xfrm>
            <a:off x="7970838" y="1752600"/>
            <a:ext cx="1587" cy="930275"/>
          </a:xfrm>
          <a:prstGeom prst="line">
            <a:avLst/>
          </a:prstGeom>
          <a:noFill/>
          <a:ln w="28440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10"/>
          <p:cNvSpPr>
            <a:spLocks noChangeShapeType="1"/>
          </p:cNvSpPr>
          <p:nvPr/>
        </p:nvSpPr>
        <p:spPr bwMode="auto">
          <a:xfrm>
            <a:off x="8145463" y="1752600"/>
            <a:ext cx="1587" cy="930275"/>
          </a:xfrm>
          <a:prstGeom prst="line">
            <a:avLst/>
          </a:prstGeom>
          <a:noFill/>
          <a:ln w="28440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" name="Line 11"/>
          <p:cNvSpPr>
            <a:spLocks noChangeShapeType="1"/>
          </p:cNvSpPr>
          <p:nvPr/>
        </p:nvSpPr>
        <p:spPr bwMode="auto">
          <a:xfrm>
            <a:off x="8318500" y="1752600"/>
            <a:ext cx="1588" cy="930275"/>
          </a:xfrm>
          <a:prstGeom prst="line">
            <a:avLst/>
          </a:prstGeom>
          <a:noFill/>
          <a:ln w="28440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>
            <a:off x="8491538" y="1752600"/>
            <a:ext cx="1587" cy="930275"/>
          </a:xfrm>
          <a:prstGeom prst="line">
            <a:avLst/>
          </a:prstGeom>
          <a:noFill/>
          <a:ln w="28440">
            <a:solidFill>
              <a:srgbClr val="99CC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>
            <a:off x="8132763" y="3117850"/>
            <a:ext cx="0" cy="692150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>
            <a:off x="8134350" y="990600"/>
            <a:ext cx="1588" cy="7000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7038975" y="1149350"/>
            <a:ext cx="841375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SPMD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7038975" y="3470275"/>
            <a:ext cx="841375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>
              <a:lnSpc>
                <a:spcPct val="90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SPMD</a:t>
            </a: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6962775" y="1936750"/>
            <a:ext cx="1006475" cy="644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>
              <a:lnSpc>
                <a:spcPct val="90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Task</a:t>
            </a:r>
          </a:p>
          <a:p>
            <a:pPr algn="ctr">
              <a:lnSpc>
                <a:spcPct val="90000"/>
              </a:lnSpc>
              <a:spcBef>
                <a:spcPts val="4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</a:rPr>
              <a:t> Parallel</a:t>
            </a:r>
          </a:p>
        </p:txBody>
      </p:sp>
      <p:sp>
        <p:nvSpPr>
          <p:cNvPr id="48" name="Line 20"/>
          <p:cNvSpPr>
            <a:spLocks noChangeShapeType="1"/>
          </p:cNvSpPr>
          <p:nvPr/>
        </p:nvSpPr>
        <p:spPr bwMode="auto">
          <a:xfrm>
            <a:off x="6264275" y="2743200"/>
            <a:ext cx="2346325" cy="0"/>
          </a:xfrm>
          <a:prstGeom prst="line">
            <a:avLst/>
          </a:prstGeom>
          <a:noFill/>
          <a:ln w="3672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9" name="Rectangle 21"/>
          <p:cNvSpPr>
            <a:spLocks noChangeArrowheads="1"/>
          </p:cNvSpPr>
          <p:nvPr/>
        </p:nvSpPr>
        <p:spPr bwMode="auto">
          <a:xfrm>
            <a:off x="6883400" y="2819400"/>
            <a:ext cx="1171575" cy="188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>
                <a:solidFill>
                  <a:srgbClr val="FF0000"/>
                </a:solidFill>
              </a:rPr>
              <a:t>Termination</a:t>
            </a:r>
          </a:p>
        </p:txBody>
      </p:sp>
      <p:cxnSp>
        <p:nvCxnSpPr>
          <p:cNvPr id="50" name="Straight Arrow Connector 40"/>
          <p:cNvCxnSpPr>
            <a:cxnSpLocks noChangeShapeType="1"/>
          </p:cNvCxnSpPr>
          <p:nvPr/>
        </p:nvCxnSpPr>
        <p:spPr bwMode="auto">
          <a:xfrm flipV="1">
            <a:off x="5551488" y="2790825"/>
            <a:ext cx="641350" cy="4763"/>
          </a:xfrm>
          <a:prstGeom prst="straightConnector1">
            <a:avLst/>
          </a:prstGeom>
          <a:noFill/>
          <a:ln w="63500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Pointer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arrays where each array element can be an arbitrary data object</a:t>
            </a:r>
          </a:p>
          <a:p>
            <a:pPr lvl="1"/>
            <a:r>
              <a:rPr lang="en-US" dirty="0" smtClean="0"/>
              <a:t>May be more limited in Fortran where each array object might need to be restricted to an arbitrarily sized array of some type</a:t>
            </a:r>
          </a:p>
          <a:p>
            <a:r>
              <a:rPr lang="en-US" dirty="0" smtClean="0"/>
              <a:t>Access blocks of array elements or single elements and copy them into local buffers using standard put/get syntax</a:t>
            </a:r>
          </a:p>
          <a:p>
            <a:r>
              <a:rPr lang="en-US" dirty="0" smtClean="0"/>
              <a:t>Potential Applications</a:t>
            </a:r>
          </a:p>
          <a:p>
            <a:pPr lvl="1"/>
            <a:r>
              <a:rPr lang="en-US" dirty="0" smtClean="0"/>
              <a:t>Block sparse matrix</a:t>
            </a:r>
          </a:p>
          <a:p>
            <a:pPr lvl="1"/>
            <a:r>
              <a:rPr lang="en-US" dirty="0" smtClean="0"/>
              <a:t>Embedded refined grids</a:t>
            </a:r>
          </a:p>
          <a:p>
            <a:pPr lvl="1"/>
            <a:r>
              <a:rPr lang="en-US" dirty="0" smtClean="0"/>
              <a:t>Recursive data structures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Pointer Arrays (cont.)</a:t>
            </a:r>
            <a:endParaRPr lang="en-US" dirty="0"/>
          </a:p>
        </p:txBody>
      </p:sp>
      <p:sp>
        <p:nvSpPr>
          <p:cNvPr id="4" name="Flowchart: Decision 3"/>
          <p:cNvSpPr/>
          <p:nvPr/>
        </p:nvSpPr>
        <p:spPr>
          <a:xfrm>
            <a:off x="1981200" y="2667000"/>
            <a:ext cx="1371600" cy="1676400"/>
          </a:xfrm>
          <a:prstGeom prst="flowChartDecision">
            <a:avLst/>
          </a:prstGeom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2514600" y="2667000"/>
            <a:ext cx="914400" cy="1219200"/>
          </a:xfrm>
          <a:prstGeom prst="flowChartDecision">
            <a:avLst/>
          </a:prstGeom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cision 5"/>
          <p:cNvSpPr/>
          <p:nvPr/>
        </p:nvSpPr>
        <p:spPr>
          <a:xfrm>
            <a:off x="3048000" y="2667000"/>
            <a:ext cx="457200" cy="609600"/>
          </a:xfrm>
          <a:prstGeom prst="flowChartDecision">
            <a:avLst/>
          </a:prstGeom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/>
        </p:nvSpPr>
        <p:spPr>
          <a:xfrm>
            <a:off x="3124200" y="2667000"/>
            <a:ext cx="914400" cy="1219200"/>
          </a:xfrm>
          <a:prstGeom prst="flowChartDecision">
            <a:avLst/>
          </a:prstGeom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3200400" y="2667000"/>
            <a:ext cx="1371600" cy="1676400"/>
          </a:xfrm>
          <a:prstGeom prst="flowChartDecision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/>
          <p:cNvSpPr/>
          <p:nvPr/>
        </p:nvSpPr>
        <p:spPr>
          <a:xfrm>
            <a:off x="3733800" y="2667000"/>
            <a:ext cx="914400" cy="1219200"/>
          </a:xfrm>
          <a:prstGeom prst="flowChartDecision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/>
          <p:cNvSpPr/>
          <p:nvPr/>
        </p:nvSpPr>
        <p:spPr>
          <a:xfrm>
            <a:off x="4038600" y="2667000"/>
            <a:ext cx="914400" cy="1219200"/>
          </a:xfrm>
          <a:prstGeom prst="flowChartDecision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4343400" y="2667000"/>
            <a:ext cx="914400" cy="1219200"/>
          </a:xfrm>
          <a:prstGeom prst="flowChartDecision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/>
        </p:nvSpPr>
        <p:spPr>
          <a:xfrm>
            <a:off x="4800600" y="2667000"/>
            <a:ext cx="457200" cy="609600"/>
          </a:xfrm>
          <a:prstGeom prst="flowChartDecision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/>
        </p:nvSpPr>
        <p:spPr>
          <a:xfrm>
            <a:off x="5029200" y="2667000"/>
            <a:ext cx="457200" cy="609600"/>
          </a:xfrm>
          <a:prstGeom prst="flowChartDecision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>
            <a:off x="5257800" y="2667000"/>
            <a:ext cx="457200" cy="609600"/>
          </a:xfrm>
          <a:prstGeom prst="flowChartDecision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>
            <a:off x="5486400" y="2667000"/>
            <a:ext cx="457200" cy="609600"/>
          </a:xfrm>
          <a:prstGeom prst="flowChartDecision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>
            <a:off x="5715000" y="2667000"/>
            <a:ext cx="457200" cy="609600"/>
          </a:xfrm>
          <a:prstGeom prst="flowChartDecision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ecision 16"/>
          <p:cNvSpPr/>
          <p:nvPr/>
        </p:nvSpPr>
        <p:spPr>
          <a:xfrm>
            <a:off x="5562600" y="2667000"/>
            <a:ext cx="1371600" cy="1676400"/>
          </a:xfrm>
          <a:prstGeom prst="flowChartDecision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ecision 17"/>
          <p:cNvSpPr/>
          <p:nvPr/>
        </p:nvSpPr>
        <p:spPr>
          <a:xfrm>
            <a:off x="5867400" y="2667000"/>
            <a:ext cx="1371600" cy="1676400"/>
          </a:xfrm>
          <a:prstGeom prst="flowChartDecision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Decision 18"/>
          <p:cNvSpPr/>
          <p:nvPr/>
        </p:nvSpPr>
        <p:spPr>
          <a:xfrm>
            <a:off x="6400800" y="2667000"/>
            <a:ext cx="914400" cy="1219200"/>
          </a:xfrm>
          <a:prstGeom prst="flowChartDecision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ecision 19"/>
          <p:cNvSpPr/>
          <p:nvPr/>
        </p:nvSpPr>
        <p:spPr>
          <a:xfrm>
            <a:off x="6705600" y="2667000"/>
            <a:ext cx="914400" cy="1219200"/>
          </a:xfrm>
          <a:prstGeom prst="flowChartDecision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ecision 20"/>
          <p:cNvSpPr/>
          <p:nvPr/>
        </p:nvSpPr>
        <p:spPr>
          <a:xfrm>
            <a:off x="7162800" y="2667000"/>
            <a:ext cx="457200" cy="609600"/>
          </a:xfrm>
          <a:prstGeom prst="flowChartDecision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ecision 21"/>
          <p:cNvSpPr/>
          <p:nvPr/>
        </p:nvSpPr>
        <p:spPr>
          <a:xfrm>
            <a:off x="7391400" y="2667000"/>
            <a:ext cx="457200" cy="609600"/>
          </a:xfrm>
          <a:prstGeom prst="flowChartDecision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ecision 22"/>
          <p:cNvSpPr/>
          <p:nvPr/>
        </p:nvSpPr>
        <p:spPr>
          <a:xfrm>
            <a:off x="7620000" y="2667000"/>
            <a:ext cx="457200" cy="609600"/>
          </a:xfrm>
          <a:prstGeom prst="flowChartDecision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ecision 23"/>
          <p:cNvSpPr/>
          <p:nvPr/>
        </p:nvSpPr>
        <p:spPr>
          <a:xfrm>
            <a:off x="7848600" y="2667000"/>
            <a:ext cx="457200" cy="609600"/>
          </a:xfrm>
          <a:prstGeom prst="flowChartDecision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14600" y="2133600"/>
            <a:ext cx="1219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733800" y="2133600"/>
            <a:ext cx="12954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953000" y="2133600"/>
            <a:ext cx="12954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172200" y="2133600"/>
            <a:ext cx="19050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474663" y="1981200"/>
            <a:ext cx="163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Pointer Array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533400" y="3124200"/>
            <a:ext cx="1307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Pointer Array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Pointer Arrays (cont.)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50375" y="4114800"/>
            <a:ext cx="2007225" cy="22098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Decision 4"/>
          <p:cNvSpPr/>
          <p:nvPr/>
        </p:nvSpPr>
        <p:spPr>
          <a:xfrm>
            <a:off x="1295400" y="2209800"/>
            <a:ext cx="1371600" cy="1676400"/>
          </a:xfrm>
          <a:prstGeom prst="flowChartDecision">
            <a:avLst/>
          </a:prstGeom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Decision 5"/>
          <p:cNvSpPr/>
          <p:nvPr/>
        </p:nvSpPr>
        <p:spPr>
          <a:xfrm>
            <a:off x="1828800" y="2209800"/>
            <a:ext cx="914400" cy="1219200"/>
          </a:xfrm>
          <a:prstGeom prst="flowChartDecision">
            <a:avLst/>
          </a:prstGeom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ecision 6"/>
          <p:cNvSpPr/>
          <p:nvPr/>
        </p:nvSpPr>
        <p:spPr>
          <a:xfrm>
            <a:off x="2362200" y="2209800"/>
            <a:ext cx="457200" cy="609600"/>
          </a:xfrm>
          <a:prstGeom prst="flowChartDecision">
            <a:avLst/>
          </a:prstGeom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/>
          <p:cNvSpPr/>
          <p:nvPr/>
        </p:nvSpPr>
        <p:spPr>
          <a:xfrm>
            <a:off x="2438400" y="2209800"/>
            <a:ext cx="914400" cy="1219200"/>
          </a:xfrm>
          <a:prstGeom prst="flowChartDecision">
            <a:avLst/>
          </a:prstGeom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Decision 8"/>
          <p:cNvSpPr/>
          <p:nvPr/>
        </p:nvSpPr>
        <p:spPr>
          <a:xfrm>
            <a:off x="2514600" y="2209800"/>
            <a:ext cx="1371600" cy="1676400"/>
          </a:xfrm>
          <a:prstGeom prst="flowChartDecision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ecision 9"/>
          <p:cNvSpPr/>
          <p:nvPr/>
        </p:nvSpPr>
        <p:spPr>
          <a:xfrm>
            <a:off x="3048000" y="2209800"/>
            <a:ext cx="914400" cy="1219200"/>
          </a:xfrm>
          <a:prstGeom prst="flowChartDecision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Decision 10"/>
          <p:cNvSpPr/>
          <p:nvPr/>
        </p:nvSpPr>
        <p:spPr>
          <a:xfrm>
            <a:off x="3352800" y="2209800"/>
            <a:ext cx="914400" cy="1219200"/>
          </a:xfrm>
          <a:prstGeom prst="flowChartDecision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Decision 11"/>
          <p:cNvSpPr/>
          <p:nvPr/>
        </p:nvSpPr>
        <p:spPr>
          <a:xfrm>
            <a:off x="3657600" y="2209800"/>
            <a:ext cx="914400" cy="1219200"/>
          </a:xfrm>
          <a:prstGeom prst="flowChartDecision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Decision 12"/>
          <p:cNvSpPr/>
          <p:nvPr/>
        </p:nvSpPr>
        <p:spPr>
          <a:xfrm>
            <a:off x="4114800" y="2209800"/>
            <a:ext cx="457200" cy="609600"/>
          </a:xfrm>
          <a:prstGeom prst="flowChartDecision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Decision 13"/>
          <p:cNvSpPr/>
          <p:nvPr/>
        </p:nvSpPr>
        <p:spPr>
          <a:xfrm>
            <a:off x="4343400" y="2209800"/>
            <a:ext cx="457200" cy="609600"/>
          </a:xfrm>
          <a:prstGeom prst="flowChartDecision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Decision 14"/>
          <p:cNvSpPr/>
          <p:nvPr/>
        </p:nvSpPr>
        <p:spPr>
          <a:xfrm>
            <a:off x="4572000" y="2209800"/>
            <a:ext cx="457200" cy="609600"/>
          </a:xfrm>
          <a:prstGeom prst="flowChartDecision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ecision 15"/>
          <p:cNvSpPr/>
          <p:nvPr/>
        </p:nvSpPr>
        <p:spPr>
          <a:xfrm>
            <a:off x="4800600" y="2209800"/>
            <a:ext cx="457200" cy="609600"/>
          </a:xfrm>
          <a:prstGeom prst="flowChartDecision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Decision 16"/>
          <p:cNvSpPr/>
          <p:nvPr/>
        </p:nvSpPr>
        <p:spPr>
          <a:xfrm>
            <a:off x="5029200" y="2209800"/>
            <a:ext cx="457200" cy="609600"/>
          </a:xfrm>
          <a:prstGeom prst="flowChartDecision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lowchart: Decision 17"/>
          <p:cNvSpPr/>
          <p:nvPr/>
        </p:nvSpPr>
        <p:spPr>
          <a:xfrm>
            <a:off x="4876800" y="2209800"/>
            <a:ext cx="1371600" cy="1676400"/>
          </a:xfrm>
          <a:prstGeom prst="flowChartDecision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Decision 18"/>
          <p:cNvSpPr/>
          <p:nvPr/>
        </p:nvSpPr>
        <p:spPr>
          <a:xfrm>
            <a:off x="5181600" y="2209800"/>
            <a:ext cx="1371600" cy="1676400"/>
          </a:xfrm>
          <a:prstGeom prst="flowChartDecision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Decision 19"/>
          <p:cNvSpPr/>
          <p:nvPr/>
        </p:nvSpPr>
        <p:spPr>
          <a:xfrm>
            <a:off x="5715000" y="2209800"/>
            <a:ext cx="914400" cy="1219200"/>
          </a:xfrm>
          <a:prstGeom prst="flowChartDecision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Decision 20"/>
          <p:cNvSpPr/>
          <p:nvPr/>
        </p:nvSpPr>
        <p:spPr>
          <a:xfrm>
            <a:off x="6019800" y="2209800"/>
            <a:ext cx="914400" cy="1219200"/>
          </a:xfrm>
          <a:prstGeom prst="flowChartDecision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Decision 21"/>
          <p:cNvSpPr/>
          <p:nvPr/>
        </p:nvSpPr>
        <p:spPr>
          <a:xfrm>
            <a:off x="6477000" y="2209800"/>
            <a:ext cx="457200" cy="609600"/>
          </a:xfrm>
          <a:prstGeom prst="flowChartDecision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Decision 22"/>
          <p:cNvSpPr/>
          <p:nvPr/>
        </p:nvSpPr>
        <p:spPr>
          <a:xfrm>
            <a:off x="6705600" y="2209800"/>
            <a:ext cx="457200" cy="609600"/>
          </a:xfrm>
          <a:prstGeom prst="flowChartDecision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Decision 23"/>
          <p:cNvSpPr/>
          <p:nvPr/>
        </p:nvSpPr>
        <p:spPr>
          <a:xfrm>
            <a:off x="6934200" y="2209800"/>
            <a:ext cx="457200" cy="609600"/>
          </a:xfrm>
          <a:prstGeom prst="flowChartDecision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Decision 24"/>
          <p:cNvSpPr/>
          <p:nvPr/>
        </p:nvSpPr>
        <p:spPr>
          <a:xfrm>
            <a:off x="7162800" y="2209800"/>
            <a:ext cx="457200" cy="609600"/>
          </a:xfrm>
          <a:prstGeom prst="flowChartDecision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828800" y="1676400"/>
            <a:ext cx="1219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048000" y="1676400"/>
            <a:ext cx="1295400" cy="228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267200" y="1676400"/>
            <a:ext cx="12954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486400" y="1676400"/>
            <a:ext cx="19050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590800" y="1447800"/>
            <a:ext cx="1016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urier New" pitchFamily="49" charset="0"/>
                <a:cs typeface="Courier New" pitchFamily="49" charset="0"/>
              </a:rPr>
              <a:t>[ ]</a:t>
            </a:r>
            <a:endParaRPr lang="en-US" sz="3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1" name="Flowchart: Decision 30"/>
          <p:cNvSpPr/>
          <p:nvPr/>
        </p:nvSpPr>
        <p:spPr>
          <a:xfrm>
            <a:off x="1828800" y="4419600"/>
            <a:ext cx="914400" cy="1219200"/>
          </a:xfrm>
          <a:prstGeom prst="flowChartDecision">
            <a:avLst/>
          </a:prstGeom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Decision 31"/>
          <p:cNvSpPr/>
          <p:nvPr/>
        </p:nvSpPr>
        <p:spPr>
          <a:xfrm>
            <a:off x="1905000" y="4419600"/>
            <a:ext cx="1371600" cy="1676400"/>
          </a:xfrm>
          <a:prstGeom prst="flowChartDecision">
            <a:avLst/>
          </a:prstGeom>
          <a:solidFill>
            <a:srgbClr val="FF000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Decision 32"/>
          <p:cNvSpPr/>
          <p:nvPr/>
        </p:nvSpPr>
        <p:spPr>
          <a:xfrm>
            <a:off x="1820932" y="4419600"/>
            <a:ext cx="914400" cy="1219200"/>
          </a:xfrm>
          <a:prstGeom prst="flowChartDecision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Decision 33"/>
          <p:cNvSpPr/>
          <p:nvPr/>
        </p:nvSpPr>
        <p:spPr>
          <a:xfrm>
            <a:off x="1897132" y="4419600"/>
            <a:ext cx="1371600" cy="1676400"/>
          </a:xfrm>
          <a:prstGeom prst="flowChartDecision">
            <a:avLst/>
          </a:prstGeom>
          <a:solidFill>
            <a:srgbClr val="0070C0"/>
          </a:solidFill>
          <a:effectLst>
            <a:outerShdw blurRad="50800" dist="38100" dir="5400000" algn="t" rotWithShape="0">
              <a:prstClr val="black">
                <a:alpha val="6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1644134" y="2927866"/>
            <a:ext cx="2426732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124200" y="4191000"/>
            <a:ext cx="4347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r>
              <a:rPr lang="en-US" sz="2400" baseline="-25000" dirty="0" smtClean="0"/>
              <a:t>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</a:t>
            </a:r>
            <a:endParaRPr lang="en-US" dirty="0"/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2398713" y="1041400"/>
            <a:ext cx="4572000" cy="4572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Application</a:t>
            </a:r>
          </a:p>
        </p:txBody>
      </p:sp>
      <p:sp>
        <p:nvSpPr>
          <p:cNvPr id="5" name="Rounded Rectangle 4"/>
          <p:cNvSpPr>
            <a:spLocks noChangeArrowheads="1"/>
          </p:cNvSpPr>
          <p:nvPr/>
        </p:nvSpPr>
        <p:spPr bwMode="auto">
          <a:xfrm>
            <a:off x="2398713" y="1574800"/>
            <a:ext cx="4572000" cy="6350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Data Redundancy/Fault </a:t>
            </a:r>
            <a:r>
              <a:rPr lang="en-US" sz="2000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Recovery Layer</a:t>
            </a:r>
            <a:endParaRPr lang="en-US" sz="20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2398713" y="2844800"/>
            <a:ext cx="2438400" cy="3810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Global Arrays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2398713" y="3530600"/>
            <a:ext cx="1828800" cy="876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Fault Resilient ARMCI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88913" y="4114800"/>
            <a:ext cx="1524000" cy="1168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Fault Resilient Process Manager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2398713" y="4673600"/>
            <a:ext cx="20574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Fault Tolerance Management Infrastructure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5141913" y="3530600"/>
            <a:ext cx="1828800" cy="838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Fault Tolerant Barrier</a:t>
            </a:r>
          </a:p>
        </p:txBody>
      </p: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1408113" y="2438400"/>
            <a:ext cx="6629400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5370513" y="2590800"/>
            <a:ext cx="1600200" cy="68580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Non-MPI TCGMSG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5141913" y="4673600"/>
            <a:ext cx="1828800" cy="1066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3A7CCB"/>
              </a:gs>
              <a:gs pos="20000">
                <a:srgbClr val="3C7BC7"/>
              </a:gs>
              <a:gs pos="100000">
                <a:srgbClr val="2C5D98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20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Non-MPI message passing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2438400" y="6121400"/>
            <a:ext cx="4572000" cy="304800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Network</a:t>
            </a:r>
          </a:p>
        </p:txBody>
      </p:sp>
      <p:cxnSp>
        <p:nvCxnSpPr>
          <p:cNvPr id="15" name="Straight Connector 14"/>
          <p:cNvCxnSpPr>
            <a:cxnSpLocks noChangeShapeType="1"/>
          </p:cNvCxnSpPr>
          <p:nvPr/>
        </p:nvCxnSpPr>
        <p:spPr bwMode="auto">
          <a:xfrm>
            <a:off x="1484313" y="5969000"/>
            <a:ext cx="6629400" cy="1588"/>
          </a:xfrm>
          <a:prstGeom prst="line">
            <a:avLst/>
          </a:prstGeom>
          <a:noFill/>
          <a:ln w="25400">
            <a:solidFill>
              <a:schemeClr val="accent1"/>
            </a:solidFill>
            <a:prstDash val="dash"/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344488" y="1600200"/>
            <a:ext cx="1865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/>
              <a:t>Domain Science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Fault Tolerance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Exploration of multiple data redundancy models for fault tolerance</a:t>
            </a:r>
          </a:p>
          <a:p>
            <a:r>
              <a:rPr lang="en-US" dirty="0" smtClean="0"/>
              <a:t>Recent demonstrations of fault tolerance with</a:t>
            </a:r>
          </a:p>
          <a:p>
            <a:pPr lvl="1"/>
            <a:r>
              <a:rPr lang="en-US" dirty="0" smtClean="0"/>
              <a:t>Global Arrays and ARMCI</a:t>
            </a:r>
          </a:p>
          <a:p>
            <a:r>
              <a:rPr lang="en-US" dirty="0" smtClean="0"/>
              <a:t>Design and implementation of CCSD(T) using this methodology</a:t>
            </a:r>
          </a:p>
          <a:p>
            <a:pPr lvl="1"/>
            <a:r>
              <a:rPr lang="en-US" dirty="0" smtClean="0"/>
              <a:t>Ongoing Demonstrations at PNNL booth</a:t>
            </a:r>
          </a:p>
          <a:p>
            <a:r>
              <a:rPr lang="en-US" dirty="0" smtClean="0"/>
              <a:t>Future ongoing developments for leading platforms</a:t>
            </a:r>
          </a:p>
          <a:p>
            <a:pPr lvl="1"/>
            <a:r>
              <a:rPr lang="en-US" dirty="0" smtClean="0"/>
              <a:t>Cray and IBM based systems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Exascale</a:t>
            </a:r>
            <a:r>
              <a:rPr lang="en-US" dirty="0" smtClean="0"/>
              <a:t>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Node architecture will change significantly</a:t>
            </a:r>
          </a:p>
          <a:p>
            <a:pPr lvl="1"/>
            <a:r>
              <a:rPr lang="en-US" dirty="0" smtClean="0">
                <a:ea typeface="ＭＳ Ｐゴシック"/>
              </a:rPr>
              <a:t>Multiple memory and program spaces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/>
              </a:rPr>
              <a:t>Develop GA support for Hybrid Platforms</a:t>
            </a:r>
          </a:p>
          <a:p>
            <a:pPr lvl="1"/>
            <a:r>
              <a:rPr lang="en-US" dirty="0" smtClean="0">
                <a:ea typeface="ＭＳ Ｐゴシック"/>
              </a:rPr>
              <a:t>Small amounts of memory per core forces the use of non-SPMD programming/execution models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/>
              </a:rPr>
              <a:t>Thread safety - support for multithreaded execution</a:t>
            </a:r>
          </a:p>
          <a:p>
            <a:pPr lvl="1"/>
            <a:r>
              <a:rPr lang="en-US" dirty="0" smtClean="0">
                <a:ea typeface="ＭＳ Ｐゴシック"/>
              </a:rPr>
              <a:t>There’s not enough memory (or memory bandwidth) to fully replicate data in private process spaces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/>
              </a:rPr>
              <a:t>Distributing GA metadata within nodes</a:t>
            </a:r>
          </a:p>
          <a:p>
            <a:pPr lvl="1"/>
            <a:r>
              <a:rPr lang="en-US" dirty="0" smtClean="0">
                <a:ea typeface="ＭＳ Ｐゴシック"/>
              </a:rPr>
              <a:t>Greater portability challenges</a:t>
            </a:r>
          </a:p>
          <a:p>
            <a:pPr lvl="2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/>
              </a:rPr>
              <a:t>Refactoring ARMCI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Distributed vs Shared Data View</a:t>
            </a:r>
          </a:p>
        </p:txBody>
      </p:sp>
      <p:sp>
        <p:nvSpPr>
          <p:cNvPr id="593923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133475"/>
            <a:ext cx="8186738" cy="357505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b="1" dirty="0"/>
              <a:t>Distributed Data:</a:t>
            </a:r>
          </a:p>
          <a:p>
            <a:pPr lvl="1">
              <a:buFont typeface="Monotype Sorts" pitchFamily="2" charset="2"/>
              <a:buNone/>
            </a:pPr>
            <a:r>
              <a:rPr lang="en-US" dirty="0"/>
              <a:t>Data is explicitly associated with each processor, accessing data requires specifying the location of the data on the processor and the processor itself. </a:t>
            </a:r>
          </a:p>
          <a:p>
            <a:pPr lvl="1">
              <a:buFont typeface="Monotype Sorts" pitchFamily="2" charset="2"/>
              <a:buNone/>
            </a:pPr>
            <a:endParaRPr lang="en-US" dirty="0"/>
          </a:p>
        </p:txBody>
      </p:sp>
      <p:grpSp>
        <p:nvGrpSpPr>
          <p:cNvPr id="593924" name="Group 4"/>
          <p:cNvGrpSpPr>
            <a:grpSpLocks/>
          </p:cNvGrpSpPr>
          <p:nvPr/>
        </p:nvGrpSpPr>
        <p:grpSpPr bwMode="auto">
          <a:xfrm>
            <a:off x="5605463" y="2874963"/>
            <a:ext cx="2586037" cy="1679575"/>
            <a:chOff x="3838" y="2153"/>
            <a:chExt cx="1629" cy="1058"/>
          </a:xfrm>
        </p:grpSpPr>
        <p:sp>
          <p:nvSpPr>
            <p:cNvPr id="593925" name="AutoShape 5"/>
            <p:cNvSpPr>
              <a:spLocks noChangeArrowheads="1"/>
            </p:cNvSpPr>
            <p:nvPr/>
          </p:nvSpPr>
          <p:spPr bwMode="auto">
            <a:xfrm>
              <a:off x="3838" y="2153"/>
              <a:ext cx="1629" cy="1058"/>
            </a:xfrm>
            <a:prstGeom prst="roundRect">
              <a:avLst>
                <a:gd name="adj" fmla="val 16667"/>
              </a:avLst>
            </a:prstGeom>
            <a:solidFill>
              <a:srgbClr val="FF9966"/>
            </a:solidFill>
            <a:ln w="9525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3926" name="Group 6"/>
            <p:cNvGrpSpPr>
              <a:grpSpLocks/>
            </p:cNvGrpSpPr>
            <p:nvPr/>
          </p:nvGrpSpPr>
          <p:grpSpPr bwMode="auto">
            <a:xfrm>
              <a:off x="3906" y="2228"/>
              <a:ext cx="1512" cy="920"/>
              <a:chOff x="3632" y="2228"/>
              <a:chExt cx="1942" cy="920"/>
            </a:xfrm>
          </p:grpSpPr>
          <p:grpSp>
            <p:nvGrpSpPr>
              <p:cNvPr id="593927" name="Group 7"/>
              <p:cNvGrpSpPr>
                <a:grpSpLocks/>
              </p:cNvGrpSpPr>
              <p:nvPr/>
            </p:nvGrpSpPr>
            <p:grpSpPr bwMode="auto">
              <a:xfrm>
                <a:off x="3634" y="2228"/>
                <a:ext cx="1940" cy="290"/>
                <a:chOff x="3567" y="2934"/>
                <a:chExt cx="1940" cy="290"/>
              </a:xfrm>
            </p:grpSpPr>
            <p:sp>
              <p:nvSpPr>
                <p:cNvPr id="593928" name="Rectangle 8"/>
                <p:cNvSpPr>
                  <a:spLocks noChangeArrowheads="1"/>
                </p:cNvSpPr>
                <p:nvPr/>
              </p:nvSpPr>
              <p:spPr bwMode="auto">
                <a:xfrm>
                  <a:off x="4883" y="2934"/>
                  <a:ext cx="624" cy="28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3929" name="Rectangle 9"/>
                <p:cNvSpPr>
                  <a:spLocks noChangeArrowheads="1"/>
                </p:cNvSpPr>
                <p:nvPr/>
              </p:nvSpPr>
              <p:spPr bwMode="auto">
                <a:xfrm>
                  <a:off x="3567" y="2936"/>
                  <a:ext cx="624" cy="28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3930" name="Rectangle 10"/>
                <p:cNvSpPr>
                  <a:spLocks noChangeArrowheads="1"/>
                </p:cNvSpPr>
                <p:nvPr/>
              </p:nvSpPr>
              <p:spPr bwMode="auto">
                <a:xfrm>
                  <a:off x="4224" y="2934"/>
                  <a:ext cx="624" cy="28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93931" name="Group 11"/>
              <p:cNvGrpSpPr>
                <a:grpSpLocks/>
              </p:cNvGrpSpPr>
              <p:nvPr/>
            </p:nvGrpSpPr>
            <p:grpSpPr bwMode="auto">
              <a:xfrm>
                <a:off x="3633" y="2542"/>
                <a:ext cx="1940" cy="290"/>
                <a:chOff x="3567" y="2934"/>
                <a:chExt cx="1940" cy="290"/>
              </a:xfrm>
            </p:grpSpPr>
            <p:sp>
              <p:nvSpPr>
                <p:cNvPr id="593932" name="Rectangle 12"/>
                <p:cNvSpPr>
                  <a:spLocks noChangeArrowheads="1"/>
                </p:cNvSpPr>
                <p:nvPr/>
              </p:nvSpPr>
              <p:spPr bwMode="auto">
                <a:xfrm>
                  <a:off x="4883" y="2934"/>
                  <a:ext cx="624" cy="28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3933" name="Rectangle 13"/>
                <p:cNvSpPr>
                  <a:spLocks noChangeArrowheads="1"/>
                </p:cNvSpPr>
                <p:nvPr/>
              </p:nvSpPr>
              <p:spPr bwMode="auto">
                <a:xfrm>
                  <a:off x="3567" y="2936"/>
                  <a:ext cx="624" cy="28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3934" name="Rectangle 14"/>
                <p:cNvSpPr>
                  <a:spLocks noChangeArrowheads="1"/>
                </p:cNvSpPr>
                <p:nvPr/>
              </p:nvSpPr>
              <p:spPr bwMode="auto">
                <a:xfrm>
                  <a:off x="4224" y="2934"/>
                  <a:ext cx="624" cy="28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93935" name="Group 15"/>
              <p:cNvGrpSpPr>
                <a:grpSpLocks/>
              </p:cNvGrpSpPr>
              <p:nvPr/>
            </p:nvGrpSpPr>
            <p:grpSpPr bwMode="auto">
              <a:xfrm>
                <a:off x="3632" y="2858"/>
                <a:ext cx="1940" cy="290"/>
                <a:chOff x="3567" y="2934"/>
                <a:chExt cx="1940" cy="290"/>
              </a:xfrm>
            </p:grpSpPr>
            <p:sp>
              <p:nvSpPr>
                <p:cNvPr id="593936" name="Rectangle 16"/>
                <p:cNvSpPr>
                  <a:spLocks noChangeArrowheads="1"/>
                </p:cNvSpPr>
                <p:nvPr/>
              </p:nvSpPr>
              <p:spPr bwMode="auto">
                <a:xfrm>
                  <a:off x="4883" y="2934"/>
                  <a:ext cx="624" cy="28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3937" name="Rectangle 17"/>
                <p:cNvSpPr>
                  <a:spLocks noChangeArrowheads="1"/>
                </p:cNvSpPr>
                <p:nvPr/>
              </p:nvSpPr>
              <p:spPr bwMode="auto">
                <a:xfrm>
                  <a:off x="3567" y="2936"/>
                  <a:ext cx="624" cy="28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93938" name="Rectangle 18"/>
                <p:cNvSpPr>
                  <a:spLocks noChangeArrowheads="1"/>
                </p:cNvSpPr>
                <p:nvPr/>
              </p:nvSpPr>
              <p:spPr bwMode="auto">
                <a:xfrm>
                  <a:off x="4224" y="2934"/>
                  <a:ext cx="624" cy="288"/>
                </a:xfrm>
                <a:prstGeom prst="rect">
                  <a:avLst/>
                </a:prstGeom>
                <a:solidFill>
                  <a:srgbClr val="99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593939" name="Rectangle 19"/>
            <p:cNvSpPr>
              <a:spLocks noChangeArrowheads="1"/>
            </p:cNvSpPr>
            <p:nvPr/>
          </p:nvSpPr>
          <p:spPr bwMode="auto">
            <a:xfrm>
              <a:off x="4046" y="2422"/>
              <a:ext cx="47" cy="47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40" name="Text Box 20"/>
            <p:cNvSpPr txBox="1">
              <a:spLocks noChangeArrowheads="1"/>
            </p:cNvSpPr>
            <p:nvPr/>
          </p:nvSpPr>
          <p:spPr bwMode="auto">
            <a:xfrm>
              <a:off x="3913" y="2271"/>
              <a:ext cx="53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900" b="1">
                  <a:latin typeface="Arial" charset="0"/>
                </a:rPr>
                <a:t>(0xf5670,P0)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93941" name="Text Box 21"/>
            <p:cNvSpPr txBox="1">
              <a:spLocks noChangeArrowheads="1"/>
            </p:cNvSpPr>
            <p:nvPr/>
          </p:nvSpPr>
          <p:spPr bwMode="auto">
            <a:xfrm>
              <a:off x="4396" y="2550"/>
              <a:ext cx="57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900" b="1">
                  <a:latin typeface="Arial" charset="0"/>
                </a:rPr>
                <a:t>(0xf32674,P5)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93942" name="Rectangle 22"/>
            <p:cNvSpPr>
              <a:spLocks noChangeArrowheads="1"/>
            </p:cNvSpPr>
            <p:nvPr/>
          </p:nvSpPr>
          <p:spPr bwMode="auto">
            <a:xfrm>
              <a:off x="4718" y="2686"/>
              <a:ext cx="47" cy="47"/>
            </a:xfrm>
            <a:prstGeom prst="rect">
              <a:avLst/>
            </a:prstGeom>
            <a:solidFill>
              <a:srgbClr val="66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93943" name="Group 23"/>
          <p:cNvGrpSpPr>
            <a:grpSpLocks/>
          </p:cNvGrpSpPr>
          <p:nvPr/>
        </p:nvGrpSpPr>
        <p:grpSpPr bwMode="auto">
          <a:xfrm>
            <a:off x="5573713" y="4884738"/>
            <a:ext cx="2503487" cy="601662"/>
            <a:chOff x="4041" y="2960"/>
            <a:chExt cx="1577" cy="379"/>
          </a:xfrm>
        </p:grpSpPr>
        <p:grpSp>
          <p:nvGrpSpPr>
            <p:cNvPr id="593944" name="Group 24"/>
            <p:cNvGrpSpPr>
              <a:grpSpLocks/>
            </p:cNvGrpSpPr>
            <p:nvPr/>
          </p:nvGrpSpPr>
          <p:grpSpPr bwMode="auto">
            <a:xfrm>
              <a:off x="4212" y="2960"/>
              <a:ext cx="1406" cy="216"/>
              <a:chOff x="4219" y="2924"/>
              <a:chExt cx="1406" cy="216"/>
            </a:xfrm>
          </p:grpSpPr>
          <p:sp>
            <p:nvSpPr>
              <p:cNvPr id="593945" name="Rectangle 25"/>
              <p:cNvSpPr>
                <a:spLocks noChangeArrowheads="1"/>
              </p:cNvSpPr>
              <p:nvPr/>
            </p:nvSpPr>
            <p:spPr bwMode="auto">
              <a:xfrm>
                <a:off x="4219" y="2924"/>
                <a:ext cx="446" cy="21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93946" name="Rectangle 26"/>
              <p:cNvSpPr>
                <a:spLocks noChangeArrowheads="1"/>
              </p:cNvSpPr>
              <p:nvPr/>
            </p:nvSpPr>
            <p:spPr bwMode="auto">
              <a:xfrm>
                <a:off x="4699" y="2925"/>
                <a:ext cx="446" cy="21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93947" name="Rectangle 27"/>
              <p:cNvSpPr>
                <a:spLocks noChangeArrowheads="1"/>
              </p:cNvSpPr>
              <p:nvPr/>
            </p:nvSpPr>
            <p:spPr bwMode="auto">
              <a:xfrm>
                <a:off x="5179" y="2928"/>
                <a:ext cx="446" cy="21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593948" name="Group 28"/>
            <p:cNvGrpSpPr>
              <a:grpSpLocks/>
            </p:cNvGrpSpPr>
            <p:nvPr/>
          </p:nvGrpSpPr>
          <p:grpSpPr bwMode="auto">
            <a:xfrm>
              <a:off x="4133" y="3034"/>
              <a:ext cx="1406" cy="216"/>
              <a:chOff x="4219" y="2924"/>
              <a:chExt cx="1406" cy="216"/>
            </a:xfrm>
          </p:grpSpPr>
          <p:sp>
            <p:nvSpPr>
              <p:cNvPr id="593949" name="Rectangle 29"/>
              <p:cNvSpPr>
                <a:spLocks noChangeArrowheads="1"/>
              </p:cNvSpPr>
              <p:nvPr/>
            </p:nvSpPr>
            <p:spPr bwMode="auto">
              <a:xfrm>
                <a:off x="4219" y="2924"/>
                <a:ext cx="446" cy="21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93950" name="Rectangle 30"/>
              <p:cNvSpPr>
                <a:spLocks noChangeArrowheads="1"/>
              </p:cNvSpPr>
              <p:nvPr/>
            </p:nvSpPr>
            <p:spPr bwMode="auto">
              <a:xfrm>
                <a:off x="4699" y="2925"/>
                <a:ext cx="446" cy="21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93951" name="Rectangle 31"/>
              <p:cNvSpPr>
                <a:spLocks noChangeArrowheads="1"/>
              </p:cNvSpPr>
              <p:nvPr/>
            </p:nvSpPr>
            <p:spPr bwMode="auto">
              <a:xfrm>
                <a:off x="5179" y="2928"/>
                <a:ext cx="446" cy="21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grpSp>
          <p:nvGrpSpPr>
            <p:cNvPr id="593952" name="Group 32"/>
            <p:cNvGrpSpPr>
              <a:grpSpLocks/>
            </p:cNvGrpSpPr>
            <p:nvPr/>
          </p:nvGrpSpPr>
          <p:grpSpPr bwMode="auto">
            <a:xfrm>
              <a:off x="4041" y="3123"/>
              <a:ext cx="1406" cy="216"/>
              <a:chOff x="4219" y="2924"/>
              <a:chExt cx="1406" cy="216"/>
            </a:xfrm>
          </p:grpSpPr>
          <p:sp>
            <p:nvSpPr>
              <p:cNvPr id="593953" name="Rectangle 33"/>
              <p:cNvSpPr>
                <a:spLocks noChangeArrowheads="1"/>
              </p:cNvSpPr>
              <p:nvPr/>
            </p:nvSpPr>
            <p:spPr bwMode="auto">
              <a:xfrm>
                <a:off x="4219" y="2924"/>
                <a:ext cx="446" cy="21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93954" name="Rectangle 34"/>
              <p:cNvSpPr>
                <a:spLocks noChangeArrowheads="1"/>
              </p:cNvSpPr>
              <p:nvPr/>
            </p:nvSpPr>
            <p:spPr bwMode="auto">
              <a:xfrm>
                <a:off x="4699" y="2925"/>
                <a:ext cx="446" cy="21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93955" name="Rectangle 35"/>
              <p:cNvSpPr>
                <a:spLocks noChangeArrowheads="1"/>
              </p:cNvSpPr>
              <p:nvPr/>
            </p:nvSpPr>
            <p:spPr bwMode="auto">
              <a:xfrm>
                <a:off x="5179" y="2928"/>
                <a:ext cx="446" cy="212"/>
              </a:xfrm>
              <a:prstGeom prst="rect">
                <a:avLst/>
              </a:prstGeom>
              <a:solidFill>
                <a:schemeClr val="accent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2270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</p:grpSp>
        <p:sp>
          <p:nvSpPr>
            <p:cNvPr id="593956" name="Text Box 36"/>
            <p:cNvSpPr txBox="1">
              <a:spLocks noChangeArrowheads="1"/>
            </p:cNvSpPr>
            <p:nvPr/>
          </p:nvSpPr>
          <p:spPr bwMode="auto">
            <a:xfrm>
              <a:off x="4134" y="3123"/>
              <a:ext cx="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latin typeface="Times New Roman" pitchFamily="18" charset="0"/>
                </a:rPr>
                <a:t>P0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93957" name="Text Box 37"/>
            <p:cNvSpPr txBox="1">
              <a:spLocks noChangeArrowheads="1"/>
            </p:cNvSpPr>
            <p:nvPr/>
          </p:nvSpPr>
          <p:spPr bwMode="auto">
            <a:xfrm>
              <a:off x="4619" y="3121"/>
              <a:ext cx="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latin typeface="Times New Roman" pitchFamily="18" charset="0"/>
                </a:rPr>
                <a:t>P1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93958" name="Text Box 38"/>
            <p:cNvSpPr txBox="1">
              <a:spLocks noChangeArrowheads="1"/>
            </p:cNvSpPr>
            <p:nvPr/>
          </p:nvSpPr>
          <p:spPr bwMode="auto">
            <a:xfrm>
              <a:off x="5108" y="3121"/>
              <a:ext cx="2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latin typeface="Times New Roman" pitchFamily="18" charset="0"/>
                </a:rPr>
                <a:t>P2</a:t>
              </a:r>
              <a:endParaRPr lang="en-US">
                <a:latin typeface="Times New Roman" pitchFamily="18" charset="0"/>
              </a:endParaRPr>
            </a:p>
          </p:txBody>
        </p:sp>
      </p:grpSp>
      <p:sp>
        <p:nvSpPr>
          <p:cNvPr id="593959" name="Text Box 39"/>
          <p:cNvSpPr txBox="1">
            <a:spLocks noChangeArrowheads="1"/>
          </p:cNvSpPr>
          <p:nvPr/>
        </p:nvSpPr>
        <p:spPr bwMode="auto">
          <a:xfrm>
            <a:off x="1095375" y="2589213"/>
            <a:ext cx="2854325" cy="2711450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 sz="2000" dirty="0"/>
              <a:t>Data locality is explicit but data access is complicated. Distributed computing is typically implemented with message passing (e.g. MPI)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Exascale</a:t>
            </a:r>
            <a:r>
              <a:rPr lang="en-US" dirty="0" smtClean="0"/>
              <a:t>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/>
              </a:rPr>
              <a:t>Much shorter mean time between failures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/>
              </a:rPr>
              <a:t>Fault tolerant GA and ARMCI</a:t>
            </a:r>
          </a:p>
          <a:p>
            <a:r>
              <a:rPr lang="en-US" dirty="0" smtClean="0">
                <a:ea typeface="ＭＳ Ｐゴシック"/>
              </a:rPr>
              <a:t>Likely traditional SPMD execution will not be feasible</a:t>
            </a:r>
          </a:p>
          <a:p>
            <a:r>
              <a:rPr lang="en-US" dirty="0" smtClean="0">
                <a:ea typeface="ＭＳ Ｐゴシック"/>
              </a:rPr>
              <a:t>Programming models with </a:t>
            </a:r>
            <a:r>
              <a:rPr lang="en-US" i="1" dirty="0" smtClean="0">
                <a:ea typeface="ＭＳ Ｐゴシック"/>
              </a:rPr>
              <a:t>intrinsic </a:t>
            </a:r>
            <a:r>
              <a:rPr lang="en-US" dirty="0" smtClean="0">
                <a:ea typeface="ＭＳ Ｐゴシック"/>
              </a:rPr>
              <a:t>parallelism will be needed</a:t>
            </a:r>
          </a:p>
          <a:p>
            <a:pPr lvl="1"/>
            <a:r>
              <a:rPr lang="en-US" dirty="0" smtClean="0">
                <a:ea typeface="ＭＳ Ｐゴシック"/>
              </a:rPr>
              <a:t>MPI &amp; GA in their current incarnations only have </a:t>
            </a:r>
            <a:r>
              <a:rPr lang="en-US" i="1" dirty="0" smtClean="0">
                <a:ea typeface="ＭＳ Ｐゴシック"/>
              </a:rPr>
              <a:t>external</a:t>
            </a:r>
            <a:r>
              <a:rPr lang="en-US" dirty="0" smtClean="0">
                <a:ea typeface="ＭＳ Ｐゴシック"/>
              </a:rPr>
              <a:t> parallelism</a:t>
            </a:r>
          </a:p>
          <a:p>
            <a:r>
              <a:rPr lang="en-US" dirty="0" smtClean="0">
                <a:ea typeface="ＭＳ Ｐゴシック"/>
              </a:rPr>
              <a:t>Data consistency will be more of a challenge at extreme scales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Scalability – GA Metadata is a key component</a:t>
            </a:r>
          </a:p>
        </p:txBody>
      </p:sp>
      <p:sp>
        <p:nvSpPr>
          <p:cNvPr id="46084" name="Content Placeholder 3"/>
          <p:cNvSpPr>
            <a:spLocks noGrp="1"/>
          </p:cNvSpPr>
          <p:nvPr>
            <p:ph idx="1"/>
          </p:nvPr>
        </p:nvSpPr>
        <p:spPr>
          <a:xfrm>
            <a:off x="381000" y="1371600"/>
            <a:ext cx="8186738" cy="3575050"/>
          </a:xfrm>
        </p:spPr>
        <p:txBody>
          <a:bodyPr>
            <a:spAutoFit/>
          </a:bodyPr>
          <a:lstStyle/>
          <a:p>
            <a:r>
              <a:rPr lang="en-US">
                <a:ea typeface="ＭＳ Ｐゴシック" charset="-128"/>
              </a:rPr>
              <a:t>GA currently allocates metadata for each global array in a replicated manner on each process</a:t>
            </a:r>
          </a:p>
          <a:p>
            <a:r>
              <a:rPr lang="en-US">
                <a:ea typeface="ＭＳ Ｐゴシック" charset="-128"/>
              </a:rPr>
              <a:t>OK for now on petascale systems with O(10</a:t>
            </a:r>
            <a:r>
              <a:rPr lang="en-US" baseline="30000">
                <a:ea typeface="ＭＳ Ｐゴシック" charset="-128"/>
              </a:rPr>
              <a:t>5</a:t>
            </a:r>
            <a:r>
              <a:rPr lang="en-US">
                <a:ea typeface="ＭＳ Ｐゴシック" charset="-128"/>
              </a:rPr>
              <a:t>) processes</a:t>
            </a:r>
          </a:p>
          <a:p>
            <a:pPr lvl="1"/>
            <a:r>
              <a:rPr lang="en-US"/>
              <a:t>200,000 × 8 bytes = 1.5 MB per global array instance</a:t>
            </a:r>
          </a:p>
          <a:p>
            <a:pPr lvl="1"/>
            <a:r>
              <a:rPr lang="en-US"/>
              <a:t>Not that many global arrays in a typical application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481013" y="4021138"/>
            <a:ext cx="2609850" cy="19097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1552575" y="3575050"/>
            <a:ext cx="466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P0</a:t>
            </a:r>
          </a:p>
        </p:txBody>
      </p:sp>
      <p:sp>
        <p:nvSpPr>
          <p:cNvPr id="8" name="Rectangle 7"/>
          <p:cNvSpPr/>
          <p:nvPr/>
        </p:nvSpPr>
        <p:spPr>
          <a:xfrm>
            <a:off x="633413" y="4173538"/>
            <a:ext cx="246062" cy="3905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81063" y="4173538"/>
            <a:ext cx="247650" cy="3905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28713" y="4173538"/>
            <a:ext cx="246062" cy="3905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77950" y="4173538"/>
            <a:ext cx="246063" cy="3905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091" name="TextBox 10"/>
          <p:cNvSpPr txBox="1">
            <a:spLocks noChangeArrowheads="1"/>
          </p:cNvSpPr>
          <p:nvPr/>
        </p:nvSpPr>
        <p:spPr bwMode="auto">
          <a:xfrm>
            <a:off x="1852613" y="4195763"/>
            <a:ext cx="4159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62238" y="4173538"/>
            <a:ext cx="246062" cy="3905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en-US" sz="800" dirty="0">
              <a:solidFill>
                <a:srgbClr val="000000"/>
              </a:solidFill>
            </a:endParaRPr>
          </a:p>
        </p:txBody>
      </p:sp>
      <p:sp>
        <p:nvSpPr>
          <p:cNvPr id="46093" name="TextBox 12"/>
          <p:cNvSpPr txBox="1">
            <a:spLocks noChangeArrowheads="1"/>
          </p:cNvSpPr>
          <p:nvPr/>
        </p:nvSpPr>
        <p:spPr bwMode="auto">
          <a:xfrm>
            <a:off x="3038475" y="3313113"/>
            <a:ext cx="2416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Pointers to other processes global array portions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3413" y="4860925"/>
            <a:ext cx="2274887" cy="815975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Local  global array portion owned by P0</a:t>
            </a:r>
          </a:p>
        </p:txBody>
      </p:sp>
      <p:cxnSp>
        <p:nvCxnSpPr>
          <p:cNvPr id="16" name="Shape 15"/>
          <p:cNvCxnSpPr>
            <a:cxnSpLocks noChangeShapeType="1"/>
            <a:stCxn id="46093" idx="1"/>
            <a:endCxn id="11" idx="0"/>
          </p:cNvCxnSpPr>
          <p:nvPr/>
        </p:nvCxnSpPr>
        <p:spPr bwMode="auto">
          <a:xfrm rot="10800000" flipV="1">
            <a:off x="1501775" y="3575050"/>
            <a:ext cx="1536700" cy="598488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stealth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7" name="Rectangle 16"/>
          <p:cNvSpPr/>
          <p:nvPr/>
        </p:nvSpPr>
        <p:spPr>
          <a:xfrm>
            <a:off x="5578475" y="3944938"/>
            <a:ext cx="2609850" cy="190817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30875" y="4097338"/>
            <a:ext cx="246063" cy="3905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978525" y="4097338"/>
            <a:ext cx="247650" cy="3905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226175" y="4097338"/>
            <a:ext cx="246063" cy="3905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475413" y="4097338"/>
            <a:ext cx="246062" cy="3905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101" name="TextBox 21"/>
          <p:cNvSpPr txBox="1">
            <a:spLocks noChangeArrowheads="1"/>
          </p:cNvSpPr>
          <p:nvPr/>
        </p:nvSpPr>
        <p:spPr bwMode="auto">
          <a:xfrm>
            <a:off x="6950075" y="4117975"/>
            <a:ext cx="4159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…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759700" y="4097338"/>
            <a:ext cx="246063" cy="390525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730875" y="4783138"/>
            <a:ext cx="2274888" cy="815975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Local  global array portion owned by P1</a:t>
            </a:r>
          </a:p>
        </p:txBody>
      </p:sp>
      <p:sp>
        <p:nvSpPr>
          <p:cNvPr id="46104" name="TextBox 24"/>
          <p:cNvSpPr txBox="1">
            <a:spLocks noChangeArrowheads="1"/>
          </p:cNvSpPr>
          <p:nvPr/>
        </p:nvSpPr>
        <p:spPr bwMode="auto">
          <a:xfrm>
            <a:off x="6721475" y="3575050"/>
            <a:ext cx="468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P1</a:t>
            </a:r>
          </a:p>
        </p:txBody>
      </p:sp>
      <p:cxnSp>
        <p:nvCxnSpPr>
          <p:cNvPr id="26" name="Curved Connector 26"/>
          <p:cNvCxnSpPr>
            <a:cxnSpLocks noChangeShapeType="1"/>
            <a:stCxn id="9" idx="2"/>
            <a:endCxn id="24" idx="1"/>
          </p:cNvCxnSpPr>
          <p:nvPr/>
        </p:nvCxnSpPr>
        <p:spPr bwMode="auto">
          <a:xfrm rot="16200000" flipH="1">
            <a:off x="3054351" y="2514600"/>
            <a:ext cx="627062" cy="4725987"/>
          </a:xfrm>
          <a:prstGeom prst="curvedConnector2">
            <a:avLst/>
          </a:prstGeom>
          <a:noFill/>
          <a:ln w="25400">
            <a:solidFill>
              <a:srgbClr val="F79646"/>
            </a:solidFill>
            <a:round/>
            <a:headEnd/>
            <a:tailEnd type="stealth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7" name="Curved Connector 26"/>
          <p:cNvCxnSpPr>
            <a:cxnSpLocks noChangeShapeType="1"/>
            <a:stCxn id="18" idx="2"/>
            <a:endCxn id="15" idx="3"/>
          </p:cNvCxnSpPr>
          <p:nvPr/>
        </p:nvCxnSpPr>
        <p:spPr bwMode="auto">
          <a:xfrm rot="5400000">
            <a:off x="3990182" y="3405981"/>
            <a:ext cx="781050" cy="2944813"/>
          </a:xfrm>
          <a:prstGeom prst="curvedConnector2">
            <a:avLst/>
          </a:prstGeom>
          <a:noFill/>
          <a:ln w="25400">
            <a:solidFill>
              <a:srgbClr val="953735"/>
            </a:solidFill>
            <a:round/>
            <a:headEnd/>
            <a:tailEnd type="stealth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28" name="Shape 27"/>
          <p:cNvCxnSpPr>
            <a:cxnSpLocks noChangeShapeType="1"/>
            <a:endCxn id="21" idx="0"/>
          </p:cNvCxnSpPr>
          <p:nvPr/>
        </p:nvCxnSpPr>
        <p:spPr bwMode="auto">
          <a:xfrm>
            <a:off x="5630863" y="3575050"/>
            <a:ext cx="968375" cy="522288"/>
          </a:xfrm>
          <a:prstGeom prst="bentConnector2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stealth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46108" name="TextBox 36"/>
          <p:cNvSpPr txBox="1">
            <a:spLocks noChangeArrowheads="1"/>
          </p:cNvSpPr>
          <p:nvPr/>
        </p:nvSpPr>
        <p:spPr bwMode="auto">
          <a:xfrm>
            <a:off x="3160713" y="4173538"/>
            <a:ext cx="24177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0000FF"/>
                </a:solidFill>
              </a:rPr>
              <a:t>n entries on each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-128"/>
              </a:rPr>
              <a:t>Scalability – Proposed Metadata Overhead Reduction</a:t>
            </a:r>
          </a:p>
        </p:txBody>
      </p:sp>
      <p:sp>
        <p:nvSpPr>
          <p:cNvPr id="47108" name="Content Placeholder 3"/>
          <p:cNvSpPr>
            <a:spLocks noGrp="1"/>
          </p:cNvSpPr>
          <p:nvPr>
            <p:ph idx="1"/>
          </p:nvPr>
        </p:nvSpPr>
        <p:spPr>
          <a:xfrm>
            <a:off x="384175" y="1295400"/>
            <a:ext cx="8186738" cy="3575050"/>
          </a:xfrm>
        </p:spPr>
        <p:txBody>
          <a:bodyPr>
            <a:spAutoFit/>
          </a:bodyPr>
          <a:lstStyle/>
          <a:p>
            <a:r>
              <a:rPr lang="en-US">
                <a:ea typeface="ＭＳ Ｐゴシック" charset="-128"/>
              </a:rPr>
              <a:t>Share metadata between processes on the same shared memory domain (today’s “node”)</a:t>
            </a:r>
          </a:p>
          <a:p>
            <a:r>
              <a:rPr lang="en-US">
                <a:ea typeface="ＭＳ Ｐゴシック" charset="-128"/>
              </a:rPr>
              <a:t>Reduce metadata storage by the number of processes per shared memory domain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938" y="4068763"/>
            <a:ext cx="2611437" cy="1909762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110" name="TextBox 5"/>
          <p:cNvSpPr txBox="1">
            <a:spLocks noChangeArrowheads="1"/>
          </p:cNvSpPr>
          <p:nvPr/>
        </p:nvSpPr>
        <p:spPr bwMode="auto">
          <a:xfrm>
            <a:off x="1460500" y="3622675"/>
            <a:ext cx="468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P0</a:t>
            </a:r>
          </a:p>
        </p:txBody>
      </p:sp>
      <p:sp>
        <p:nvSpPr>
          <p:cNvPr id="8" name="Rectangle 7"/>
          <p:cNvSpPr/>
          <p:nvPr/>
        </p:nvSpPr>
        <p:spPr>
          <a:xfrm>
            <a:off x="541338" y="4906963"/>
            <a:ext cx="2276475" cy="817562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Local  global array portion owned by P0</a:t>
            </a:r>
          </a:p>
        </p:txBody>
      </p:sp>
      <p:sp>
        <p:nvSpPr>
          <p:cNvPr id="9" name="Rectangle 8"/>
          <p:cNvSpPr/>
          <p:nvPr/>
        </p:nvSpPr>
        <p:spPr>
          <a:xfrm>
            <a:off x="5487988" y="3990975"/>
            <a:ext cx="2609850" cy="190976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640388" y="4830763"/>
            <a:ext cx="2274887" cy="815975"/>
          </a:xfrm>
          <a:prstGeom prst="rect">
            <a:avLst/>
          </a:prstGeom>
          <a:noFill/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tx1"/>
                </a:solidFill>
              </a:rPr>
              <a:t>Local  global array portion owned by P1</a:t>
            </a:r>
          </a:p>
        </p:txBody>
      </p:sp>
      <p:sp>
        <p:nvSpPr>
          <p:cNvPr id="47114" name="TextBox 24"/>
          <p:cNvSpPr txBox="1">
            <a:spLocks noChangeArrowheads="1"/>
          </p:cNvSpPr>
          <p:nvPr/>
        </p:nvSpPr>
        <p:spPr bwMode="auto">
          <a:xfrm>
            <a:off x="6630988" y="3622675"/>
            <a:ext cx="4667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P1</a:t>
            </a:r>
          </a:p>
        </p:txBody>
      </p:sp>
      <p:cxnSp>
        <p:nvCxnSpPr>
          <p:cNvPr id="12" name="Curved Connector 26"/>
          <p:cNvCxnSpPr>
            <a:cxnSpLocks noChangeShapeType="1"/>
            <a:endCxn id="10" idx="1"/>
          </p:cNvCxnSpPr>
          <p:nvPr/>
        </p:nvCxnSpPr>
        <p:spPr bwMode="auto">
          <a:xfrm rot="16200000" flipH="1">
            <a:off x="3599657" y="3198018"/>
            <a:ext cx="1682750" cy="2398713"/>
          </a:xfrm>
          <a:prstGeom prst="curvedConnector2">
            <a:avLst/>
          </a:prstGeom>
          <a:noFill/>
          <a:ln w="25400">
            <a:solidFill>
              <a:srgbClr val="F79646"/>
            </a:solidFill>
            <a:round/>
            <a:headEnd/>
            <a:tailEnd type="stealth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13" name="Curved Connector 26"/>
          <p:cNvCxnSpPr>
            <a:cxnSpLocks noChangeShapeType="1"/>
            <a:endCxn id="8" idx="3"/>
          </p:cNvCxnSpPr>
          <p:nvPr/>
        </p:nvCxnSpPr>
        <p:spPr bwMode="auto">
          <a:xfrm rot="5400000">
            <a:off x="2370138" y="4003675"/>
            <a:ext cx="1760538" cy="865187"/>
          </a:xfrm>
          <a:prstGeom prst="curvedConnector2">
            <a:avLst/>
          </a:prstGeom>
          <a:noFill/>
          <a:ln w="25400">
            <a:solidFill>
              <a:srgbClr val="953735"/>
            </a:solidFill>
            <a:round/>
            <a:headEnd/>
            <a:tailEnd type="stealth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14" name="Rectangle 13"/>
          <p:cNvSpPr/>
          <p:nvPr/>
        </p:nvSpPr>
        <p:spPr>
          <a:xfrm>
            <a:off x="76200" y="2982913"/>
            <a:ext cx="8318500" cy="3209925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3021013" y="3154363"/>
            <a:ext cx="2428875" cy="401637"/>
            <a:chOff x="2825185" y="2134160"/>
            <a:chExt cx="2428940" cy="400873"/>
          </a:xfrm>
        </p:grpSpPr>
        <p:sp>
          <p:nvSpPr>
            <p:cNvPr id="16" name="Rectangle 15"/>
            <p:cNvSpPr/>
            <p:nvPr/>
          </p:nvSpPr>
          <p:spPr>
            <a:xfrm>
              <a:off x="2825185" y="2143667"/>
              <a:ext cx="441337" cy="3913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66522" y="2143667"/>
              <a:ext cx="442924" cy="3913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709446" y="2143667"/>
              <a:ext cx="441337" cy="3913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124" name="TextBox 35"/>
            <p:cNvSpPr txBox="1">
              <a:spLocks noChangeArrowheads="1"/>
            </p:cNvSpPr>
            <p:nvPr/>
          </p:nvSpPr>
          <p:spPr bwMode="auto">
            <a:xfrm>
              <a:off x="4396837" y="2155463"/>
              <a:ext cx="4154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…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12788" y="2134160"/>
              <a:ext cx="441337" cy="39136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7119" name="TextBox 12"/>
          <p:cNvSpPr txBox="1">
            <a:spLocks noChangeArrowheads="1"/>
          </p:cNvSpPr>
          <p:nvPr/>
        </p:nvSpPr>
        <p:spPr bwMode="auto">
          <a:xfrm>
            <a:off x="3462338" y="3622675"/>
            <a:ext cx="24177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solidFill>
                  <a:srgbClr val="FF0000"/>
                </a:solidFill>
              </a:rPr>
              <a:t>Pointers to global array portions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952750" y="2613025"/>
            <a:ext cx="26876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" pitchFamily="-109" charset="0"/>
              </a:rPr>
              <a:t>Shared Memory Domain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186738" cy="3575050"/>
          </a:xfrm>
        </p:spPr>
        <p:txBody>
          <a:bodyPr/>
          <a:lstStyle/>
          <a:p>
            <a:r>
              <a:rPr lang="en-US" dirty="0" smtClean="0"/>
              <a:t>Global Arrays supports a global address space</a:t>
            </a:r>
          </a:p>
          <a:p>
            <a:pPr lvl="1"/>
            <a:r>
              <a:rPr lang="en-US" dirty="0" smtClean="0"/>
              <a:t>Easy mapping between distributed data and original problem formulation</a:t>
            </a:r>
          </a:p>
          <a:p>
            <a:r>
              <a:rPr lang="en-US" dirty="0" smtClean="0"/>
              <a:t>One-sided communication</a:t>
            </a:r>
          </a:p>
          <a:p>
            <a:pPr lvl="1"/>
            <a:r>
              <a:rPr lang="en-US" dirty="0" smtClean="0"/>
              <a:t>No need to coordinate between sender and receiver</a:t>
            </a:r>
          </a:p>
          <a:p>
            <a:pPr lvl="1"/>
            <a:r>
              <a:rPr lang="en-US" dirty="0" smtClean="0"/>
              <a:t>Random access patterns are easily programmed</a:t>
            </a:r>
          </a:p>
          <a:p>
            <a:pPr lvl="2"/>
            <a:r>
              <a:rPr lang="en-US" dirty="0" smtClean="0"/>
              <a:t>Load balancing</a:t>
            </a:r>
          </a:p>
          <a:p>
            <a:r>
              <a:rPr lang="en-US" dirty="0" smtClean="0"/>
              <a:t>High Performance</a:t>
            </a:r>
          </a:p>
          <a:p>
            <a:pPr lvl="1"/>
            <a:r>
              <a:rPr lang="en-US" dirty="0" smtClean="0"/>
              <a:t>Demonstrated scalability to 200K+ cores and greater than 1 </a:t>
            </a:r>
            <a:r>
              <a:rPr lang="en-US" dirty="0" err="1" smtClean="0"/>
              <a:t>Petaflop</a:t>
            </a:r>
            <a:r>
              <a:rPr lang="en-US" dirty="0" smtClean="0"/>
              <a:t> performance</a:t>
            </a:r>
          </a:p>
          <a:p>
            <a:r>
              <a:rPr lang="en-US" dirty="0" smtClean="0"/>
              <a:t>High programmer productivity</a:t>
            </a:r>
          </a:p>
          <a:p>
            <a:pPr lvl="1"/>
            <a:r>
              <a:rPr lang="en-US" dirty="0" smtClean="0"/>
              <a:t>Global address space and one-sided communication eliminate many programming overheads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 Office of Advanced Scientific and Computing Research</a:t>
            </a:r>
          </a:p>
          <a:p>
            <a:r>
              <a:rPr lang="en-US" dirty="0" smtClean="0"/>
              <a:t>PNNL Extreme Scale Computing Initiative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4" name="Picture 3" descr="NF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1006983"/>
            <a:ext cx="4333113" cy="53176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8" y="288925"/>
            <a:ext cx="7559675" cy="990600"/>
          </a:xfrm>
        </p:spPr>
        <p:txBody>
          <a:bodyPr/>
          <a:lstStyle/>
          <a:p>
            <a:r>
              <a:rPr lang="en-US"/>
              <a:t>Global Arrays</a:t>
            </a:r>
          </a:p>
        </p:txBody>
      </p:sp>
      <p:sp>
        <p:nvSpPr>
          <p:cNvPr id="578564" name="Freeform 4"/>
          <p:cNvSpPr>
            <a:spLocks/>
          </p:cNvSpPr>
          <p:nvPr/>
        </p:nvSpPr>
        <p:spPr bwMode="auto">
          <a:xfrm>
            <a:off x="485775" y="3592512"/>
            <a:ext cx="3168650" cy="696913"/>
          </a:xfrm>
          <a:custGeom>
            <a:avLst/>
            <a:gdLst/>
            <a:ahLst/>
            <a:cxnLst>
              <a:cxn ang="0">
                <a:pos x="222" y="0"/>
              </a:cxn>
              <a:cxn ang="0">
                <a:pos x="204" y="18"/>
              </a:cxn>
              <a:cxn ang="0">
                <a:pos x="130" y="18"/>
              </a:cxn>
              <a:cxn ang="0">
                <a:pos x="111" y="36"/>
              </a:cxn>
              <a:cxn ang="0">
                <a:pos x="93" y="18"/>
              </a:cxn>
              <a:cxn ang="0">
                <a:pos x="19" y="18"/>
              </a:cxn>
              <a:cxn ang="0">
                <a:pos x="0" y="0"/>
              </a:cxn>
            </a:cxnLst>
            <a:rect l="0" t="0" r="r" b="b"/>
            <a:pathLst>
              <a:path w="222" h="36">
                <a:moveTo>
                  <a:pt x="222" y="0"/>
                </a:moveTo>
                <a:cubicBezTo>
                  <a:pt x="222" y="10"/>
                  <a:pt x="214" y="18"/>
                  <a:pt x="204" y="18"/>
                </a:cubicBezTo>
                <a:lnTo>
                  <a:pt x="130" y="18"/>
                </a:lnTo>
                <a:cubicBezTo>
                  <a:pt x="119" y="18"/>
                  <a:pt x="111" y="26"/>
                  <a:pt x="111" y="36"/>
                </a:cubicBezTo>
                <a:cubicBezTo>
                  <a:pt x="111" y="26"/>
                  <a:pt x="103" y="18"/>
                  <a:pt x="93" y="18"/>
                </a:cubicBezTo>
                <a:lnTo>
                  <a:pt x="19" y="18"/>
                </a:lnTo>
                <a:cubicBezTo>
                  <a:pt x="8" y="18"/>
                  <a:pt x="0" y="10"/>
                  <a:pt x="0" y="0"/>
                </a:cubicBezTo>
              </a:path>
            </a:pathLst>
          </a:custGeom>
          <a:noFill/>
          <a:ln w="42863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78565" name="Group 5"/>
          <p:cNvGrpSpPr>
            <a:grpSpLocks/>
          </p:cNvGrpSpPr>
          <p:nvPr/>
        </p:nvGrpSpPr>
        <p:grpSpPr bwMode="auto">
          <a:xfrm>
            <a:off x="917575" y="5162550"/>
            <a:ext cx="561975" cy="188912"/>
            <a:chOff x="798" y="3341"/>
            <a:chExt cx="354" cy="119"/>
          </a:xfrm>
        </p:grpSpPr>
        <p:grpSp>
          <p:nvGrpSpPr>
            <p:cNvPr id="578566" name="Group 6"/>
            <p:cNvGrpSpPr>
              <a:grpSpLocks/>
            </p:cNvGrpSpPr>
            <p:nvPr/>
          </p:nvGrpSpPr>
          <p:grpSpPr bwMode="auto">
            <a:xfrm>
              <a:off x="798" y="3341"/>
              <a:ext cx="136" cy="119"/>
              <a:chOff x="798" y="3341"/>
              <a:chExt cx="136" cy="119"/>
            </a:xfrm>
          </p:grpSpPr>
          <p:sp>
            <p:nvSpPr>
              <p:cNvPr id="578567" name="Freeform 7"/>
              <p:cNvSpPr>
                <a:spLocks/>
              </p:cNvSpPr>
              <p:nvPr/>
            </p:nvSpPr>
            <p:spPr bwMode="auto">
              <a:xfrm>
                <a:off x="798" y="3341"/>
                <a:ext cx="136" cy="11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27"/>
                  </a:cxn>
                  <a:cxn ang="0">
                    <a:pos x="0" y="119"/>
                  </a:cxn>
                  <a:cxn ang="0">
                    <a:pos x="109" y="119"/>
                  </a:cxn>
                  <a:cxn ang="0">
                    <a:pos x="136" y="91"/>
                  </a:cxn>
                  <a:cxn ang="0">
                    <a:pos x="136" y="0"/>
                  </a:cxn>
                  <a:cxn ang="0">
                    <a:pos x="36" y="0"/>
                  </a:cxn>
                </a:cxnLst>
                <a:rect l="0" t="0" r="r" b="b"/>
                <a:pathLst>
                  <a:path w="136" h="119">
                    <a:moveTo>
                      <a:pt x="36" y="0"/>
                    </a:moveTo>
                    <a:lnTo>
                      <a:pt x="0" y="27"/>
                    </a:lnTo>
                    <a:lnTo>
                      <a:pt x="0" y="119"/>
                    </a:lnTo>
                    <a:lnTo>
                      <a:pt x="109" y="119"/>
                    </a:lnTo>
                    <a:lnTo>
                      <a:pt x="136" y="91"/>
                    </a:lnTo>
                    <a:lnTo>
                      <a:pt x="1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68" name="Freeform 8"/>
              <p:cNvSpPr>
                <a:spLocks/>
              </p:cNvSpPr>
              <p:nvPr/>
            </p:nvSpPr>
            <p:spPr bwMode="auto">
              <a:xfrm>
                <a:off x="798" y="3341"/>
                <a:ext cx="136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09" y="27"/>
                  </a:cxn>
                  <a:cxn ang="0">
                    <a:pos x="136" y="0"/>
                  </a:cxn>
                  <a:cxn ang="0">
                    <a:pos x="36" y="0"/>
                  </a:cxn>
                  <a:cxn ang="0">
                    <a:pos x="0" y="27"/>
                  </a:cxn>
                </a:cxnLst>
                <a:rect l="0" t="0" r="r" b="b"/>
                <a:pathLst>
                  <a:path w="136" h="27">
                    <a:moveTo>
                      <a:pt x="0" y="27"/>
                    </a:moveTo>
                    <a:lnTo>
                      <a:pt x="109" y="27"/>
                    </a:lnTo>
                    <a:lnTo>
                      <a:pt x="136" y="0"/>
                    </a:lnTo>
                    <a:lnTo>
                      <a:pt x="36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69" name="Freeform 9"/>
              <p:cNvSpPr>
                <a:spLocks/>
              </p:cNvSpPr>
              <p:nvPr/>
            </p:nvSpPr>
            <p:spPr bwMode="auto">
              <a:xfrm>
                <a:off x="907" y="3341"/>
                <a:ext cx="27" cy="119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27" y="0"/>
                  </a:cxn>
                  <a:cxn ang="0">
                    <a:pos x="27" y="91"/>
                  </a:cxn>
                  <a:cxn ang="0">
                    <a:pos x="0" y="119"/>
                  </a:cxn>
                  <a:cxn ang="0">
                    <a:pos x="0" y="27"/>
                  </a:cxn>
                </a:cxnLst>
                <a:rect l="0" t="0" r="r" b="b"/>
                <a:pathLst>
                  <a:path w="27" h="119">
                    <a:moveTo>
                      <a:pt x="0" y="27"/>
                    </a:moveTo>
                    <a:lnTo>
                      <a:pt x="27" y="0"/>
                    </a:lnTo>
                    <a:lnTo>
                      <a:pt x="27" y="91"/>
                    </a:lnTo>
                    <a:lnTo>
                      <a:pt x="0" y="11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70" name="Freeform 10"/>
              <p:cNvSpPr>
                <a:spLocks/>
              </p:cNvSpPr>
              <p:nvPr/>
            </p:nvSpPr>
            <p:spPr bwMode="auto">
              <a:xfrm>
                <a:off x="798" y="3341"/>
                <a:ext cx="136" cy="11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3"/>
                  </a:cxn>
                  <a:cxn ang="0">
                    <a:pos x="0" y="13"/>
                  </a:cxn>
                  <a:cxn ang="0">
                    <a:pos x="12" y="13"/>
                  </a:cxn>
                  <a:cxn ang="0">
                    <a:pos x="15" y="10"/>
                  </a:cxn>
                  <a:cxn ang="0">
                    <a:pos x="15" y="0"/>
                  </a:cxn>
                  <a:cxn ang="0">
                    <a:pos x="4" y="0"/>
                  </a:cxn>
                </a:cxnLst>
                <a:rect l="0" t="0" r="r" b="b"/>
                <a:pathLst>
                  <a:path w="15" h="13">
                    <a:moveTo>
                      <a:pt x="4" y="0"/>
                    </a:moveTo>
                    <a:lnTo>
                      <a:pt x="0" y="3"/>
                    </a:lnTo>
                    <a:lnTo>
                      <a:pt x="0" y="13"/>
                    </a:lnTo>
                    <a:lnTo>
                      <a:pt x="12" y="13"/>
                    </a:lnTo>
                    <a:lnTo>
                      <a:pt x="15" y="10"/>
                    </a:lnTo>
                    <a:lnTo>
                      <a:pt x="1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71" name="Freeform 11"/>
              <p:cNvSpPr>
                <a:spLocks/>
              </p:cNvSpPr>
              <p:nvPr/>
            </p:nvSpPr>
            <p:spPr bwMode="auto">
              <a:xfrm>
                <a:off x="798" y="3341"/>
                <a:ext cx="136" cy="2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" y="3"/>
                  </a:cxn>
                  <a:cxn ang="0">
                    <a:pos x="15" y="0"/>
                  </a:cxn>
                </a:cxnLst>
                <a:rect l="0" t="0" r="r" b="b"/>
                <a:pathLst>
                  <a:path w="15" h="3">
                    <a:moveTo>
                      <a:pt x="0" y="3"/>
                    </a:moveTo>
                    <a:lnTo>
                      <a:pt x="12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72" name="Line 12"/>
              <p:cNvSpPr>
                <a:spLocks noChangeShapeType="1"/>
              </p:cNvSpPr>
              <p:nvPr/>
            </p:nvSpPr>
            <p:spPr bwMode="auto">
              <a:xfrm>
                <a:off x="907" y="3368"/>
                <a:ext cx="1" cy="92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8573" name="Group 13"/>
            <p:cNvGrpSpPr>
              <a:grpSpLocks/>
            </p:cNvGrpSpPr>
            <p:nvPr/>
          </p:nvGrpSpPr>
          <p:grpSpPr bwMode="auto">
            <a:xfrm>
              <a:off x="916" y="3341"/>
              <a:ext cx="127" cy="119"/>
              <a:chOff x="916" y="3341"/>
              <a:chExt cx="127" cy="119"/>
            </a:xfrm>
          </p:grpSpPr>
          <p:sp>
            <p:nvSpPr>
              <p:cNvPr id="578574" name="Freeform 14"/>
              <p:cNvSpPr>
                <a:spLocks/>
              </p:cNvSpPr>
              <p:nvPr/>
            </p:nvSpPr>
            <p:spPr bwMode="auto">
              <a:xfrm>
                <a:off x="916" y="3341"/>
                <a:ext cx="127" cy="119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7"/>
                  </a:cxn>
                  <a:cxn ang="0">
                    <a:pos x="0" y="119"/>
                  </a:cxn>
                  <a:cxn ang="0">
                    <a:pos x="100" y="119"/>
                  </a:cxn>
                  <a:cxn ang="0">
                    <a:pos x="127" y="91"/>
                  </a:cxn>
                  <a:cxn ang="0">
                    <a:pos x="127" y="0"/>
                  </a:cxn>
                  <a:cxn ang="0">
                    <a:pos x="27" y="0"/>
                  </a:cxn>
                </a:cxnLst>
                <a:rect l="0" t="0" r="r" b="b"/>
                <a:pathLst>
                  <a:path w="127" h="119">
                    <a:moveTo>
                      <a:pt x="27" y="0"/>
                    </a:moveTo>
                    <a:lnTo>
                      <a:pt x="0" y="27"/>
                    </a:lnTo>
                    <a:lnTo>
                      <a:pt x="0" y="119"/>
                    </a:lnTo>
                    <a:lnTo>
                      <a:pt x="100" y="119"/>
                    </a:lnTo>
                    <a:lnTo>
                      <a:pt x="127" y="91"/>
                    </a:lnTo>
                    <a:lnTo>
                      <a:pt x="1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75" name="Freeform 15"/>
              <p:cNvSpPr>
                <a:spLocks/>
              </p:cNvSpPr>
              <p:nvPr/>
            </p:nvSpPr>
            <p:spPr bwMode="auto">
              <a:xfrm>
                <a:off x="916" y="3341"/>
                <a:ext cx="127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00" y="27"/>
                  </a:cxn>
                  <a:cxn ang="0">
                    <a:pos x="127" y="0"/>
                  </a:cxn>
                  <a:cxn ang="0">
                    <a:pos x="27" y="0"/>
                  </a:cxn>
                  <a:cxn ang="0">
                    <a:pos x="0" y="27"/>
                  </a:cxn>
                </a:cxnLst>
                <a:rect l="0" t="0" r="r" b="b"/>
                <a:pathLst>
                  <a:path w="127" h="27">
                    <a:moveTo>
                      <a:pt x="0" y="27"/>
                    </a:moveTo>
                    <a:lnTo>
                      <a:pt x="100" y="27"/>
                    </a:lnTo>
                    <a:lnTo>
                      <a:pt x="127" y="0"/>
                    </a:lnTo>
                    <a:lnTo>
                      <a:pt x="27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76" name="Freeform 16"/>
              <p:cNvSpPr>
                <a:spLocks/>
              </p:cNvSpPr>
              <p:nvPr/>
            </p:nvSpPr>
            <p:spPr bwMode="auto">
              <a:xfrm>
                <a:off x="1016" y="3341"/>
                <a:ext cx="27" cy="119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27" y="0"/>
                  </a:cxn>
                  <a:cxn ang="0">
                    <a:pos x="27" y="91"/>
                  </a:cxn>
                  <a:cxn ang="0">
                    <a:pos x="0" y="119"/>
                  </a:cxn>
                  <a:cxn ang="0">
                    <a:pos x="0" y="27"/>
                  </a:cxn>
                </a:cxnLst>
                <a:rect l="0" t="0" r="r" b="b"/>
                <a:pathLst>
                  <a:path w="27" h="119">
                    <a:moveTo>
                      <a:pt x="0" y="27"/>
                    </a:moveTo>
                    <a:lnTo>
                      <a:pt x="27" y="0"/>
                    </a:lnTo>
                    <a:lnTo>
                      <a:pt x="27" y="91"/>
                    </a:lnTo>
                    <a:lnTo>
                      <a:pt x="0" y="11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77" name="Freeform 17"/>
              <p:cNvSpPr>
                <a:spLocks/>
              </p:cNvSpPr>
              <p:nvPr/>
            </p:nvSpPr>
            <p:spPr bwMode="auto">
              <a:xfrm>
                <a:off x="916" y="3341"/>
                <a:ext cx="127" cy="11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13"/>
                  </a:cxn>
                  <a:cxn ang="0">
                    <a:pos x="11" y="13"/>
                  </a:cxn>
                  <a:cxn ang="0">
                    <a:pos x="14" y="10"/>
                  </a:cxn>
                  <a:cxn ang="0">
                    <a:pos x="14" y="0"/>
                  </a:cxn>
                  <a:cxn ang="0">
                    <a:pos x="3" y="0"/>
                  </a:cxn>
                </a:cxnLst>
                <a:rect l="0" t="0" r="r" b="b"/>
                <a:pathLst>
                  <a:path w="14" h="13">
                    <a:moveTo>
                      <a:pt x="3" y="0"/>
                    </a:moveTo>
                    <a:lnTo>
                      <a:pt x="0" y="3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14" y="10"/>
                    </a:lnTo>
                    <a:lnTo>
                      <a:pt x="1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78" name="Freeform 18"/>
              <p:cNvSpPr>
                <a:spLocks/>
              </p:cNvSpPr>
              <p:nvPr/>
            </p:nvSpPr>
            <p:spPr bwMode="auto">
              <a:xfrm>
                <a:off x="916" y="3341"/>
                <a:ext cx="127" cy="2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1" y="3"/>
                  </a:cxn>
                  <a:cxn ang="0">
                    <a:pos x="14" y="0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11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79" name="Line 19"/>
              <p:cNvSpPr>
                <a:spLocks noChangeShapeType="1"/>
              </p:cNvSpPr>
              <p:nvPr/>
            </p:nvSpPr>
            <p:spPr bwMode="auto">
              <a:xfrm>
                <a:off x="1016" y="3368"/>
                <a:ext cx="1" cy="92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8580" name="Group 20"/>
            <p:cNvGrpSpPr>
              <a:grpSpLocks/>
            </p:cNvGrpSpPr>
            <p:nvPr/>
          </p:nvGrpSpPr>
          <p:grpSpPr bwMode="auto">
            <a:xfrm>
              <a:off x="1025" y="3341"/>
              <a:ext cx="127" cy="119"/>
              <a:chOff x="1025" y="3341"/>
              <a:chExt cx="127" cy="119"/>
            </a:xfrm>
          </p:grpSpPr>
          <p:sp>
            <p:nvSpPr>
              <p:cNvPr id="578581" name="Freeform 21"/>
              <p:cNvSpPr>
                <a:spLocks/>
              </p:cNvSpPr>
              <p:nvPr/>
            </p:nvSpPr>
            <p:spPr bwMode="auto">
              <a:xfrm>
                <a:off x="1025" y="3341"/>
                <a:ext cx="127" cy="119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7"/>
                  </a:cxn>
                  <a:cxn ang="0">
                    <a:pos x="0" y="119"/>
                  </a:cxn>
                  <a:cxn ang="0">
                    <a:pos x="100" y="119"/>
                  </a:cxn>
                  <a:cxn ang="0">
                    <a:pos x="127" y="91"/>
                  </a:cxn>
                  <a:cxn ang="0">
                    <a:pos x="127" y="0"/>
                  </a:cxn>
                  <a:cxn ang="0">
                    <a:pos x="27" y="0"/>
                  </a:cxn>
                </a:cxnLst>
                <a:rect l="0" t="0" r="r" b="b"/>
                <a:pathLst>
                  <a:path w="127" h="119">
                    <a:moveTo>
                      <a:pt x="27" y="0"/>
                    </a:moveTo>
                    <a:lnTo>
                      <a:pt x="0" y="27"/>
                    </a:lnTo>
                    <a:lnTo>
                      <a:pt x="0" y="119"/>
                    </a:lnTo>
                    <a:lnTo>
                      <a:pt x="100" y="119"/>
                    </a:lnTo>
                    <a:lnTo>
                      <a:pt x="127" y="91"/>
                    </a:lnTo>
                    <a:lnTo>
                      <a:pt x="1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82" name="Freeform 22"/>
              <p:cNvSpPr>
                <a:spLocks/>
              </p:cNvSpPr>
              <p:nvPr/>
            </p:nvSpPr>
            <p:spPr bwMode="auto">
              <a:xfrm>
                <a:off x="1025" y="3341"/>
                <a:ext cx="127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00" y="27"/>
                  </a:cxn>
                  <a:cxn ang="0">
                    <a:pos x="127" y="0"/>
                  </a:cxn>
                  <a:cxn ang="0">
                    <a:pos x="27" y="0"/>
                  </a:cxn>
                  <a:cxn ang="0">
                    <a:pos x="0" y="27"/>
                  </a:cxn>
                </a:cxnLst>
                <a:rect l="0" t="0" r="r" b="b"/>
                <a:pathLst>
                  <a:path w="127" h="27">
                    <a:moveTo>
                      <a:pt x="0" y="27"/>
                    </a:moveTo>
                    <a:lnTo>
                      <a:pt x="100" y="27"/>
                    </a:lnTo>
                    <a:lnTo>
                      <a:pt x="127" y="0"/>
                    </a:lnTo>
                    <a:lnTo>
                      <a:pt x="27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83" name="Freeform 23"/>
              <p:cNvSpPr>
                <a:spLocks/>
              </p:cNvSpPr>
              <p:nvPr/>
            </p:nvSpPr>
            <p:spPr bwMode="auto">
              <a:xfrm>
                <a:off x="1125" y="3341"/>
                <a:ext cx="27" cy="119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27" y="0"/>
                  </a:cxn>
                  <a:cxn ang="0">
                    <a:pos x="27" y="91"/>
                  </a:cxn>
                  <a:cxn ang="0">
                    <a:pos x="0" y="119"/>
                  </a:cxn>
                  <a:cxn ang="0">
                    <a:pos x="0" y="27"/>
                  </a:cxn>
                </a:cxnLst>
                <a:rect l="0" t="0" r="r" b="b"/>
                <a:pathLst>
                  <a:path w="27" h="119">
                    <a:moveTo>
                      <a:pt x="0" y="27"/>
                    </a:moveTo>
                    <a:lnTo>
                      <a:pt x="27" y="0"/>
                    </a:lnTo>
                    <a:lnTo>
                      <a:pt x="27" y="91"/>
                    </a:lnTo>
                    <a:lnTo>
                      <a:pt x="0" y="11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84" name="Freeform 24"/>
              <p:cNvSpPr>
                <a:spLocks/>
              </p:cNvSpPr>
              <p:nvPr/>
            </p:nvSpPr>
            <p:spPr bwMode="auto">
              <a:xfrm>
                <a:off x="1025" y="3341"/>
                <a:ext cx="127" cy="11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13"/>
                  </a:cxn>
                  <a:cxn ang="0">
                    <a:pos x="11" y="13"/>
                  </a:cxn>
                  <a:cxn ang="0">
                    <a:pos x="14" y="10"/>
                  </a:cxn>
                  <a:cxn ang="0">
                    <a:pos x="14" y="0"/>
                  </a:cxn>
                  <a:cxn ang="0">
                    <a:pos x="3" y="0"/>
                  </a:cxn>
                </a:cxnLst>
                <a:rect l="0" t="0" r="r" b="b"/>
                <a:pathLst>
                  <a:path w="14" h="13">
                    <a:moveTo>
                      <a:pt x="3" y="0"/>
                    </a:moveTo>
                    <a:lnTo>
                      <a:pt x="0" y="3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14" y="10"/>
                    </a:lnTo>
                    <a:lnTo>
                      <a:pt x="1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85" name="Freeform 25"/>
              <p:cNvSpPr>
                <a:spLocks/>
              </p:cNvSpPr>
              <p:nvPr/>
            </p:nvSpPr>
            <p:spPr bwMode="auto">
              <a:xfrm>
                <a:off x="1025" y="3341"/>
                <a:ext cx="127" cy="2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1" y="3"/>
                  </a:cxn>
                  <a:cxn ang="0">
                    <a:pos x="14" y="0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11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86" name="Line 26"/>
              <p:cNvSpPr>
                <a:spLocks noChangeShapeType="1"/>
              </p:cNvSpPr>
              <p:nvPr/>
            </p:nvSpPr>
            <p:spPr bwMode="auto">
              <a:xfrm>
                <a:off x="1125" y="3368"/>
                <a:ext cx="1" cy="92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78587" name="Group 27"/>
          <p:cNvGrpSpPr>
            <a:grpSpLocks/>
          </p:cNvGrpSpPr>
          <p:nvPr/>
        </p:nvGrpSpPr>
        <p:grpSpPr bwMode="auto">
          <a:xfrm>
            <a:off x="917575" y="5016500"/>
            <a:ext cx="561975" cy="174625"/>
            <a:chOff x="798" y="3249"/>
            <a:chExt cx="354" cy="110"/>
          </a:xfrm>
        </p:grpSpPr>
        <p:grpSp>
          <p:nvGrpSpPr>
            <p:cNvPr id="578588" name="Group 28"/>
            <p:cNvGrpSpPr>
              <a:grpSpLocks/>
            </p:cNvGrpSpPr>
            <p:nvPr/>
          </p:nvGrpSpPr>
          <p:grpSpPr bwMode="auto">
            <a:xfrm>
              <a:off x="798" y="3249"/>
              <a:ext cx="136" cy="110"/>
              <a:chOff x="798" y="3249"/>
              <a:chExt cx="136" cy="110"/>
            </a:xfrm>
          </p:grpSpPr>
          <p:sp>
            <p:nvSpPr>
              <p:cNvPr id="578589" name="Freeform 29"/>
              <p:cNvSpPr>
                <a:spLocks/>
              </p:cNvSpPr>
              <p:nvPr/>
            </p:nvSpPr>
            <p:spPr bwMode="auto">
              <a:xfrm>
                <a:off x="798" y="3249"/>
                <a:ext cx="136" cy="11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28"/>
                  </a:cxn>
                  <a:cxn ang="0">
                    <a:pos x="0" y="110"/>
                  </a:cxn>
                  <a:cxn ang="0">
                    <a:pos x="109" y="110"/>
                  </a:cxn>
                  <a:cxn ang="0">
                    <a:pos x="136" y="83"/>
                  </a:cxn>
                  <a:cxn ang="0">
                    <a:pos x="136" y="0"/>
                  </a:cxn>
                  <a:cxn ang="0">
                    <a:pos x="36" y="0"/>
                  </a:cxn>
                </a:cxnLst>
                <a:rect l="0" t="0" r="r" b="b"/>
                <a:pathLst>
                  <a:path w="136" h="110">
                    <a:moveTo>
                      <a:pt x="36" y="0"/>
                    </a:moveTo>
                    <a:lnTo>
                      <a:pt x="0" y="28"/>
                    </a:lnTo>
                    <a:lnTo>
                      <a:pt x="0" y="110"/>
                    </a:lnTo>
                    <a:lnTo>
                      <a:pt x="109" y="110"/>
                    </a:lnTo>
                    <a:lnTo>
                      <a:pt x="136" y="83"/>
                    </a:lnTo>
                    <a:lnTo>
                      <a:pt x="1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90" name="Freeform 30"/>
              <p:cNvSpPr>
                <a:spLocks/>
              </p:cNvSpPr>
              <p:nvPr/>
            </p:nvSpPr>
            <p:spPr bwMode="auto">
              <a:xfrm>
                <a:off x="798" y="3249"/>
                <a:ext cx="136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09" y="28"/>
                  </a:cxn>
                  <a:cxn ang="0">
                    <a:pos x="136" y="0"/>
                  </a:cxn>
                  <a:cxn ang="0">
                    <a:pos x="36" y="0"/>
                  </a:cxn>
                  <a:cxn ang="0">
                    <a:pos x="0" y="28"/>
                  </a:cxn>
                </a:cxnLst>
                <a:rect l="0" t="0" r="r" b="b"/>
                <a:pathLst>
                  <a:path w="136" h="28">
                    <a:moveTo>
                      <a:pt x="0" y="28"/>
                    </a:moveTo>
                    <a:lnTo>
                      <a:pt x="109" y="28"/>
                    </a:lnTo>
                    <a:lnTo>
                      <a:pt x="136" y="0"/>
                    </a:lnTo>
                    <a:lnTo>
                      <a:pt x="36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91" name="Freeform 31"/>
              <p:cNvSpPr>
                <a:spLocks/>
              </p:cNvSpPr>
              <p:nvPr/>
            </p:nvSpPr>
            <p:spPr bwMode="auto">
              <a:xfrm>
                <a:off x="907" y="3249"/>
                <a:ext cx="27" cy="11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7" y="0"/>
                  </a:cxn>
                  <a:cxn ang="0">
                    <a:pos x="27" y="83"/>
                  </a:cxn>
                  <a:cxn ang="0">
                    <a:pos x="0" y="110"/>
                  </a:cxn>
                  <a:cxn ang="0">
                    <a:pos x="0" y="28"/>
                  </a:cxn>
                </a:cxnLst>
                <a:rect l="0" t="0" r="r" b="b"/>
                <a:pathLst>
                  <a:path w="27" h="110">
                    <a:moveTo>
                      <a:pt x="0" y="28"/>
                    </a:moveTo>
                    <a:lnTo>
                      <a:pt x="27" y="0"/>
                    </a:lnTo>
                    <a:lnTo>
                      <a:pt x="27" y="83"/>
                    </a:lnTo>
                    <a:lnTo>
                      <a:pt x="0" y="11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92" name="Freeform 32"/>
              <p:cNvSpPr>
                <a:spLocks/>
              </p:cNvSpPr>
              <p:nvPr/>
            </p:nvSpPr>
            <p:spPr bwMode="auto">
              <a:xfrm>
                <a:off x="798" y="3249"/>
                <a:ext cx="136" cy="1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5" y="9"/>
                  </a:cxn>
                  <a:cxn ang="0">
                    <a:pos x="15" y="0"/>
                  </a:cxn>
                  <a:cxn ang="0">
                    <a:pos x="4" y="0"/>
                  </a:cxn>
                </a:cxnLst>
                <a:rect l="0" t="0" r="r" b="b"/>
                <a:pathLst>
                  <a:path w="15" h="12">
                    <a:moveTo>
                      <a:pt x="4" y="0"/>
                    </a:moveTo>
                    <a:lnTo>
                      <a:pt x="0" y="3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5" y="9"/>
                    </a:lnTo>
                    <a:lnTo>
                      <a:pt x="1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93" name="Freeform 33"/>
              <p:cNvSpPr>
                <a:spLocks/>
              </p:cNvSpPr>
              <p:nvPr/>
            </p:nvSpPr>
            <p:spPr bwMode="auto">
              <a:xfrm>
                <a:off x="798" y="3249"/>
                <a:ext cx="136" cy="2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" y="3"/>
                  </a:cxn>
                  <a:cxn ang="0">
                    <a:pos x="15" y="0"/>
                  </a:cxn>
                </a:cxnLst>
                <a:rect l="0" t="0" r="r" b="b"/>
                <a:pathLst>
                  <a:path w="15" h="3">
                    <a:moveTo>
                      <a:pt x="0" y="3"/>
                    </a:moveTo>
                    <a:lnTo>
                      <a:pt x="12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94" name="Line 34"/>
              <p:cNvSpPr>
                <a:spLocks noChangeShapeType="1"/>
              </p:cNvSpPr>
              <p:nvPr/>
            </p:nvSpPr>
            <p:spPr bwMode="auto">
              <a:xfrm>
                <a:off x="907" y="3277"/>
                <a:ext cx="1" cy="82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8595" name="Group 35"/>
            <p:cNvGrpSpPr>
              <a:grpSpLocks/>
            </p:cNvGrpSpPr>
            <p:nvPr/>
          </p:nvGrpSpPr>
          <p:grpSpPr bwMode="auto">
            <a:xfrm>
              <a:off x="916" y="3249"/>
              <a:ext cx="127" cy="110"/>
              <a:chOff x="916" y="3249"/>
              <a:chExt cx="127" cy="110"/>
            </a:xfrm>
          </p:grpSpPr>
          <p:sp>
            <p:nvSpPr>
              <p:cNvPr id="578596" name="Freeform 36"/>
              <p:cNvSpPr>
                <a:spLocks/>
              </p:cNvSpPr>
              <p:nvPr/>
            </p:nvSpPr>
            <p:spPr bwMode="auto">
              <a:xfrm>
                <a:off x="916" y="3249"/>
                <a:ext cx="127" cy="11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8"/>
                  </a:cxn>
                  <a:cxn ang="0">
                    <a:pos x="0" y="110"/>
                  </a:cxn>
                  <a:cxn ang="0">
                    <a:pos x="100" y="110"/>
                  </a:cxn>
                  <a:cxn ang="0">
                    <a:pos x="127" y="83"/>
                  </a:cxn>
                  <a:cxn ang="0">
                    <a:pos x="127" y="0"/>
                  </a:cxn>
                  <a:cxn ang="0">
                    <a:pos x="27" y="0"/>
                  </a:cxn>
                </a:cxnLst>
                <a:rect l="0" t="0" r="r" b="b"/>
                <a:pathLst>
                  <a:path w="127" h="110">
                    <a:moveTo>
                      <a:pt x="27" y="0"/>
                    </a:moveTo>
                    <a:lnTo>
                      <a:pt x="0" y="28"/>
                    </a:lnTo>
                    <a:lnTo>
                      <a:pt x="0" y="110"/>
                    </a:lnTo>
                    <a:lnTo>
                      <a:pt x="100" y="110"/>
                    </a:lnTo>
                    <a:lnTo>
                      <a:pt x="127" y="83"/>
                    </a:lnTo>
                    <a:lnTo>
                      <a:pt x="1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97" name="Freeform 37"/>
              <p:cNvSpPr>
                <a:spLocks/>
              </p:cNvSpPr>
              <p:nvPr/>
            </p:nvSpPr>
            <p:spPr bwMode="auto">
              <a:xfrm>
                <a:off x="916" y="3249"/>
                <a:ext cx="127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00" y="28"/>
                  </a:cxn>
                  <a:cxn ang="0">
                    <a:pos x="127" y="0"/>
                  </a:cxn>
                  <a:cxn ang="0">
                    <a:pos x="27" y="0"/>
                  </a:cxn>
                  <a:cxn ang="0">
                    <a:pos x="0" y="28"/>
                  </a:cxn>
                </a:cxnLst>
                <a:rect l="0" t="0" r="r" b="b"/>
                <a:pathLst>
                  <a:path w="127" h="28">
                    <a:moveTo>
                      <a:pt x="0" y="28"/>
                    </a:moveTo>
                    <a:lnTo>
                      <a:pt x="100" y="28"/>
                    </a:lnTo>
                    <a:lnTo>
                      <a:pt x="127" y="0"/>
                    </a:lnTo>
                    <a:lnTo>
                      <a:pt x="27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98" name="Freeform 38"/>
              <p:cNvSpPr>
                <a:spLocks/>
              </p:cNvSpPr>
              <p:nvPr/>
            </p:nvSpPr>
            <p:spPr bwMode="auto">
              <a:xfrm>
                <a:off x="1016" y="3249"/>
                <a:ext cx="27" cy="11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7" y="0"/>
                  </a:cxn>
                  <a:cxn ang="0">
                    <a:pos x="27" y="83"/>
                  </a:cxn>
                  <a:cxn ang="0">
                    <a:pos x="0" y="110"/>
                  </a:cxn>
                  <a:cxn ang="0">
                    <a:pos x="0" y="28"/>
                  </a:cxn>
                </a:cxnLst>
                <a:rect l="0" t="0" r="r" b="b"/>
                <a:pathLst>
                  <a:path w="27" h="110">
                    <a:moveTo>
                      <a:pt x="0" y="28"/>
                    </a:moveTo>
                    <a:lnTo>
                      <a:pt x="27" y="0"/>
                    </a:lnTo>
                    <a:lnTo>
                      <a:pt x="27" y="83"/>
                    </a:lnTo>
                    <a:lnTo>
                      <a:pt x="0" y="11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599" name="Freeform 39"/>
              <p:cNvSpPr>
                <a:spLocks/>
              </p:cNvSpPr>
              <p:nvPr/>
            </p:nvSpPr>
            <p:spPr bwMode="auto">
              <a:xfrm>
                <a:off x="916" y="3249"/>
                <a:ext cx="127" cy="1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11" y="12"/>
                  </a:cxn>
                  <a:cxn ang="0">
                    <a:pos x="14" y="9"/>
                  </a:cxn>
                  <a:cxn ang="0">
                    <a:pos x="14" y="0"/>
                  </a:cxn>
                  <a:cxn ang="0">
                    <a:pos x="3" y="0"/>
                  </a:cxn>
                </a:cxnLst>
                <a:rect l="0" t="0" r="r" b="b"/>
                <a:pathLst>
                  <a:path w="14" h="12">
                    <a:moveTo>
                      <a:pt x="3" y="0"/>
                    </a:moveTo>
                    <a:lnTo>
                      <a:pt x="0" y="3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14" y="9"/>
                    </a:lnTo>
                    <a:lnTo>
                      <a:pt x="1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00" name="Freeform 40"/>
              <p:cNvSpPr>
                <a:spLocks/>
              </p:cNvSpPr>
              <p:nvPr/>
            </p:nvSpPr>
            <p:spPr bwMode="auto">
              <a:xfrm>
                <a:off x="916" y="3249"/>
                <a:ext cx="127" cy="2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1" y="3"/>
                  </a:cxn>
                  <a:cxn ang="0">
                    <a:pos x="14" y="0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11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01" name="Line 41"/>
              <p:cNvSpPr>
                <a:spLocks noChangeShapeType="1"/>
              </p:cNvSpPr>
              <p:nvPr/>
            </p:nvSpPr>
            <p:spPr bwMode="auto">
              <a:xfrm>
                <a:off x="1016" y="3277"/>
                <a:ext cx="1" cy="82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8602" name="Group 42"/>
            <p:cNvGrpSpPr>
              <a:grpSpLocks/>
            </p:cNvGrpSpPr>
            <p:nvPr/>
          </p:nvGrpSpPr>
          <p:grpSpPr bwMode="auto">
            <a:xfrm>
              <a:off x="1025" y="3249"/>
              <a:ext cx="127" cy="110"/>
              <a:chOff x="1025" y="3249"/>
              <a:chExt cx="127" cy="110"/>
            </a:xfrm>
          </p:grpSpPr>
          <p:sp>
            <p:nvSpPr>
              <p:cNvPr id="578603" name="Freeform 43"/>
              <p:cNvSpPr>
                <a:spLocks/>
              </p:cNvSpPr>
              <p:nvPr/>
            </p:nvSpPr>
            <p:spPr bwMode="auto">
              <a:xfrm>
                <a:off x="1025" y="3249"/>
                <a:ext cx="127" cy="11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8"/>
                  </a:cxn>
                  <a:cxn ang="0">
                    <a:pos x="0" y="110"/>
                  </a:cxn>
                  <a:cxn ang="0">
                    <a:pos x="100" y="110"/>
                  </a:cxn>
                  <a:cxn ang="0">
                    <a:pos x="127" y="83"/>
                  </a:cxn>
                  <a:cxn ang="0">
                    <a:pos x="127" y="0"/>
                  </a:cxn>
                  <a:cxn ang="0">
                    <a:pos x="27" y="0"/>
                  </a:cxn>
                </a:cxnLst>
                <a:rect l="0" t="0" r="r" b="b"/>
                <a:pathLst>
                  <a:path w="127" h="110">
                    <a:moveTo>
                      <a:pt x="27" y="0"/>
                    </a:moveTo>
                    <a:lnTo>
                      <a:pt x="0" y="28"/>
                    </a:lnTo>
                    <a:lnTo>
                      <a:pt x="0" y="110"/>
                    </a:lnTo>
                    <a:lnTo>
                      <a:pt x="100" y="110"/>
                    </a:lnTo>
                    <a:lnTo>
                      <a:pt x="127" y="83"/>
                    </a:lnTo>
                    <a:lnTo>
                      <a:pt x="1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04" name="Freeform 44"/>
              <p:cNvSpPr>
                <a:spLocks/>
              </p:cNvSpPr>
              <p:nvPr/>
            </p:nvSpPr>
            <p:spPr bwMode="auto">
              <a:xfrm>
                <a:off x="1025" y="3249"/>
                <a:ext cx="127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00" y="28"/>
                  </a:cxn>
                  <a:cxn ang="0">
                    <a:pos x="127" y="0"/>
                  </a:cxn>
                  <a:cxn ang="0">
                    <a:pos x="27" y="0"/>
                  </a:cxn>
                  <a:cxn ang="0">
                    <a:pos x="0" y="28"/>
                  </a:cxn>
                </a:cxnLst>
                <a:rect l="0" t="0" r="r" b="b"/>
                <a:pathLst>
                  <a:path w="127" h="28">
                    <a:moveTo>
                      <a:pt x="0" y="28"/>
                    </a:moveTo>
                    <a:lnTo>
                      <a:pt x="100" y="28"/>
                    </a:lnTo>
                    <a:lnTo>
                      <a:pt x="127" y="0"/>
                    </a:lnTo>
                    <a:lnTo>
                      <a:pt x="27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05" name="Freeform 45"/>
              <p:cNvSpPr>
                <a:spLocks/>
              </p:cNvSpPr>
              <p:nvPr/>
            </p:nvSpPr>
            <p:spPr bwMode="auto">
              <a:xfrm>
                <a:off x="1125" y="3249"/>
                <a:ext cx="27" cy="110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7" y="0"/>
                  </a:cxn>
                  <a:cxn ang="0">
                    <a:pos x="27" y="83"/>
                  </a:cxn>
                  <a:cxn ang="0">
                    <a:pos x="0" y="110"/>
                  </a:cxn>
                  <a:cxn ang="0">
                    <a:pos x="0" y="28"/>
                  </a:cxn>
                </a:cxnLst>
                <a:rect l="0" t="0" r="r" b="b"/>
                <a:pathLst>
                  <a:path w="27" h="110">
                    <a:moveTo>
                      <a:pt x="0" y="28"/>
                    </a:moveTo>
                    <a:lnTo>
                      <a:pt x="27" y="0"/>
                    </a:lnTo>
                    <a:lnTo>
                      <a:pt x="27" y="83"/>
                    </a:lnTo>
                    <a:lnTo>
                      <a:pt x="0" y="11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CC9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06" name="Freeform 46"/>
              <p:cNvSpPr>
                <a:spLocks/>
              </p:cNvSpPr>
              <p:nvPr/>
            </p:nvSpPr>
            <p:spPr bwMode="auto">
              <a:xfrm>
                <a:off x="1025" y="3249"/>
                <a:ext cx="127" cy="1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11" y="12"/>
                  </a:cxn>
                  <a:cxn ang="0">
                    <a:pos x="14" y="9"/>
                  </a:cxn>
                  <a:cxn ang="0">
                    <a:pos x="14" y="0"/>
                  </a:cxn>
                  <a:cxn ang="0">
                    <a:pos x="3" y="0"/>
                  </a:cxn>
                </a:cxnLst>
                <a:rect l="0" t="0" r="r" b="b"/>
                <a:pathLst>
                  <a:path w="14" h="12">
                    <a:moveTo>
                      <a:pt x="3" y="0"/>
                    </a:moveTo>
                    <a:lnTo>
                      <a:pt x="0" y="3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14" y="9"/>
                    </a:lnTo>
                    <a:lnTo>
                      <a:pt x="1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07" name="Freeform 47"/>
              <p:cNvSpPr>
                <a:spLocks/>
              </p:cNvSpPr>
              <p:nvPr/>
            </p:nvSpPr>
            <p:spPr bwMode="auto">
              <a:xfrm>
                <a:off x="1025" y="3249"/>
                <a:ext cx="127" cy="2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1" y="3"/>
                  </a:cxn>
                  <a:cxn ang="0">
                    <a:pos x="14" y="0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11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FFCC99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8608" name="Line 48"/>
              <p:cNvSpPr>
                <a:spLocks noChangeShapeType="1"/>
              </p:cNvSpPr>
              <p:nvPr/>
            </p:nvSpPr>
            <p:spPr bwMode="auto">
              <a:xfrm>
                <a:off x="1125" y="3277"/>
                <a:ext cx="1" cy="82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78609" name="Group 49"/>
          <p:cNvGrpSpPr>
            <a:grpSpLocks/>
          </p:cNvGrpSpPr>
          <p:nvPr/>
        </p:nvGrpSpPr>
        <p:grpSpPr bwMode="auto">
          <a:xfrm>
            <a:off x="917575" y="4857750"/>
            <a:ext cx="215900" cy="188912"/>
            <a:chOff x="798" y="3149"/>
            <a:chExt cx="136" cy="119"/>
          </a:xfrm>
        </p:grpSpPr>
        <p:sp>
          <p:nvSpPr>
            <p:cNvPr id="578610" name="Freeform 50"/>
            <p:cNvSpPr>
              <a:spLocks/>
            </p:cNvSpPr>
            <p:nvPr/>
          </p:nvSpPr>
          <p:spPr bwMode="auto">
            <a:xfrm>
              <a:off x="798" y="3149"/>
              <a:ext cx="136" cy="11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36"/>
                </a:cxn>
                <a:cxn ang="0">
                  <a:pos x="0" y="119"/>
                </a:cxn>
                <a:cxn ang="0">
                  <a:pos x="109" y="119"/>
                </a:cxn>
                <a:cxn ang="0">
                  <a:pos x="136" y="91"/>
                </a:cxn>
                <a:cxn ang="0">
                  <a:pos x="136" y="0"/>
                </a:cxn>
                <a:cxn ang="0">
                  <a:pos x="36" y="0"/>
                </a:cxn>
              </a:cxnLst>
              <a:rect l="0" t="0" r="r" b="b"/>
              <a:pathLst>
                <a:path w="136" h="119">
                  <a:moveTo>
                    <a:pt x="36" y="0"/>
                  </a:moveTo>
                  <a:lnTo>
                    <a:pt x="0" y="36"/>
                  </a:lnTo>
                  <a:lnTo>
                    <a:pt x="0" y="119"/>
                  </a:lnTo>
                  <a:lnTo>
                    <a:pt x="109" y="119"/>
                  </a:lnTo>
                  <a:lnTo>
                    <a:pt x="136" y="91"/>
                  </a:lnTo>
                  <a:lnTo>
                    <a:pt x="1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611" name="Freeform 51"/>
            <p:cNvSpPr>
              <a:spLocks/>
            </p:cNvSpPr>
            <p:nvPr/>
          </p:nvSpPr>
          <p:spPr bwMode="auto">
            <a:xfrm>
              <a:off x="798" y="3149"/>
              <a:ext cx="136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09" y="36"/>
                </a:cxn>
                <a:cxn ang="0">
                  <a:pos x="136" y="0"/>
                </a:cxn>
                <a:cxn ang="0">
                  <a:pos x="36" y="0"/>
                </a:cxn>
                <a:cxn ang="0">
                  <a:pos x="0" y="36"/>
                </a:cxn>
              </a:cxnLst>
              <a:rect l="0" t="0" r="r" b="b"/>
              <a:pathLst>
                <a:path w="136" h="36">
                  <a:moveTo>
                    <a:pt x="0" y="36"/>
                  </a:moveTo>
                  <a:lnTo>
                    <a:pt x="109" y="36"/>
                  </a:lnTo>
                  <a:lnTo>
                    <a:pt x="136" y="0"/>
                  </a:lnTo>
                  <a:lnTo>
                    <a:pt x="36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612" name="Freeform 52"/>
            <p:cNvSpPr>
              <a:spLocks/>
            </p:cNvSpPr>
            <p:nvPr/>
          </p:nvSpPr>
          <p:spPr bwMode="auto">
            <a:xfrm>
              <a:off x="907" y="3149"/>
              <a:ext cx="27" cy="11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7" y="0"/>
                </a:cxn>
                <a:cxn ang="0">
                  <a:pos x="27" y="91"/>
                </a:cxn>
                <a:cxn ang="0">
                  <a:pos x="0" y="119"/>
                </a:cxn>
                <a:cxn ang="0">
                  <a:pos x="0" y="36"/>
                </a:cxn>
              </a:cxnLst>
              <a:rect l="0" t="0" r="r" b="b"/>
              <a:pathLst>
                <a:path w="27" h="119">
                  <a:moveTo>
                    <a:pt x="0" y="36"/>
                  </a:moveTo>
                  <a:lnTo>
                    <a:pt x="27" y="0"/>
                  </a:lnTo>
                  <a:lnTo>
                    <a:pt x="27" y="91"/>
                  </a:lnTo>
                  <a:lnTo>
                    <a:pt x="0" y="11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613" name="Freeform 53"/>
            <p:cNvSpPr>
              <a:spLocks/>
            </p:cNvSpPr>
            <p:nvPr/>
          </p:nvSpPr>
          <p:spPr bwMode="auto">
            <a:xfrm>
              <a:off x="798" y="3149"/>
              <a:ext cx="136" cy="1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13"/>
                </a:cxn>
                <a:cxn ang="0">
                  <a:pos x="12" y="13"/>
                </a:cxn>
                <a:cxn ang="0">
                  <a:pos x="15" y="10"/>
                </a:cxn>
                <a:cxn ang="0">
                  <a:pos x="15" y="0"/>
                </a:cxn>
                <a:cxn ang="0">
                  <a:pos x="4" y="0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12" y="13"/>
                  </a:lnTo>
                  <a:lnTo>
                    <a:pt x="15" y="10"/>
                  </a:lnTo>
                  <a:lnTo>
                    <a:pt x="1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CC99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614" name="Freeform 54"/>
            <p:cNvSpPr>
              <a:spLocks/>
            </p:cNvSpPr>
            <p:nvPr/>
          </p:nvSpPr>
          <p:spPr bwMode="auto">
            <a:xfrm>
              <a:off x="798" y="3149"/>
              <a:ext cx="136" cy="3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2" y="4"/>
                </a:cxn>
                <a:cxn ang="0">
                  <a:pos x="15" y="0"/>
                </a:cxn>
              </a:cxnLst>
              <a:rect l="0" t="0" r="r" b="b"/>
              <a:pathLst>
                <a:path w="15" h="4">
                  <a:moveTo>
                    <a:pt x="0" y="4"/>
                  </a:moveTo>
                  <a:lnTo>
                    <a:pt x="12" y="4"/>
                  </a:lnTo>
                  <a:lnTo>
                    <a:pt x="15" y="0"/>
                  </a:lnTo>
                </a:path>
              </a:pathLst>
            </a:custGeom>
            <a:solidFill>
              <a:srgbClr val="FFCC99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615" name="Line 55"/>
            <p:cNvSpPr>
              <a:spLocks noChangeShapeType="1"/>
            </p:cNvSpPr>
            <p:nvPr/>
          </p:nvSpPr>
          <p:spPr bwMode="auto">
            <a:xfrm>
              <a:off x="907" y="3185"/>
              <a:ext cx="1" cy="83"/>
            </a:xfrm>
            <a:prstGeom prst="line">
              <a:avLst/>
            </a:prstGeom>
            <a:noFill/>
            <a:ln w="14288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8616" name="Group 56"/>
          <p:cNvGrpSpPr>
            <a:grpSpLocks/>
          </p:cNvGrpSpPr>
          <p:nvPr/>
        </p:nvGrpSpPr>
        <p:grpSpPr bwMode="auto">
          <a:xfrm>
            <a:off x="1104900" y="4857750"/>
            <a:ext cx="201613" cy="188912"/>
            <a:chOff x="916" y="3149"/>
            <a:chExt cx="127" cy="119"/>
          </a:xfrm>
        </p:grpSpPr>
        <p:sp>
          <p:nvSpPr>
            <p:cNvPr id="578617" name="Freeform 57"/>
            <p:cNvSpPr>
              <a:spLocks/>
            </p:cNvSpPr>
            <p:nvPr/>
          </p:nvSpPr>
          <p:spPr bwMode="auto">
            <a:xfrm>
              <a:off x="916" y="3149"/>
              <a:ext cx="127" cy="11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36"/>
                </a:cxn>
                <a:cxn ang="0">
                  <a:pos x="0" y="119"/>
                </a:cxn>
                <a:cxn ang="0">
                  <a:pos x="100" y="119"/>
                </a:cxn>
                <a:cxn ang="0">
                  <a:pos x="127" y="91"/>
                </a:cxn>
                <a:cxn ang="0">
                  <a:pos x="127" y="0"/>
                </a:cxn>
                <a:cxn ang="0">
                  <a:pos x="27" y="0"/>
                </a:cxn>
              </a:cxnLst>
              <a:rect l="0" t="0" r="r" b="b"/>
              <a:pathLst>
                <a:path w="127" h="119">
                  <a:moveTo>
                    <a:pt x="27" y="0"/>
                  </a:moveTo>
                  <a:lnTo>
                    <a:pt x="0" y="36"/>
                  </a:lnTo>
                  <a:lnTo>
                    <a:pt x="0" y="119"/>
                  </a:lnTo>
                  <a:lnTo>
                    <a:pt x="100" y="119"/>
                  </a:lnTo>
                  <a:lnTo>
                    <a:pt x="127" y="91"/>
                  </a:lnTo>
                  <a:lnTo>
                    <a:pt x="1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618" name="Freeform 58"/>
            <p:cNvSpPr>
              <a:spLocks/>
            </p:cNvSpPr>
            <p:nvPr/>
          </p:nvSpPr>
          <p:spPr bwMode="auto">
            <a:xfrm>
              <a:off x="916" y="3149"/>
              <a:ext cx="127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00" y="36"/>
                </a:cxn>
                <a:cxn ang="0">
                  <a:pos x="127" y="0"/>
                </a:cxn>
                <a:cxn ang="0">
                  <a:pos x="27" y="0"/>
                </a:cxn>
                <a:cxn ang="0">
                  <a:pos x="0" y="36"/>
                </a:cxn>
              </a:cxnLst>
              <a:rect l="0" t="0" r="r" b="b"/>
              <a:pathLst>
                <a:path w="127" h="36">
                  <a:moveTo>
                    <a:pt x="0" y="36"/>
                  </a:moveTo>
                  <a:lnTo>
                    <a:pt x="100" y="36"/>
                  </a:lnTo>
                  <a:lnTo>
                    <a:pt x="127" y="0"/>
                  </a:lnTo>
                  <a:lnTo>
                    <a:pt x="27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619" name="Freeform 59"/>
            <p:cNvSpPr>
              <a:spLocks/>
            </p:cNvSpPr>
            <p:nvPr/>
          </p:nvSpPr>
          <p:spPr bwMode="auto">
            <a:xfrm>
              <a:off x="1016" y="3149"/>
              <a:ext cx="27" cy="11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7" y="0"/>
                </a:cxn>
                <a:cxn ang="0">
                  <a:pos x="27" y="91"/>
                </a:cxn>
                <a:cxn ang="0">
                  <a:pos x="0" y="119"/>
                </a:cxn>
                <a:cxn ang="0">
                  <a:pos x="0" y="36"/>
                </a:cxn>
              </a:cxnLst>
              <a:rect l="0" t="0" r="r" b="b"/>
              <a:pathLst>
                <a:path w="27" h="119">
                  <a:moveTo>
                    <a:pt x="0" y="36"/>
                  </a:moveTo>
                  <a:lnTo>
                    <a:pt x="27" y="0"/>
                  </a:lnTo>
                  <a:lnTo>
                    <a:pt x="27" y="91"/>
                  </a:lnTo>
                  <a:lnTo>
                    <a:pt x="0" y="11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FF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620" name="Freeform 60"/>
            <p:cNvSpPr>
              <a:spLocks/>
            </p:cNvSpPr>
            <p:nvPr/>
          </p:nvSpPr>
          <p:spPr bwMode="auto">
            <a:xfrm>
              <a:off x="916" y="3149"/>
              <a:ext cx="127" cy="1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0" y="13"/>
                </a:cxn>
                <a:cxn ang="0">
                  <a:pos x="11" y="13"/>
                </a:cxn>
                <a:cxn ang="0">
                  <a:pos x="14" y="10"/>
                </a:cxn>
                <a:cxn ang="0">
                  <a:pos x="14" y="0"/>
                </a:cxn>
                <a:cxn ang="0">
                  <a:pos x="3" y="0"/>
                </a:cxn>
              </a:cxnLst>
              <a:rect l="0" t="0" r="r" b="b"/>
              <a:pathLst>
                <a:path w="14" h="13">
                  <a:moveTo>
                    <a:pt x="3" y="0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99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621" name="Freeform 61"/>
            <p:cNvSpPr>
              <a:spLocks/>
            </p:cNvSpPr>
            <p:nvPr/>
          </p:nvSpPr>
          <p:spPr bwMode="auto">
            <a:xfrm>
              <a:off x="916" y="3149"/>
              <a:ext cx="127" cy="3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1" y="4"/>
                </a:cxn>
                <a:cxn ang="0">
                  <a:pos x="14" y="0"/>
                </a:cxn>
              </a:cxnLst>
              <a:rect l="0" t="0" r="r" b="b"/>
              <a:pathLst>
                <a:path w="14" h="4">
                  <a:moveTo>
                    <a:pt x="0" y="4"/>
                  </a:moveTo>
                  <a:lnTo>
                    <a:pt x="11" y="4"/>
                  </a:lnTo>
                  <a:lnTo>
                    <a:pt x="14" y="0"/>
                  </a:lnTo>
                </a:path>
              </a:pathLst>
            </a:custGeom>
            <a:solidFill>
              <a:srgbClr val="FFCC99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622" name="Line 62"/>
            <p:cNvSpPr>
              <a:spLocks noChangeShapeType="1"/>
            </p:cNvSpPr>
            <p:nvPr/>
          </p:nvSpPr>
          <p:spPr bwMode="auto">
            <a:xfrm>
              <a:off x="1016" y="3185"/>
              <a:ext cx="1" cy="83"/>
            </a:xfrm>
            <a:prstGeom prst="line">
              <a:avLst/>
            </a:prstGeom>
            <a:noFill/>
            <a:ln w="14288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8623" name="Group 63"/>
          <p:cNvGrpSpPr>
            <a:grpSpLocks/>
          </p:cNvGrpSpPr>
          <p:nvPr/>
        </p:nvGrpSpPr>
        <p:grpSpPr bwMode="auto">
          <a:xfrm>
            <a:off x="1277938" y="4857750"/>
            <a:ext cx="201612" cy="188912"/>
            <a:chOff x="1025" y="3149"/>
            <a:chExt cx="127" cy="119"/>
          </a:xfrm>
        </p:grpSpPr>
        <p:sp>
          <p:nvSpPr>
            <p:cNvPr id="578624" name="Freeform 64"/>
            <p:cNvSpPr>
              <a:spLocks/>
            </p:cNvSpPr>
            <p:nvPr/>
          </p:nvSpPr>
          <p:spPr bwMode="auto">
            <a:xfrm>
              <a:off x="1025" y="3149"/>
              <a:ext cx="127" cy="11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36"/>
                </a:cxn>
                <a:cxn ang="0">
                  <a:pos x="0" y="119"/>
                </a:cxn>
                <a:cxn ang="0">
                  <a:pos x="100" y="119"/>
                </a:cxn>
                <a:cxn ang="0">
                  <a:pos x="127" y="91"/>
                </a:cxn>
                <a:cxn ang="0">
                  <a:pos x="127" y="0"/>
                </a:cxn>
                <a:cxn ang="0">
                  <a:pos x="27" y="0"/>
                </a:cxn>
              </a:cxnLst>
              <a:rect l="0" t="0" r="r" b="b"/>
              <a:pathLst>
                <a:path w="127" h="119">
                  <a:moveTo>
                    <a:pt x="27" y="0"/>
                  </a:moveTo>
                  <a:lnTo>
                    <a:pt x="0" y="36"/>
                  </a:lnTo>
                  <a:lnTo>
                    <a:pt x="0" y="119"/>
                  </a:lnTo>
                  <a:lnTo>
                    <a:pt x="100" y="119"/>
                  </a:lnTo>
                  <a:lnTo>
                    <a:pt x="127" y="91"/>
                  </a:lnTo>
                  <a:lnTo>
                    <a:pt x="1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625" name="Freeform 65"/>
            <p:cNvSpPr>
              <a:spLocks/>
            </p:cNvSpPr>
            <p:nvPr/>
          </p:nvSpPr>
          <p:spPr bwMode="auto">
            <a:xfrm>
              <a:off x="1025" y="3149"/>
              <a:ext cx="127" cy="36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100" y="36"/>
                </a:cxn>
                <a:cxn ang="0">
                  <a:pos x="127" y="0"/>
                </a:cxn>
                <a:cxn ang="0">
                  <a:pos x="27" y="0"/>
                </a:cxn>
                <a:cxn ang="0">
                  <a:pos x="0" y="36"/>
                </a:cxn>
              </a:cxnLst>
              <a:rect l="0" t="0" r="r" b="b"/>
              <a:pathLst>
                <a:path w="127" h="36">
                  <a:moveTo>
                    <a:pt x="0" y="36"/>
                  </a:moveTo>
                  <a:lnTo>
                    <a:pt x="100" y="36"/>
                  </a:lnTo>
                  <a:lnTo>
                    <a:pt x="127" y="0"/>
                  </a:lnTo>
                  <a:lnTo>
                    <a:pt x="27" y="0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626" name="Freeform 66"/>
            <p:cNvSpPr>
              <a:spLocks/>
            </p:cNvSpPr>
            <p:nvPr/>
          </p:nvSpPr>
          <p:spPr bwMode="auto">
            <a:xfrm>
              <a:off x="1125" y="3149"/>
              <a:ext cx="27" cy="119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27" y="0"/>
                </a:cxn>
                <a:cxn ang="0">
                  <a:pos x="27" y="91"/>
                </a:cxn>
                <a:cxn ang="0">
                  <a:pos x="0" y="119"/>
                </a:cxn>
                <a:cxn ang="0">
                  <a:pos x="0" y="36"/>
                </a:cxn>
              </a:cxnLst>
              <a:rect l="0" t="0" r="r" b="b"/>
              <a:pathLst>
                <a:path w="27" h="119">
                  <a:moveTo>
                    <a:pt x="0" y="36"/>
                  </a:moveTo>
                  <a:lnTo>
                    <a:pt x="27" y="0"/>
                  </a:lnTo>
                  <a:lnTo>
                    <a:pt x="27" y="91"/>
                  </a:lnTo>
                  <a:lnTo>
                    <a:pt x="0" y="11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627" name="Freeform 67"/>
            <p:cNvSpPr>
              <a:spLocks/>
            </p:cNvSpPr>
            <p:nvPr/>
          </p:nvSpPr>
          <p:spPr bwMode="auto">
            <a:xfrm>
              <a:off x="1025" y="3149"/>
              <a:ext cx="127" cy="1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0" y="13"/>
                </a:cxn>
                <a:cxn ang="0">
                  <a:pos x="11" y="13"/>
                </a:cxn>
                <a:cxn ang="0">
                  <a:pos x="14" y="10"/>
                </a:cxn>
                <a:cxn ang="0">
                  <a:pos x="14" y="0"/>
                </a:cxn>
                <a:cxn ang="0">
                  <a:pos x="3" y="0"/>
                </a:cxn>
              </a:cxnLst>
              <a:rect l="0" t="0" r="r" b="b"/>
              <a:pathLst>
                <a:path w="14" h="13">
                  <a:moveTo>
                    <a:pt x="3" y="0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628" name="Freeform 68"/>
            <p:cNvSpPr>
              <a:spLocks/>
            </p:cNvSpPr>
            <p:nvPr/>
          </p:nvSpPr>
          <p:spPr bwMode="auto">
            <a:xfrm>
              <a:off x="1025" y="3149"/>
              <a:ext cx="127" cy="36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1" y="4"/>
                </a:cxn>
                <a:cxn ang="0">
                  <a:pos x="14" y="0"/>
                </a:cxn>
              </a:cxnLst>
              <a:rect l="0" t="0" r="r" b="b"/>
              <a:pathLst>
                <a:path w="14" h="4">
                  <a:moveTo>
                    <a:pt x="0" y="4"/>
                  </a:moveTo>
                  <a:lnTo>
                    <a:pt x="11" y="4"/>
                  </a:lnTo>
                  <a:lnTo>
                    <a:pt x="14" y="0"/>
                  </a:lnTo>
                </a:path>
              </a:pathLst>
            </a:custGeom>
            <a:solidFill>
              <a:schemeClr val="accent2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8629" name="Line 69"/>
            <p:cNvSpPr>
              <a:spLocks noChangeShapeType="1"/>
            </p:cNvSpPr>
            <p:nvPr/>
          </p:nvSpPr>
          <p:spPr bwMode="auto">
            <a:xfrm>
              <a:off x="1125" y="3185"/>
              <a:ext cx="1" cy="83"/>
            </a:xfrm>
            <a:prstGeom prst="line">
              <a:avLst/>
            </a:prstGeom>
            <a:noFill/>
            <a:ln w="14288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8630" name="Group 70"/>
          <p:cNvGrpSpPr>
            <a:grpSpLocks/>
          </p:cNvGrpSpPr>
          <p:nvPr/>
        </p:nvGrpSpPr>
        <p:grpSpPr bwMode="auto">
          <a:xfrm>
            <a:off x="1450975" y="4857750"/>
            <a:ext cx="546100" cy="493712"/>
            <a:chOff x="1134" y="3149"/>
            <a:chExt cx="344" cy="311"/>
          </a:xfrm>
        </p:grpSpPr>
        <p:grpSp>
          <p:nvGrpSpPr>
            <p:cNvPr id="578631" name="Group 71"/>
            <p:cNvGrpSpPr>
              <a:grpSpLocks/>
            </p:cNvGrpSpPr>
            <p:nvPr/>
          </p:nvGrpSpPr>
          <p:grpSpPr bwMode="auto">
            <a:xfrm>
              <a:off x="1134" y="3341"/>
              <a:ext cx="344" cy="119"/>
              <a:chOff x="1134" y="3341"/>
              <a:chExt cx="344" cy="119"/>
            </a:xfrm>
          </p:grpSpPr>
          <p:grpSp>
            <p:nvGrpSpPr>
              <p:cNvPr id="578632" name="Group 72"/>
              <p:cNvGrpSpPr>
                <a:grpSpLocks/>
              </p:cNvGrpSpPr>
              <p:nvPr/>
            </p:nvGrpSpPr>
            <p:grpSpPr bwMode="auto">
              <a:xfrm>
                <a:off x="1134" y="3341"/>
                <a:ext cx="127" cy="119"/>
                <a:chOff x="1134" y="3341"/>
                <a:chExt cx="127" cy="119"/>
              </a:xfrm>
            </p:grpSpPr>
            <p:sp>
              <p:nvSpPr>
                <p:cNvPr id="578633" name="Freeform 73"/>
                <p:cNvSpPr>
                  <a:spLocks/>
                </p:cNvSpPr>
                <p:nvPr/>
              </p:nvSpPr>
              <p:spPr bwMode="auto">
                <a:xfrm>
                  <a:off x="1134" y="3341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99" y="119"/>
                    </a:cxn>
                    <a:cxn ang="0">
                      <a:pos x="127" y="91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99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34" name="Freeform 74"/>
                <p:cNvSpPr>
                  <a:spLocks/>
                </p:cNvSpPr>
                <p:nvPr/>
              </p:nvSpPr>
              <p:spPr bwMode="auto">
                <a:xfrm>
                  <a:off x="1134" y="334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99" y="2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99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35" name="Freeform 75"/>
                <p:cNvSpPr>
                  <a:spLocks/>
                </p:cNvSpPr>
                <p:nvPr/>
              </p:nvSpPr>
              <p:spPr bwMode="auto">
                <a:xfrm>
                  <a:off x="1233" y="3341"/>
                  <a:ext cx="28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8" y="0"/>
                    </a:cxn>
                    <a:cxn ang="0">
                      <a:pos x="28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8" h="119">
                      <a:moveTo>
                        <a:pt x="0" y="27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36" name="Freeform 76"/>
                <p:cNvSpPr>
                  <a:spLocks/>
                </p:cNvSpPr>
                <p:nvPr/>
              </p:nvSpPr>
              <p:spPr bwMode="auto">
                <a:xfrm>
                  <a:off x="1134" y="3341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37" name="Freeform 77"/>
                <p:cNvSpPr>
                  <a:spLocks/>
                </p:cNvSpPr>
                <p:nvPr/>
              </p:nvSpPr>
              <p:spPr bwMode="auto">
                <a:xfrm>
                  <a:off x="1134" y="334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38" name="Line 78"/>
                <p:cNvSpPr>
                  <a:spLocks noChangeShapeType="1"/>
                </p:cNvSpPr>
                <p:nvPr/>
              </p:nvSpPr>
              <p:spPr bwMode="auto">
                <a:xfrm>
                  <a:off x="1233" y="3368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639" name="Group 79"/>
              <p:cNvGrpSpPr>
                <a:grpSpLocks/>
              </p:cNvGrpSpPr>
              <p:nvPr/>
            </p:nvGrpSpPr>
            <p:grpSpPr bwMode="auto">
              <a:xfrm>
                <a:off x="1243" y="3341"/>
                <a:ext cx="127" cy="119"/>
                <a:chOff x="1243" y="3341"/>
                <a:chExt cx="127" cy="119"/>
              </a:xfrm>
            </p:grpSpPr>
            <p:sp>
              <p:nvSpPr>
                <p:cNvPr id="578640" name="Freeform 80"/>
                <p:cNvSpPr>
                  <a:spLocks/>
                </p:cNvSpPr>
                <p:nvPr/>
              </p:nvSpPr>
              <p:spPr bwMode="auto">
                <a:xfrm>
                  <a:off x="1243" y="3341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99" y="119"/>
                    </a:cxn>
                    <a:cxn ang="0">
                      <a:pos x="127" y="91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99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41" name="Freeform 81"/>
                <p:cNvSpPr>
                  <a:spLocks/>
                </p:cNvSpPr>
                <p:nvPr/>
              </p:nvSpPr>
              <p:spPr bwMode="auto">
                <a:xfrm>
                  <a:off x="1243" y="334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99" y="2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99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42" name="Freeform 82"/>
                <p:cNvSpPr>
                  <a:spLocks/>
                </p:cNvSpPr>
                <p:nvPr/>
              </p:nvSpPr>
              <p:spPr bwMode="auto">
                <a:xfrm>
                  <a:off x="1342" y="3341"/>
                  <a:ext cx="28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8" y="0"/>
                    </a:cxn>
                    <a:cxn ang="0">
                      <a:pos x="28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8" h="119">
                      <a:moveTo>
                        <a:pt x="0" y="27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43" name="Freeform 83"/>
                <p:cNvSpPr>
                  <a:spLocks/>
                </p:cNvSpPr>
                <p:nvPr/>
              </p:nvSpPr>
              <p:spPr bwMode="auto">
                <a:xfrm>
                  <a:off x="1243" y="3341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44" name="Freeform 84"/>
                <p:cNvSpPr>
                  <a:spLocks/>
                </p:cNvSpPr>
                <p:nvPr/>
              </p:nvSpPr>
              <p:spPr bwMode="auto">
                <a:xfrm>
                  <a:off x="1243" y="334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45" name="Line 85"/>
                <p:cNvSpPr>
                  <a:spLocks noChangeShapeType="1"/>
                </p:cNvSpPr>
                <p:nvPr/>
              </p:nvSpPr>
              <p:spPr bwMode="auto">
                <a:xfrm>
                  <a:off x="1342" y="3368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646" name="Group 86"/>
              <p:cNvGrpSpPr>
                <a:grpSpLocks/>
              </p:cNvGrpSpPr>
              <p:nvPr/>
            </p:nvGrpSpPr>
            <p:grpSpPr bwMode="auto">
              <a:xfrm>
                <a:off x="1351" y="3341"/>
                <a:ext cx="127" cy="119"/>
                <a:chOff x="1351" y="3341"/>
                <a:chExt cx="127" cy="119"/>
              </a:xfrm>
            </p:grpSpPr>
            <p:sp>
              <p:nvSpPr>
                <p:cNvPr id="578647" name="Freeform 87"/>
                <p:cNvSpPr>
                  <a:spLocks/>
                </p:cNvSpPr>
                <p:nvPr/>
              </p:nvSpPr>
              <p:spPr bwMode="auto">
                <a:xfrm>
                  <a:off x="1351" y="3341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1"/>
                    </a:cxn>
                    <a:cxn ang="0">
                      <a:pos x="127" y="0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127" h="119">
                      <a:moveTo>
                        <a:pt x="28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48" name="Freeform 88"/>
                <p:cNvSpPr>
                  <a:spLocks/>
                </p:cNvSpPr>
                <p:nvPr/>
              </p:nvSpPr>
              <p:spPr bwMode="auto">
                <a:xfrm>
                  <a:off x="1351" y="334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0" y="27"/>
                    </a:cxn>
                    <a:cxn ang="0">
                      <a:pos x="127" y="0"/>
                    </a:cxn>
                    <a:cxn ang="0">
                      <a:pos x="28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8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49" name="Freeform 89"/>
                <p:cNvSpPr>
                  <a:spLocks/>
                </p:cNvSpPr>
                <p:nvPr/>
              </p:nvSpPr>
              <p:spPr bwMode="auto">
                <a:xfrm>
                  <a:off x="1451" y="3341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50" name="Freeform 90"/>
                <p:cNvSpPr>
                  <a:spLocks/>
                </p:cNvSpPr>
                <p:nvPr/>
              </p:nvSpPr>
              <p:spPr bwMode="auto">
                <a:xfrm>
                  <a:off x="1351" y="3341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51" name="Freeform 91"/>
                <p:cNvSpPr>
                  <a:spLocks/>
                </p:cNvSpPr>
                <p:nvPr/>
              </p:nvSpPr>
              <p:spPr bwMode="auto">
                <a:xfrm>
                  <a:off x="1351" y="334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52" name="Line 92"/>
                <p:cNvSpPr>
                  <a:spLocks noChangeShapeType="1"/>
                </p:cNvSpPr>
                <p:nvPr/>
              </p:nvSpPr>
              <p:spPr bwMode="auto">
                <a:xfrm>
                  <a:off x="1451" y="3368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8653" name="Group 93"/>
            <p:cNvGrpSpPr>
              <a:grpSpLocks/>
            </p:cNvGrpSpPr>
            <p:nvPr/>
          </p:nvGrpSpPr>
          <p:grpSpPr bwMode="auto">
            <a:xfrm>
              <a:off x="1134" y="3249"/>
              <a:ext cx="344" cy="110"/>
              <a:chOff x="1134" y="3249"/>
              <a:chExt cx="344" cy="110"/>
            </a:xfrm>
          </p:grpSpPr>
          <p:grpSp>
            <p:nvGrpSpPr>
              <p:cNvPr id="578654" name="Group 94"/>
              <p:cNvGrpSpPr>
                <a:grpSpLocks/>
              </p:cNvGrpSpPr>
              <p:nvPr/>
            </p:nvGrpSpPr>
            <p:grpSpPr bwMode="auto">
              <a:xfrm>
                <a:off x="1134" y="3249"/>
                <a:ext cx="127" cy="110"/>
                <a:chOff x="1134" y="3249"/>
                <a:chExt cx="127" cy="110"/>
              </a:xfrm>
            </p:grpSpPr>
            <p:sp>
              <p:nvSpPr>
                <p:cNvPr id="578655" name="Freeform 95"/>
                <p:cNvSpPr>
                  <a:spLocks/>
                </p:cNvSpPr>
                <p:nvPr/>
              </p:nvSpPr>
              <p:spPr bwMode="auto">
                <a:xfrm>
                  <a:off x="1134" y="3249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0"/>
                    </a:cxn>
                    <a:cxn ang="0">
                      <a:pos x="99" y="110"/>
                    </a:cxn>
                    <a:cxn ang="0">
                      <a:pos x="127" y="83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0"/>
                      </a:lnTo>
                      <a:lnTo>
                        <a:pt x="99" y="110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56" name="Freeform 96"/>
                <p:cNvSpPr>
                  <a:spLocks/>
                </p:cNvSpPr>
                <p:nvPr/>
              </p:nvSpPr>
              <p:spPr bwMode="auto">
                <a:xfrm>
                  <a:off x="1134" y="3249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99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99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57" name="Freeform 97"/>
                <p:cNvSpPr>
                  <a:spLocks/>
                </p:cNvSpPr>
                <p:nvPr/>
              </p:nvSpPr>
              <p:spPr bwMode="auto">
                <a:xfrm>
                  <a:off x="1233" y="3249"/>
                  <a:ext cx="28" cy="11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8" y="0"/>
                    </a:cxn>
                    <a:cxn ang="0">
                      <a:pos x="28" y="83"/>
                    </a:cxn>
                    <a:cxn ang="0">
                      <a:pos x="0" y="1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8" h="110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83"/>
                      </a:lnTo>
                      <a:lnTo>
                        <a:pt x="0" y="1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58" name="Freeform 98"/>
                <p:cNvSpPr>
                  <a:spLocks/>
                </p:cNvSpPr>
                <p:nvPr/>
              </p:nvSpPr>
              <p:spPr bwMode="auto">
                <a:xfrm>
                  <a:off x="1134" y="3249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1" y="12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59" name="Freeform 99"/>
                <p:cNvSpPr>
                  <a:spLocks/>
                </p:cNvSpPr>
                <p:nvPr/>
              </p:nvSpPr>
              <p:spPr bwMode="auto">
                <a:xfrm>
                  <a:off x="1134" y="3249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60" name="Line 100"/>
                <p:cNvSpPr>
                  <a:spLocks noChangeShapeType="1"/>
                </p:cNvSpPr>
                <p:nvPr/>
              </p:nvSpPr>
              <p:spPr bwMode="auto">
                <a:xfrm>
                  <a:off x="1233" y="327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661" name="Group 101"/>
              <p:cNvGrpSpPr>
                <a:grpSpLocks/>
              </p:cNvGrpSpPr>
              <p:nvPr/>
            </p:nvGrpSpPr>
            <p:grpSpPr bwMode="auto">
              <a:xfrm>
                <a:off x="1243" y="3249"/>
                <a:ext cx="127" cy="110"/>
                <a:chOff x="1243" y="3249"/>
                <a:chExt cx="127" cy="110"/>
              </a:xfrm>
            </p:grpSpPr>
            <p:sp>
              <p:nvSpPr>
                <p:cNvPr id="578662" name="Freeform 102"/>
                <p:cNvSpPr>
                  <a:spLocks/>
                </p:cNvSpPr>
                <p:nvPr/>
              </p:nvSpPr>
              <p:spPr bwMode="auto">
                <a:xfrm>
                  <a:off x="1243" y="3249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0"/>
                    </a:cxn>
                    <a:cxn ang="0">
                      <a:pos x="99" y="110"/>
                    </a:cxn>
                    <a:cxn ang="0">
                      <a:pos x="127" y="83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0"/>
                      </a:lnTo>
                      <a:lnTo>
                        <a:pt x="99" y="110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63" name="Freeform 103"/>
                <p:cNvSpPr>
                  <a:spLocks/>
                </p:cNvSpPr>
                <p:nvPr/>
              </p:nvSpPr>
              <p:spPr bwMode="auto">
                <a:xfrm>
                  <a:off x="1243" y="3249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99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99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64" name="Freeform 104"/>
                <p:cNvSpPr>
                  <a:spLocks/>
                </p:cNvSpPr>
                <p:nvPr/>
              </p:nvSpPr>
              <p:spPr bwMode="auto">
                <a:xfrm>
                  <a:off x="1342" y="3249"/>
                  <a:ext cx="28" cy="11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8" y="0"/>
                    </a:cxn>
                    <a:cxn ang="0">
                      <a:pos x="28" y="83"/>
                    </a:cxn>
                    <a:cxn ang="0">
                      <a:pos x="0" y="1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8" h="110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83"/>
                      </a:lnTo>
                      <a:lnTo>
                        <a:pt x="0" y="1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65" name="Freeform 105"/>
                <p:cNvSpPr>
                  <a:spLocks/>
                </p:cNvSpPr>
                <p:nvPr/>
              </p:nvSpPr>
              <p:spPr bwMode="auto">
                <a:xfrm>
                  <a:off x="1243" y="3249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1" y="12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66" name="Freeform 106"/>
                <p:cNvSpPr>
                  <a:spLocks/>
                </p:cNvSpPr>
                <p:nvPr/>
              </p:nvSpPr>
              <p:spPr bwMode="auto">
                <a:xfrm>
                  <a:off x="1243" y="3249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67" name="Line 107"/>
                <p:cNvSpPr>
                  <a:spLocks noChangeShapeType="1"/>
                </p:cNvSpPr>
                <p:nvPr/>
              </p:nvSpPr>
              <p:spPr bwMode="auto">
                <a:xfrm>
                  <a:off x="1342" y="327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668" name="Group 108"/>
              <p:cNvGrpSpPr>
                <a:grpSpLocks/>
              </p:cNvGrpSpPr>
              <p:nvPr/>
            </p:nvGrpSpPr>
            <p:grpSpPr bwMode="auto">
              <a:xfrm>
                <a:off x="1351" y="3249"/>
                <a:ext cx="127" cy="110"/>
                <a:chOff x="1351" y="3249"/>
                <a:chExt cx="127" cy="110"/>
              </a:xfrm>
            </p:grpSpPr>
            <p:sp>
              <p:nvSpPr>
                <p:cNvPr id="578669" name="Freeform 109"/>
                <p:cNvSpPr>
                  <a:spLocks/>
                </p:cNvSpPr>
                <p:nvPr/>
              </p:nvSpPr>
              <p:spPr bwMode="auto">
                <a:xfrm>
                  <a:off x="1351" y="3249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28"/>
                    </a:cxn>
                    <a:cxn ang="0">
                      <a:pos x="0" y="110"/>
                    </a:cxn>
                    <a:cxn ang="0">
                      <a:pos x="100" y="110"/>
                    </a:cxn>
                    <a:cxn ang="0">
                      <a:pos x="127" y="83"/>
                    </a:cxn>
                    <a:cxn ang="0">
                      <a:pos x="127" y="0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127" h="110">
                      <a:moveTo>
                        <a:pt x="28" y="0"/>
                      </a:moveTo>
                      <a:lnTo>
                        <a:pt x="0" y="28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70" name="Freeform 110"/>
                <p:cNvSpPr>
                  <a:spLocks/>
                </p:cNvSpPr>
                <p:nvPr/>
              </p:nvSpPr>
              <p:spPr bwMode="auto">
                <a:xfrm>
                  <a:off x="1351" y="3249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27" y="0"/>
                    </a:cxn>
                    <a:cxn ang="0">
                      <a:pos x="28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8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71" name="Freeform 111"/>
                <p:cNvSpPr>
                  <a:spLocks/>
                </p:cNvSpPr>
                <p:nvPr/>
              </p:nvSpPr>
              <p:spPr bwMode="auto">
                <a:xfrm>
                  <a:off x="1451" y="3249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0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72" name="Freeform 112"/>
                <p:cNvSpPr>
                  <a:spLocks/>
                </p:cNvSpPr>
                <p:nvPr/>
              </p:nvSpPr>
              <p:spPr bwMode="auto">
                <a:xfrm>
                  <a:off x="1351" y="3249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1" y="12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73" name="Freeform 113"/>
                <p:cNvSpPr>
                  <a:spLocks/>
                </p:cNvSpPr>
                <p:nvPr/>
              </p:nvSpPr>
              <p:spPr bwMode="auto">
                <a:xfrm>
                  <a:off x="1351" y="3249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74" name="Line 114"/>
                <p:cNvSpPr>
                  <a:spLocks noChangeShapeType="1"/>
                </p:cNvSpPr>
                <p:nvPr/>
              </p:nvSpPr>
              <p:spPr bwMode="auto">
                <a:xfrm>
                  <a:off x="1451" y="327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8675" name="Group 115"/>
            <p:cNvGrpSpPr>
              <a:grpSpLocks/>
            </p:cNvGrpSpPr>
            <p:nvPr/>
          </p:nvGrpSpPr>
          <p:grpSpPr bwMode="auto">
            <a:xfrm>
              <a:off x="1134" y="3149"/>
              <a:ext cx="344" cy="119"/>
              <a:chOff x="1134" y="3149"/>
              <a:chExt cx="344" cy="119"/>
            </a:xfrm>
          </p:grpSpPr>
          <p:grpSp>
            <p:nvGrpSpPr>
              <p:cNvPr id="578676" name="Group 116"/>
              <p:cNvGrpSpPr>
                <a:grpSpLocks/>
              </p:cNvGrpSpPr>
              <p:nvPr/>
            </p:nvGrpSpPr>
            <p:grpSpPr bwMode="auto">
              <a:xfrm>
                <a:off x="1134" y="3149"/>
                <a:ext cx="127" cy="119"/>
                <a:chOff x="1134" y="3149"/>
                <a:chExt cx="127" cy="119"/>
              </a:xfrm>
            </p:grpSpPr>
            <p:sp>
              <p:nvSpPr>
                <p:cNvPr id="578677" name="Freeform 117"/>
                <p:cNvSpPr>
                  <a:spLocks/>
                </p:cNvSpPr>
                <p:nvPr/>
              </p:nvSpPr>
              <p:spPr bwMode="auto">
                <a:xfrm>
                  <a:off x="1134" y="3149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36"/>
                    </a:cxn>
                    <a:cxn ang="0">
                      <a:pos x="0" y="119"/>
                    </a:cxn>
                    <a:cxn ang="0">
                      <a:pos x="99" y="119"/>
                    </a:cxn>
                    <a:cxn ang="0">
                      <a:pos x="127" y="91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36"/>
                      </a:lnTo>
                      <a:lnTo>
                        <a:pt x="0" y="119"/>
                      </a:lnTo>
                      <a:lnTo>
                        <a:pt x="99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78" name="Freeform 118"/>
                <p:cNvSpPr>
                  <a:spLocks/>
                </p:cNvSpPr>
                <p:nvPr/>
              </p:nvSpPr>
              <p:spPr bwMode="auto">
                <a:xfrm>
                  <a:off x="1134" y="3149"/>
                  <a:ext cx="127" cy="36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99" y="36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127" h="36">
                      <a:moveTo>
                        <a:pt x="0" y="36"/>
                      </a:moveTo>
                      <a:lnTo>
                        <a:pt x="99" y="36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79" name="Freeform 119"/>
                <p:cNvSpPr>
                  <a:spLocks/>
                </p:cNvSpPr>
                <p:nvPr/>
              </p:nvSpPr>
              <p:spPr bwMode="auto">
                <a:xfrm>
                  <a:off x="1233" y="3149"/>
                  <a:ext cx="28" cy="119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28" y="0"/>
                    </a:cxn>
                    <a:cxn ang="0">
                      <a:pos x="28" y="91"/>
                    </a:cxn>
                    <a:cxn ang="0">
                      <a:pos x="0" y="119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28" h="119">
                      <a:moveTo>
                        <a:pt x="0" y="36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80" name="Freeform 120"/>
                <p:cNvSpPr>
                  <a:spLocks/>
                </p:cNvSpPr>
                <p:nvPr/>
              </p:nvSpPr>
              <p:spPr bwMode="auto">
                <a:xfrm>
                  <a:off x="1134" y="3149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81" name="Freeform 121"/>
                <p:cNvSpPr>
                  <a:spLocks/>
                </p:cNvSpPr>
                <p:nvPr/>
              </p:nvSpPr>
              <p:spPr bwMode="auto">
                <a:xfrm>
                  <a:off x="1134" y="3149"/>
                  <a:ext cx="127" cy="36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1" y="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82" name="Line 122"/>
                <p:cNvSpPr>
                  <a:spLocks noChangeShapeType="1"/>
                </p:cNvSpPr>
                <p:nvPr/>
              </p:nvSpPr>
              <p:spPr bwMode="auto">
                <a:xfrm>
                  <a:off x="1233" y="3185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683" name="Group 123"/>
              <p:cNvGrpSpPr>
                <a:grpSpLocks/>
              </p:cNvGrpSpPr>
              <p:nvPr/>
            </p:nvGrpSpPr>
            <p:grpSpPr bwMode="auto">
              <a:xfrm>
                <a:off x="1243" y="3149"/>
                <a:ext cx="127" cy="119"/>
                <a:chOff x="1243" y="3149"/>
                <a:chExt cx="127" cy="119"/>
              </a:xfrm>
            </p:grpSpPr>
            <p:sp>
              <p:nvSpPr>
                <p:cNvPr id="578684" name="Freeform 124"/>
                <p:cNvSpPr>
                  <a:spLocks/>
                </p:cNvSpPr>
                <p:nvPr/>
              </p:nvSpPr>
              <p:spPr bwMode="auto">
                <a:xfrm>
                  <a:off x="1243" y="3149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36"/>
                    </a:cxn>
                    <a:cxn ang="0">
                      <a:pos x="0" y="119"/>
                    </a:cxn>
                    <a:cxn ang="0">
                      <a:pos x="99" y="119"/>
                    </a:cxn>
                    <a:cxn ang="0">
                      <a:pos x="127" y="91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36"/>
                      </a:lnTo>
                      <a:lnTo>
                        <a:pt x="0" y="119"/>
                      </a:lnTo>
                      <a:lnTo>
                        <a:pt x="99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85" name="Freeform 125"/>
                <p:cNvSpPr>
                  <a:spLocks/>
                </p:cNvSpPr>
                <p:nvPr/>
              </p:nvSpPr>
              <p:spPr bwMode="auto">
                <a:xfrm>
                  <a:off x="1243" y="3149"/>
                  <a:ext cx="127" cy="36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99" y="36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127" h="36">
                      <a:moveTo>
                        <a:pt x="0" y="36"/>
                      </a:moveTo>
                      <a:lnTo>
                        <a:pt x="99" y="36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86" name="Freeform 126"/>
                <p:cNvSpPr>
                  <a:spLocks/>
                </p:cNvSpPr>
                <p:nvPr/>
              </p:nvSpPr>
              <p:spPr bwMode="auto">
                <a:xfrm>
                  <a:off x="1342" y="3149"/>
                  <a:ext cx="28" cy="119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28" y="0"/>
                    </a:cxn>
                    <a:cxn ang="0">
                      <a:pos x="28" y="91"/>
                    </a:cxn>
                    <a:cxn ang="0">
                      <a:pos x="0" y="119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28" h="119">
                      <a:moveTo>
                        <a:pt x="0" y="36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87" name="Freeform 127"/>
                <p:cNvSpPr>
                  <a:spLocks/>
                </p:cNvSpPr>
                <p:nvPr/>
              </p:nvSpPr>
              <p:spPr bwMode="auto">
                <a:xfrm>
                  <a:off x="1243" y="3149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88" name="Freeform 128"/>
                <p:cNvSpPr>
                  <a:spLocks/>
                </p:cNvSpPr>
                <p:nvPr/>
              </p:nvSpPr>
              <p:spPr bwMode="auto">
                <a:xfrm>
                  <a:off x="1243" y="3149"/>
                  <a:ext cx="127" cy="36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1" y="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89" name="Line 129"/>
                <p:cNvSpPr>
                  <a:spLocks noChangeShapeType="1"/>
                </p:cNvSpPr>
                <p:nvPr/>
              </p:nvSpPr>
              <p:spPr bwMode="auto">
                <a:xfrm>
                  <a:off x="1342" y="3185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690" name="Group 130"/>
              <p:cNvGrpSpPr>
                <a:grpSpLocks/>
              </p:cNvGrpSpPr>
              <p:nvPr/>
            </p:nvGrpSpPr>
            <p:grpSpPr bwMode="auto">
              <a:xfrm>
                <a:off x="1351" y="3149"/>
                <a:ext cx="127" cy="119"/>
                <a:chOff x="1351" y="3149"/>
                <a:chExt cx="127" cy="119"/>
              </a:xfrm>
            </p:grpSpPr>
            <p:sp>
              <p:nvSpPr>
                <p:cNvPr id="578691" name="Freeform 131"/>
                <p:cNvSpPr>
                  <a:spLocks/>
                </p:cNvSpPr>
                <p:nvPr/>
              </p:nvSpPr>
              <p:spPr bwMode="auto">
                <a:xfrm>
                  <a:off x="1351" y="3149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36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1"/>
                    </a:cxn>
                    <a:cxn ang="0">
                      <a:pos x="127" y="0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127" h="119">
                      <a:moveTo>
                        <a:pt x="28" y="0"/>
                      </a:moveTo>
                      <a:lnTo>
                        <a:pt x="0" y="36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92" name="Freeform 132"/>
                <p:cNvSpPr>
                  <a:spLocks/>
                </p:cNvSpPr>
                <p:nvPr/>
              </p:nvSpPr>
              <p:spPr bwMode="auto">
                <a:xfrm>
                  <a:off x="1351" y="3149"/>
                  <a:ext cx="127" cy="36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00" y="36"/>
                    </a:cxn>
                    <a:cxn ang="0">
                      <a:pos x="127" y="0"/>
                    </a:cxn>
                    <a:cxn ang="0">
                      <a:pos x="28" y="0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127" h="36">
                      <a:moveTo>
                        <a:pt x="0" y="36"/>
                      </a:moveTo>
                      <a:lnTo>
                        <a:pt x="100" y="36"/>
                      </a:lnTo>
                      <a:lnTo>
                        <a:pt x="127" y="0"/>
                      </a:lnTo>
                      <a:lnTo>
                        <a:pt x="2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93" name="Freeform 133"/>
                <p:cNvSpPr>
                  <a:spLocks/>
                </p:cNvSpPr>
                <p:nvPr/>
              </p:nvSpPr>
              <p:spPr bwMode="auto">
                <a:xfrm>
                  <a:off x="1451" y="3149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27" y="0"/>
                    </a:cxn>
                    <a:cxn ang="0">
                      <a:pos x="27" y="91"/>
                    </a:cxn>
                    <a:cxn ang="0">
                      <a:pos x="0" y="119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27" h="119">
                      <a:moveTo>
                        <a:pt x="0" y="36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94" name="Freeform 134"/>
                <p:cNvSpPr>
                  <a:spLocks/>
                </p:cNvSpPr>
                <p:nvPr/>
              </p:nvSpPr>
              <p:spPr bwMode="auto">
                <a:xfrm>
                  <a:off x="1351" y="3149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95" name="Freeform 135"/>
                <p:cNvSpPr>
                  <a:spLocks/>
                </p:cNvSpPr>
                <p:nvPr/>
              </p:nvSpPr>
              <p:spPr bwMode="auto">
                <a:xfrm>
                  <a:off x="1351" y="3149"/>
                  <a:ext cx="127" cy="36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1" y="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696" name="Line 136"/>
                <p:cNvSpPr>
                  <a:spLocks noChangeShapeType="1"/>
                </p:cNvSpPr>
                <p:nvPr/>
              </p:nvSpPr>
              <p:spPr bwMode="auto">
                <a:xfrm>
                  <a:off x="1451" y="3185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78697" name="Group 137"/>
          <p:cNvGrpSpPr>
            <a:grpSpLocks/>
          </p:cNvGrpSpPr>
          <p:nvPr/>
        </p:nvGrpSpPr>
        <p:grpSpPr bwMode="auto">
          <a:xfrm>
            <a:off x="1968500" y="4857750"/>
            <a:ext cx="547688" cy="493712"/>
            <a:chOff x="1460" y="3149"/>
            <a:chExt cx="345" cy="311"/>
          </a:xfrm>
        </p:grpSpPr>
        <p:grpSp>
          <p:nvGrpSpPr>
            <p:cNvPr id="578698" name="Group 138"/>
            <p:cNvGrpSpPr>
              <a:grpSpLocks/>
            </p:cNvGrpSpPr>
            <p:nvPr/>
          </p:nvGrpSpPr>
          <p:grpSpPr bwMode="auto">
            <a:xfrm>
              <a:off x="1460" y="3341"/>
              <a:ext cx="345" cy="119"/>
              <a:chOff x="1460" y="3341"/>
              <a:chExt cx="345" cy="119"/>
            </a:xfrm>
          </p:grpSpPr>
          <p:grpSp>
            <p:nvGrpSpPr>
              <p:cNvPr id="578699" name="Group 139"/>
              <p:cNvGrpSpPr>
                <a:grpSpLocks/>
              </p:cNvGrpSpPr>
              <p:nvPr/>
            </p:nvGrpSpPr>
            <p:grpSpPr bwMode="auto">
              <a:xfrm>
                <a:off x="1460" y="3341"/>
                <a:ext cx="127" cy="119"/>
                <a:chOff x="1460" y="3341"/>
                <a:chExt cx="127" cy="119"/>
              </a:xfrm>
            </p:grpSpPr>
            <p:sp>
              <p:nvSpPr>
                <p:cNvPr id="578700" name="Freeform 140"/>
                <p:cNvSpPr>
                  <a:spLocks/>
                </p:cNvSpPr>
                <p:nvPr/>
              </p:nvSpPr>
              <p:spPr bwMode="auto">
                <a:xfrm>
                  <a:off x="1460" y="3341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1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01" name="Freeform 141"/>
                <p:cNvSpPr>
                  <a:spLocks/>
                </p:cNvSpPr>
                <p:nvPr/>
              </p:nvSpPr>
              <p:spPr bwMode="auto">
                <a:xfrm>
                  <a:off x="1460" y="334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0" y="2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02" name="Freeform 142"/>
                <p:cNvSpPr>
                  <a:spLocks/>
                </p:cNvSpPr>
                <p:nvPr/>
              </p:nvSpPr>
              <p:spPr bwMode="auto">
                <a:xfrm>
                  <a:off x="1560" y="3341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03" name="Freeform 143"/>
                <p:cNvSpPr>
                  <a:spLocks/>
                </p:cNvSpPr>
                <p:nvPr/>
              </p:nvSpPr>
              <p:spPr bwMode="auto">
                <a:xfrm>
                  <a:off x="1460" y="3341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04" name="Freeform 144"/>
                <p:cNvSpPr>
                  <a:spLocks/>
                </p:cNvSpPr>
                <p:nvPr/>
              </p:nvSpPr>
              <p:spPr bwMode="auto">
                <a:xfrm>
                  <a:off x="1460" y="334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05" name="Line 145"/>
                <p:cNvSpPr>
                  <a:spLocks noChangeShapeType="1"/>
                </p:cNvSpPr>
                <p:nvPr/>
              </p:nvSpPr>
              <p:spPr bwMode="auto">
                <a:xfrm>
                  <a:off x="1560" y="3368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706" name="Group 146"/>
              <p:cNvGrpSpPr>
                <a:grpSpLocks/>
              </p:cNvGrpSpPr>
              <p:nvPr/>
            </p:nvGrpSpPr>
            <p:grpSpPr bwMode="auto">
              <a:xfrm>
                <a:off x="1569" y="3341"/>
                <a:ext cx="136" cy="119"/>
                <a:chOff x="1569" y="3341"/>
                <a:chExt cx="136" cy="119"/>
              </a:xfrm>
            </p:grpSpPr>
            <p:sp>
              <p:nvSpPr>
                <p:cNvPr id="578707" name="Freeform 147"/>
                <p:cNvSpPr>
                  <a:spLocks/>
                </p:cNvSpPr>
                <p:nvPr/>
              </p:nvSpPr>
              <p:spPr bwMode="auto">
                <a:xfrm>
                  <a:off x="1569" y="3341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36" y="91"/>
                    </a:cxn>
                    <a:cxn ang="0">
                      <a:pos x="136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6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36" y="91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08" name="Freeform 148"/>
                <p:cNvSpPr>
                  <a:spLocks/>
                </p:cNvSpPr>
                <p:nvPr/>
              </p:nvSpPr>
              <p:spPr bwMode="auto">
                <a:xfrm>
                  <a:off x="1569" y="3341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0" y="27"/>
                    </a:cxn>
                    <a:cxn ang="0">
                      <a:pos x="136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36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09" name="Freeform 149"/>
                <p:cNvSpPr>
                  <a:spLocks/>
                </p:cNvSpPr>
                <p:nvPr/>
              </p:nvSpPr>
              <p:spPr bwMode="auto">
                <a:xfrm>
                  <a:off x="1669" y="3341"/>
                  <a:ext cx="36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36" y="0"/>
                    </a:cxn>
                    <a:cxn ang="0">
                      <a:pos x="36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36" h="119">
                      <a:moveTo>
                        <a:pt x="0" y="27"/>
                      </a:moveTo>
                      <a:lnTo>
                        <a:pt x="36" y="0"/>
                      </a:lnTo>
                      <a:lnTo>
                        <a:pt x="36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10" name="Freeform 150"/>
                <p:cNvSpPr>
                  <a:spLocks/>
                </p:cNvSpPr>
                <p:nvPr/>
              </p:nvSpPr>
              <p:spPr bwMode="auto">
                <a:xfrm>
                  <a:off x="1569" y="3341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5" y="10"/>
                    </a:cxn>
                    <a:cxn ang="0">
                      <a:pos x="15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11" name="Freeform 151"/>
                <p:cNvSpPr>
                  <a:spLocks/>
                </p:cNvSpPr>
                <p:nvPr/>
              </p:nvSpPr>
              <p:spPr bwMode="auto">
                <a:xfrm>
                  <a:off x="1569" y="3341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12" name="Line 152"/>
                <p:cNvSpPr>
                  <a:spLocks noChangeShapeType="1"/>
                </p:cNvSpPr>
                <p:nvPr/>
              </p:nvSpPr>
              <p:spPr bwMode="auto">
                <a:xfrm>
                  <a:off x="1669" y="3368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713" name="Group 153"/>
              <p:cNvGrpSpPr>
                <a:grpSpLocks/>
              </p:cNvGrpSpPr>
              <p:nvPr/>
            </p:nvGrpSpPr>
            <p:grpSpPr bwMode="auto">
              <a:xfrm>
                <a:off x="1678" y="3341"/>
                <a:ext cx="127" cy="119"/>
                <a:chOff x="1678" y="3341"/>
                <a:chExt cx="127" cy="119"/>
              </a:xfrm>
            </p:grpSpPr>
            <p:sp>
              <p:nvSpPr>
                <p:cNvPr id="578714" name="Freeform 154"/>
                <p:cNvSpPr>
                  <a:spLocks/>
                </p:cNvSpPr>
                <p:nvPr/>
              </p:nvSpPr>
              <p:spPr bwMode="auto">
                <a:xfrm>
                  <a:off x="1678" y="3341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1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15" name="Freeform 155"/>
                <p:cNvSpPr>
                  <a:spLocks/>
                </p:cNvSpPr>
                <p:nvPr/>
              </p:nvSpPr>
              <p:spPr bwMode="auto">
                <a:xfrm>
                  <a:off x="1678" y="334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0" y="2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16" name="Freeform 156"/>
                <p:cNvSpPr>
                  <a:spLocks/>
                </p:cNvSpPr>
                <p:nvPr/>
              </p:nvSpPr>
              <p:spPr bwMode="auto">
                <a:xfrm>
                  <a:off x="1778" y="3341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17" name="Freeform 157"/>
                <p:cNvSpPr>
                  <a:spLocks/>
                </p:cNvSpPr>
                <p:nvPr/>
              </p:nvSpPr>
              <p:spPr bwMode="auto">
                <a:xfrm>
                  <a:off x="1678" y="3341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18" name="Freeform 158"/>
                <p:cNvSpPr>
                  <a:spLocks/>
                </p:cNvSpPr>
                <p:nvPr/>
              </p:nvSpPr>
              <p:spPr bwMode="auto">
                <a:xfrm>
                  <a:off x="1678" y="334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19" name="Line 159"/>
                <p:cNvSpPr>
                  <a:spLocks noChangeShapeType="1"/>
                </p:cNvSpPr>
                <p:nvPr/>
              </p:nvSpPr>
              <p:spPr bwMode="auto">
                <a:xfrm>
                  <a:off x="1778" y="3368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8720" name="Group 160"/>
            <p:cNvGrpSpPr>
              <a:grpSpLocks/>
            </p:cNvGrpSpPr>
            <p:nvPr/>
          </p:nvGrpSpPr>
          <p:grpSpPr bwMode="auto">
            <a:xfrm>
              <a:off x="1460" y="3249"/>
              <a:ext cx="345" cy="110"/>
              <a:chOff x="1460" y="3249"/>
              <a:chExt cx="345" cy="110"/>
            </a:xfrm>
          </p:grpSpPr>
          <p:grpSp>
            <p:nvGrpSpPr>
              <p:cNvPr id="578721" name="Group 161"/>
              <p:cNvGrpSpPr>
                <a:grpSpLocks/>
              </p:cNvGrpSpPr>
              <p:nvPr/>
            </p:nvGrpSpPr>
            <p:grpSpPr bwMode="auto">
              <a:xfrm>
                <a:off x="1460" y="3249"/>
                <a:ext cx="127" cy="110"/>
                <a:chOff x="1460" y="3249"/>
                <a:chExt cx="127" cy="110"/>
              </a:xfrm>
            </p:grpSpPr>
            <p:sp>
              <p:nvSpPr>
                <p:cNvPr id="578722" name="Freeform 162"/>
                <p:cNvSpPr>
                  <a:spLocks/>
                </p:cNvSpPr>
                <p:nvPr/>
              </p:nvSpPr>
              <p:spPr bwMode="auto">
                <a:xfrm>
                  <a:off x="1460" y="3249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0"/>
                    </a:cxn>
                    <a:cxn ang="0">
                      <a:pos x="100" y="110"/>
                    </a:cxn>
                    <a:cxn ang="0">
                      <a:pos x="127" y="83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23" name="Freeform 163"/>
                <p:cNvSpPr>
                  <a:spLocks/>
                </p:cNvSpPr>
                <p:nvPr/>
              </p:nvSpPr>
              <p:spPr bwMode="auto">
                <a:xfrm>
                  <a:off x="1460" y="3249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24" name="Freeform 164"/>
                <p:cNvSpPr>
                  <a:spLocks/>
                </p:cNvSpPr>
                <p:nvPr/>
              </p:nvSpPr>
              <p:spPr bwMode="auto">
                <a:xfrm>
                  <a:off x="1560" y="3249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0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25" name="Freeform 165"/>
                <p:cNvSpPr>
                  <a:spLocks/>
                </p:cNvSpPr>
                <p:nvPr/>
              </p:nvSpPr>
              <p:spPr bwMode="auto">
                <a:xfrm>
                  <a:off x="1460" y="3249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1" y="12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26" name="Freeform 166"/>
                <p:cNvSpPr>
                  <a:spLocks/>
                </p:cNvSpPr>
                <p:nvPr/>
              </p:nvSpPr>
              <p:spPr bwMode="auto">
                <a:xfrm>
                  <a:off x="1460" y="3249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27" name="Line 167"/>
                <p:cNvSpPr>
                  <a:spLocks noChangeShapeType="1"/>
                </p:cNvSpPr>
                <p:nvPr/>
              </p:nvSpPr>
              <p:spPr bwMode="auto">
                <a:xfrm>
                  <a:off x="1560" y="327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728" name="Group 168"/>
              <p:cNvGrpSpPr>
                <a:grpSpLocks/>
              </p:cNvGrpSpPr>
              <p:nvPr/>
            </p:nvGrpSpPr>
            <p:grpSpPr bwMode="auto">
              <a:xfrm>
                <a:off x="1569" y="3249"/>
                <a:ext cx="136" cy="110"/>
                <a:chOff x="1569" y="3249"/>
                <a:chExt cx="136" cy="110"/>
              </a:xfrm>
            </p:grpSpPr>
            <p:sp>
              <p:nvSpPr>
                <p:cNvPr id="578729" name="Freeform 169"/>
                <p:cNvSpPr>
                  <a:spLocks/>
                </p:cNvSpPr>
                <p:nvPr/>
              </p:nvSpPr>
              <p:spPr bwMode="auto">
                <a:xfrm>
                  <a:off x="1569" y="3249"/>
                  <a:ext cx="136" cy="11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0"/>
                    </a:cxn>
                    <a:cxn ang="0">
                      <a:pos x="100" y="110"/>
                    </a:cxn>
                    <a:cxn ang="0">
                      <a:pos x="136" y="83"/>
                    </a:cxn>
                    <a:cxn ang="0">
                      <a:pos x="136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6" h="110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36" y="83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30" name="Freeform 170"/>
                <p:cNvSpPr>
                  <a:spLocks/>
                </p:cNvSpPr>
                <p:nvPr/>
              </p:nvSpPr>
              <p:spPr bwMode="auto">
                <a:xfrm>
                  <a:off x="1569" y="3249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36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31" name="Freeform 171"/>
                <p:cNvSpPr>
                  <a:spLocks/>
                </p:cNvSpPr>
                <p:nvPr/>
              </p:nvSpPr>
              <p:spPr bwMode="auto">
                <a:xfrm>
                  <a:off x="1669" y="3249"/>
                  <a:ext cx="36" cy="11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36" y="0"/>
                    </a:cxn>
                    <a:cxn ang="0">
                      <a:pos x="36" y="83"/>
                    </a:cxn>
                    <a:cxn ang="0">
                      <a:pos x="0" y="1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36" h="110">
                      <a:moveTo>
                        <a:pt x="0" y="28"/>
                      </a:moveTo>
                      <a:lnTo>
                        <a:pt x="36" y="0"/>
                      </a:lnTo>
                      <a:lnTo>
                        <a:pt x="36" y="83"/>
                      </a:lnTo>
                      <a:lnTo>
                        <a:pt x="0" y="1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32" name="Freeform 172"/>
                <p:cNvSpPr>
                  <a:spLocks/>
                </p:cNvSpPr>
                <p:nvPr/>
              </p:nvSpPr>
              <p:spPr bwMode="auto">
                <a:xfrm>
                  <a:off x="1569" y="3249"/>
                  <a:ext cx="136" cy="1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1" y="12"/>
                    </a:cxn>
                    <a:cxn ang="0">
                      <a:pos x="15" y="9"/>
                    </a:cxn>
                    <a:cxn ang="0">
                      <a:pos x="15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5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33" name="Freeform 173"/>
                <p:cNvSpPr>
                  <a:spLocks/>
                </p:cNvSpPr>
                <p:nvPr/>
              </p:nvSpPr>
              <p:spPr bwMode="auto">
                <a:xfrm>
                  <a:off x="1569" y="3249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34" name="Line 174"/>
                <p:cNvSpPr>
                  <a:spLocks noChangeShapeType="1"/>
                </p:cNvSpPr>
                <p:nvPr/>
              </p:nvSpPr>
              <p:spPr bwMode="auto">
                <a:xfrm>
                  <a:off x="1669" y="327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735" name="Group 175"/>
              <p:cNvGrpSpPr>
                <a:grpSpLocks/>
              </p:cNvGrpSpPr>
              <p:nvPr/>
            </p:nvGrpSpPr>
            <p:grpSpPr bwMode="auto">
              <a:xfrm>
                <a:off x="1678" y="3249"/>
                <a:ext cx="127" cy="110"/>
                <a:chOff x="1678" y="3249"/>
                <a:chExt cx="127" cy="110"/>
              </a:xfrm>
            </p:grpSpPr>
            <p:sp>
              <p:nvSpPr>
                <p:cNvPr id="578736" name="Freeform 176"/>
                <p:cNvSpPr>
                  <a:spLocks/>
                </p:cNvSpPr>
                <p:nvPr/>
              </p:nvSpPr>
              <p:spPr bwMode="auto">
                <a:xfrm>
                  <a:off x="1678" y="3249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0"/>
                    </a:cxn>
                    <a:cxn ang="0">
                      <a:pos x="100" y="110"/>
                    </a:cxn>
                    <a:cxn ang="0">
                      <a:pos x="127" y="83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37" name="Freeform 177"/>
                <p:cNvSpPr>
                  <a:spLocks/>
                </p:cNvSpPr>
                <p:nvPr/>
              </p:nvSpPr>
              <p:spPr bwMode="auto">
                <a:xfrm>
                  <a:off x="1678" y="3249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38" name="Freeform 178"/>
                <p:cNvSpPr>
                  <a:spLocks/>
                </p:cNvSpPr>
                <p:nvPr/>
              </p:nvSpPr>
              <p:spPr bwMode="auto">
                <a:xfrm>
                  <a:off x="1778" y="3249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0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39" name="Freeform 179"/>
                <p:cNvSpPr>
                  <a:spLocks/>
                </p:cNvSpPr>
                <p:nvPr/>
              </p:nvSpPr>
              <p:spPr bwMode="auto">
                <a:xfrm>
                  <a:off x="1678" y="3249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1" y="12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40" name="Freeform 180"/>
                <p:cNvSpPr>
                  <a:spLocks/>
                </p:cNvSpPr>
                <p:nvPr/>
              </p:nvSpPr>
              <p:spPr bwMode="auto">
                <a:xfrm>
                  <a:off x="1678" y="3249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41" name="Line 181"/>
                <p:cNvSpPr>
                  <a:spLocks noChangeShapeType="1"/>
                </p:cNvSpPr>
                <p:nvPr/>
              </p:nvSpPr>
              <p:spPr bwMode="auto">
                <a:xfrm>
                  <a:off x="1778" y="327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8742" name="Group 182"/>
            <p:cNvGrpSpPr>
              <a:grpSpLocks/>
            </p:cNvGrpSpPr>
            <p:nvPr/>
          </p:nvGrpSpPr>
          <p:grpSpPr bwMode="auto">
            <a:xfrm>
              <a:off x="1460" y="3149"/>
              <a:ext cx="345" cy="119"/>
              <a:chOff x="1460" y="3149"/>
              <a:chExt cx="345" cy="119"/>
            </a:xfrm>
          </p:grpSpPr>
          <p:grpSp>
            <p:nvGrpSpPr>
              <p:cNvPr id="578743" name="Group 183"/>
              <p:cNvGrpSpPr>
                <a:grpSpLocks/>
              </p:cNvGrpSpPr>
              <p:nvPr/>
            </p:nvGrpSpPr>
            <p:grpSpPr bwMode="auto">
              <a:xfrm>
                <a:off x="1460" y="3149"/>
                <a:ext cx="127" cy="119"/>
                <a:chOff x="1460" y="3149"/>
                <a:chExt cx="127" cy="119"/>
              </a:xfrm>
            </p:grpSpPr>
            <p:sp>
              <p:nvSpPr>
                <p:cNvPr id="578744" name="Freeform 184"/>
                <p:cNvSpPr>
                  <a:spLocks/>
                </p:cNvSpPr>
                <p:nvPr/>
              </p:nvSpPr>
              <p:spPr bwMode="auto">
                <a:xfrm>
                  <a:off x="1460" y="3149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36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1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36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45" name="Freeform 185"/>
                <p:cNvSpPr>
                  <a:spLocks/>
                </p:cNvSpPr>
                <p:nvPr/>
              </p:nvSpPr>
              <p:spPr bwMode="auto">
                <a:xfrm>
                  <a:off x="1460" y="3149"/>
                  <a:ext cx="127" cy="36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00" y="36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127" h="36">
                      <a:moveTo>
                        <a:pt x="0" y="36"/>
                      </a:moveTo>
                      <a:lnTo>
                        <a:pt x="100" y="36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46" name="Freeform 186"/>
                <p:cNvSpPr>
                  <a:spLocks/>
                </p:cNvSpPr>
                <p:nvPr/>
              </p:nvSpPr>
              <p:spPr bwMode="auto">
                <a:xfrm>
                  <a:off x="1560" y="3149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27" y="0"/>
                    </a:cxn>
                    <a:cxn ang="0">
                      <a:pos x="27" y="91"/>
                    </a:cxn>
                    <a:cxn ang="0">
                      <a:pos x="0" y="119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27" h="119">
                      <a:moveTo>
                        <a:pt x="0" y="36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47" name="Freeform 187"/>
                <p:cNvSpPr>
                  <a:spLocks/>
                </p:cNvSpPr>
                <p:nvPr/>
              </p:nvSpPr>
              <p:spPr bwMode="auto">
                <a:xfrm>
                  <a:off x="1460" y="3149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48" name="Freeform 188"/>
                <p:cNvSpPr>
                  <a:spLocks/>
                </p:cNvSpPr>
                <p:nvPr/>
              </p:nvSpPr>
              <p:spPr bwMode="auto">
                <a:xfrm>
                  <a:off x="1460" y="3149"/>
                  <a:ext cx="127" cy="36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1" y="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49" name="Line 189"/>
                <p:cNvSpPr>
                  <a:spLocks noChangeShapeType="1"/>
                </p:cNvSpPr>
                <p:nvPr/>
              </p:nvSpPr>
              <p:spPr bwMode="auto">
                <a:xfrm>
                  <a:off x="1560" y="3185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750" name="Group 190"/>
              <p:cNvGrpSpPr>
                <a:grpSpLocks/>
              </p:cNvGrpSpPr>
              <p:nvPr/>
            </p:nvGrpSpPr>
            <p:grpSpPr bwMode="auto">
              <a:xfrm>
                <a:off x="1569" y="3149"/>
                <a:ext cx="136" cy="119"/>
                <a:chOff x="1569" y="3149"/>
                <a:chExt cx="136" cy="119"/>
              </a:xfrm>
            </p:grpSpPr>
            <p:sp>
              <p:nvSpPr>
                <p:cNvPr id="578751" name="Freeform 191"/>
                <p:cNvSpPr>
                  <a:spLocks/>
                </p:cNvSpPr>
                <p:nvPr/>
              </p:nvSpPr>
              <p:spPr bwMode="auto">
                <a:xfrm>
                  <a:off x="1569" y="3149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36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36" y="91"/>
                    </a:cxn>
                    <a:cxn ang="0">
                      <a:pos x="136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6" h="119">
                      <a:moveTo>
                        <a:pt x="27" y="0"/>
                      </a:moveTo>
                      <a:lnTo>
                        <a:pt x="0" y="36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36" y="91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52" name="Freeform 192"/>
                <p:cNvSpPr>
                  <a:spLocks/>
                </p:cNvSpPr>
                <p:nvPr/>
              </p:nvSpPr>
              <p:spPr bwMode="auto">
                <a:xfrm>
                  <a:off x="1569" y="3149"/>
                  <a:ext cx="136" cy="36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00" y="36"/>
                    </a:cxn>
                    <a:cxn ang="0">
                      <a:pos x="136" y="0"/>
                    </a:cxn>
                    <a:cxn ang="0">
                      <a:pos x="27" y="0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136" h="36">
                      <a:moveTo>
                        <a:pt x="0" y="36"/>
                      </a:moveTo>
                      <a:lnTo>
                        <a:pt x="100" y="36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53" name="Freeform 193"/>
                <p:cNvSpPr>
                  <a:spLocks/>
                </p:cNvSpPr>
                <p:nvPr/>
              </p:nvSpPr>
              <p:spPr bwMode="auto">
                <a:xfrm>
                  <a:off x="1669" y="3149"/>
                  <a:ext cx="36" cy="119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36" y="0"/>
                    </a:cxn>
                    <a:cxn ang="0">
                      <a:pos x="36" y="91"/>
                    </a:cxn>
                    <a:cxn ang="0">
                      <a:pos x="0" y="119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36" h="119">
                      <a:moveTo>
                        <a:pt x="0" y="36"/>
                      </a:moveTo>
                      <a:lnTo>
                        <a:pt x="36" y="0"/>
                      </a:lnTo>
                      <a:lnTo>
                        <a:pt x="36" y="91"/>
                      </a:lnTo>
                      <a:lnTo>
                        <a:pt x="0" y="11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54" name="Freeform 194"/>
                <p:cNvSpPr>
                  <a:spLocks/>
                </p:cNvSpPr>
                <p:nvPr/>
              </p:nvSpPr>
              <p:spPr bwMode="auto">
                <a:xfrm>
                  <a:off x="1569" y="3149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5" y="10"/>
                    </a:cxn>
                    <a:cxn ang="0">
                      <a:pos x="15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55" name="Freeform 195"/>
                <p:cNvSpPr>
                  <a:spLocks/>
                </p:cNvSpPr>
                <p:nvPr/>
              </p:nvSpPr>
              <p:spPr bwMode="auto">
                <a:xfrm>
                  <a:off x="1569" y="3149"/>
                  <a:ext cx="136" cy="36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1" y="4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56" name="Line 196"/>
                <p:cNvSpPr>
                  <a:spLocks noChangeShapeType="1"/>
                </p:cNvSpPr>
                <p:nvPr/>
              </p:nvSpPr>
              <p:spPr bwMode="auto">
                <a:xfrm>
                  <a:off x="1669" y="3185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757" name="Group 197"/>
              <p:cNvGrpSpPr>
                <a:grpSpLocks/>
              </p:cNvGrpSpPr>
              <p:nvPr/>
            </p:nvGrpSpPr>
            <p:grpSpPr bwMode="auto">
              <a:xfrm>
                <a:off x="1678" y="3149"/>
                <a:ext cx="127" cy="119"/>
                <a:chOff x="1678" y="3149"/>
                <a:chExt cx="127" cy="119"/>
              </a:xfrm>
            </p:grpSpPr>
            <p:sp>
              <p:nvSpPr>
                <p:cNvPr id="578758" name="Freeform 198"/>
                <p:cNvSpPr>
                  <a:spLocks/>
                </p:cNvSpPr>
                <p:nvPr/>
              </p:nvSpPr>
              <p:spPr bwMode="auto">
                <a:xfrm>
                  <a:off x="1678" y="3149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36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1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36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59" name="Freeform 199"/>
                <p:cNvSpPr>
                  <a:spLocks/>
                </p:cNvSpPr>
                <p:nvPr/>
              </p:nvSpPr>
              <p:spPr bwMode="auto">
                <a:xfrm>
                  <a:off x="1678" y="3149"/>
                  <a:ext cx="127" cy="36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00" y="36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127" h="36">
                      <a:moveTo>
                        <a:pt x="0" y="36"/>
                      </a:moveTo>
                      <a:lnTo>
                        <a:pt x="100" y="36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60" name="Freeform 200"/>
                <p:cNvSpPr>
                  <a:spLocks/>
                </p:cNvSpPr>
                <p:nvPr/>
              </p:nvSpPr>
              <p:spPr bwMode="auto">
                <a:xfrm>
                  <a:off x="1778" y="3149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27" y="0"/>
                    </a:cxn>
                    <a:cxn ang="0">
                      <a:pos x="27" y="91"/>
                    </a:cxn>
                    <a:cxn ang="0">
                      <a:pos x="0" y="119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27" h="119">
                      <a:moveTo>
                        <a:pt x="0" y="36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61" name="Freeform 201"/>
                <p:cNvSpPr>
                  <a:spLocks/>
                </p:cNvSpPr>
                <p:nvPr/>
              </p:nvSpPr>
              <p:spPr bwMode="auto">
                <a:xfrm>
                  <a:off x="1678" y="3149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62" name="Freeform 202"/>
                <p:cNvSpPr>
                  <a:spLocks/>
                </p:cNvSpPr>
                <p:nvPr/>
              </p:nvSpPr>
              <p:spPr bwMode="auto">
                <a:xfrm>
                  <a:off x="1678" y="3149"/>
                  <a:ext cx="127" cy="36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1" y="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63" name="Line 203"/>
                <p:cNvSpPr>
                  <a:spLocks noChangeShapeType="1"/>
                </p:cNvSpPr>
                <p:nvPr/>
              </p:nvSpPr>
              <p:spPr bwMode="auto">
                <a:xfrm>
                  <a:off x="1778" y="3185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78764" name="Group 204"/>
          <p:cNvGrpSpPr>
            <a:grpSpLocks/>
          </p:cNvGrpSpPr>
          <p:nvPr/>
        </p:nvGrpSpPr>
        <p:grpSpPr bwMode="auto">
          <a:xfrm>
            <a:off x="2473325" y="4857750"/>
            <a:ext cx="561975" cy="493712"/>
            <a:chOff x="1778" y="3149"/>
            <a:chExt cx="354" cy="311"/>
          </a:xfrm>
        </p:grpSpPr>
        <p:grpSp>
          <p:nvGrpSpPr>
            <p:cNvPr id="578765" name="Group 205"/>
            <p:cNvGrpSpPr>
              <a:grpSpLocks/>
            </p:cNvGrpSpPr>
            <p:nvPr/>
          </p:nvGrpSpPr>
          <p:grpSpPr bwMode="auto">
            <a:xfrm>
              <a:off x="1778" y="3341"/>
              <a:ext cx="354" cy="119"/>
              <a:chOff x="1778" y="3341"/>
              <a:chExt cx="354" cy="119"/>
            </a:xfrm>
          </p:grpSpPr>
          <p:grpSp>
            <p:nvGrpSpPr>
              <p:cNvPr id="578766" name="Group 206"/>
              <p:cNvGrpSpPr>
                <a:grpSpLocks/>
              </p:cNvGrpSpPr>
              <p:nvPr/>
            </p:nvGrpSpPr>
            <p:grpSpPr bwMode="auto">
              <a:xfrm>
                <a:off x="1778" y="3341"/>
                <a:ext cx="136" cy="119"/>
                <a:chOff x="1778" y="3341"/>
                <a:chExt cx="136" cy="119"/>
              </a:xfrm>
            </p:grpSpPr>
            <p:sp>
              <p:nvSpPr>
                <p:cNvPr id="578767" name="Freeform 207"/>
                <p:cNvSpPr>
                  <a:spLocks/>
                </p:cNvSpPr>
                <p:nvPr/>
              </p:nvSpPr>
              <p:spPr bwMode="auto">
                <a:xfrm>
                  <a:off x="1778" y="3341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109" y="119"/>
                    </a:cxn>
                    <a:cxn ang="0">
                      <a:pos x="136" y="91"/>
                    </a:cxn>
                    <a:cxn ang="0">
                      <a:pos x="136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6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91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68" name="Freeform 208"/>
                <p:cNvSpPr>
                  <a:spLocks/>
                </p:cNvSpPr>
                <p:nvPr/>
              </p:nvSpPr>
              <p:spPr bwMode="auto">
                <a:xfrm>
                  <a:off x="1778" y="3341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9" y="27"/>
                    </a:cxn>
                    <a:cxn ang="0">
                      <a:pos x="136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36" h="27">
                      <a:moveTo>
                        <a:pt x="0" y="27"/>
                      </a:moveTo>
                      <a:lnTo>
                        <a:pt x="109" y="27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69" name="Freeform 209"/>
                <p:cNvSpPr>
                  <a:spLocks/>
                </p:cNvSpPr>
                <p:nvPr/>
              </p:nvSpPr>
              <p:spPr bwMode="auto">
                <a:xfrm>
                  <a:off x="1887" y="3341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70" name="Freeform 210"/>
                <p:cNvSpPr>
                  <a:spLocks/>
                </p:cNvSpPr>
                <p:nvPr/>
              </p:nvSpPr>
              <p:spPr bwMode="auto">
                <a:xfrm>
                  <a:off x="1778" y="3341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10"/>
                    </a:cxn>
                    <a:cxn ang="0">
                      <a:pos x="15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71" name="Freeform 211"/>
                <p:cNvSpPr>
                  <a:spLocks/>
                </p:cNvSpPr>
                <p:nvPr/>
              </p:nvSpPr>
              <p:spPr bwMode="auto">
                <a:xfrm>
                  <a:off x="1778" y="3341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72" name="Line 212"/>
                <p:cNvSpPr>
                  <a:spLocks noChangeShapeType="1"/>
                </p:cNvSpPr>
                <p:nvPr/>
              </p:nvSpPr>
              <p:spPr bwMode="auto">
                <a:xfrm>
                  <a:off x="1887" y="3368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773" name="Group 213"/>
              <p:cNvGrpSpPr>
                <a:grpSpLocks/>
              </p:cNvGrpSpPr>
              <p:nvPr/>
            </p:nvGrpSpPr>
            <p:grpSpPr bwMode="auto">
              <a:xfrm>
                <a:off x="1887" y="3341"/>
                <a:ext cx="136" cy="119"/>
                <a:chOff x="1887" y="3341"/>
                <a:chExt cx="136" cy="119"/>
              </a:xfrm>
            </p:grpSpPr>
            <p:sp>
              <p:nvSpPr>
                <p:cNvPr id="578774" name="Freeform 214"/>
                <p:cNvSpPr>
                  <a:spLocks/>
                </p:cNvSpPr>
                <p:nvPr/>
              </p:nvSpPr>
              <p:spPr bwMode="auto">
                <a:xfrm>
                  <a:off x="1887" y="3341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108" y="119"/>
                    </a:cxn>
                    <a:cxn ang="0">
                      <a:pos x="136" y="91"/>
                    </a:cxn>
                    <a:cxn ang="0">
                      <a:pos x="1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8" y="119"/>
                      </a:lnTo>
                      <a:lnTo>
                        <a:pt x="136" y="91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75" name="Freeform 215"/>
                <p:cNvSpPr>
                  <a:spLocks/>
                </p:cNvSpPr>
                <p:nvPr/>
              </p:nvSpPr>
              <p:spPr bwMode="auto">
                <a:xfrm>
                  <a:off x="1887" y="3341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8" y="27"/>
                    </a:cxn>
                    <a:cxn ang="0">
                      <a:pos x="136" y="0"/>
                    </a:cxn>
                    <a:cxn ang="0">
                      <a:pos x="36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36" h="27">
                      <a:moveTo>
                        <a:pt x="0" y="27"/>
                      </a:moveTo>
                      <a:lnTo>
                        <a:pt x="108" y="27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76" name="Freeform 216"/>
                <p:cNvSpPr>
                  <a:spLocks/>
                </p:cNvSpPr>
                <p:nvPr/>
              </p:nvSpPr>
              <p:spPr bwMode="auto">
                <a:xfrm>
                  <a:off x="1995" y="3341"/>
                  <a:ext cx="28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8" y="0"/>
                    </a:cxn>
                    <a:cxn ang="0">
                      <a:pos x="28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8" h="119">
                      <a:moveTo>
                        <a:pt x="0" y="27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77" name="Freeform 217"/>
                <p:cNvSpPr>
                  <a:spLocks/>
                </p:cNvSpPr>
                <p:nvPr/>
              </p:nvSpPr>
              <p:spPr bwMode="auto">
                <a:xfrm>
                  <a:off x="1887" y="3341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10"/>
                    </a:cxn>
                    <a:cxn ang="0">
                      <a:pos x="1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78" name="Freeform 218"/>
                <p:cNvSpPr>
                  <a:spLocks/>
                </p:cNvSpPr>
                <p:nvPr/>
              </p:nvSpPr>
              <p:spPr bwMode="auto">
                <a:xfrm>
                  <a:off x="1887" y="3341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79" name="Line 219"/>
                <p:cNvSpPr>
                  <a:spLocks noChangeShapeType="1"/>
                </p:cNvSpPr>
                <p:nvPr/>
              </p:nvSpPr>
              <p:spPr bwMode="auto">
                <a:xfrm>
                  <a:off x="1995" y="3368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780" name="Group 220"/>
              <p:cNvGrpSpPr>
                <a:grpSpLocks/>
              </p:cNvGrpSpPr>
              <p:nvPr/>
            </p:nvGrpSpPr>
            <p:grpSpPr bwMode="auto">
              <a:xfrm>
                <a:off x="1995" y="3341"/>
                <a:ext cx="137" cy="119"/>
                <a:chOff x="1995" y="3341"/>
                <a:chExt cx="137" cy="119"/>
              </a:xfrm>
            </p:grpSpPr>
            <p:sp>
              <p:nvSpPr>
                <p:cNvPr id="578781" name="Freeform 221"/>
                <p:cNvSpPr>
                  <a:spLocks/>
                </p:cNvSpPr>
                <p:nvPr/>
              </p:nvSpPr>
              <p:spPr bwMode="auto">
                <a:xfrm>
                  <a:off x="1995" y="3341"/>
                  <a:ext cx="137" cy="119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109" y="119"/>
                    </a:cxn>
                    <a:cxn ang="0">
                      <a:pos x="137" y="91"/>
                    </a:cxn>
                    <a:cxn ang="0">
                      <a:pos x="137" y="0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137" h="119">
                      <a:moveTo>
                        <a:pt x="28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7" y="91"/>
                      </a:lnTo>
                      <a:lnTo>
                        <a:pt x="13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82" name="Freeform 222"/>
                <p:cNvSpPr>
                  <a:spLocks/>
                </p:cNvSpPr>
                <p:nvPr/>
              </p:nvSpPr>
              <p:spPr bwMode="auto">
                <a:xfrm>
                  <a:off x="1995" y="3341"/>
                  <a:ext cx="13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9" y="27"/>
                    </a:cxn>
                    <a:cxn ang="0">
                      <a:pos x="137" y="0"/>
                    </a:cxn>
                    <a:cxn ang="0">
                      <a:pos x="28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37" h="27">
                      <a:moveTo>
                        <a:pt x="0" y="27"/>
                      </a:moveTo>
                      <a:lnTo>
                        <a:pt x="109" y="27"/>
                      </a:lnTo>
                      <a:lnTo>
                        <a:pt x="137" y="0"/>
                      </a:lnTo>
                      <a:lnTo>
                        <a:pt x="28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83" name="Freeform 223"/>
                <p:cNvSpPr>
                  <a:spLocks/>
                </p:cNvSpPr>
                <p:nvPr/>
              </p:nvSpPr>
              <p:spPr bwMode="auto">
                <a:xfrm>
                  <a:off x="2104" y="3341"/>
                  <a:ext cx="28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8" y="0"/>
                    </a:cxn>
                    <a:cxn ang="0">
                      <a:pos x="28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8" h="119">
                      <a:moveTo>
                        <a:pt x="0" y="27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84" name="Freeform 224"/>
                <p:cNvSpPr>
                  <a:spLocks/>
                </p:cNvSpPr>
                <p:nvPr/>
              </p:nvSpPr>
              <p:spPr bwMode="auto">
                <a:xfrm>
                  <a:off x="1995" y="3341"/>
                  <a:ext cx="13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10"/>
                    </a:cxn>
                    <a:cxn ang="0">
                      <a:pos x="15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85" name="Freeform 225"/>
                <p:cNvSpPr>
                  <a:spLocks/>
                </p:cNvSpPr>
                <p:nvPr/>
              </p:nvSpPr>
              <p:spPr bwMode="auto">
                <a:xfrm>
                  <a:off x="1995" y="3341"/>
                  <a:ext cx="13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86" name="Line 226"/>
                <p:cNvSpPr>
                  <a:spLocks noChangeShapeType="1"/>
                </p:cNvSpPr>
                <p:nvPr/>
              </p:nvSpPr>
              <p:spPr bwMode="auto">
                <a:xfrm>
                  <a:off x="2104" y="3368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8787" name="Group 227"/>
            <p:cNvGrpSpPr>
              <a:grpSpLocks/>
            </p:cNvGrpSpPr>
            <p:nvPr/>
          </p:nvGrpSpPr>
          <p:grpSpPr bwMode="auto">
            <a:xfrm>
              <a:off x="1778" y="3249"/>
              <a:ext cx="354" cy="110"/>
              <a:chOff x="1778" y="3249"/>
              <a:chExt cx="354" cy="110"/>
            </a:xfrm>
          </p:grpSpPr>
          <p:grpSp>
            <p:nvGrpSpPr>
              <p:cNvPr id="578788" name="Group 228"/>
              <p:cNvGrpSpPr>
                <a:grpSpLocks/>
              </p:cNvGrpSpPr>
              <p:nvPr/>
            </p:nvGrpSpPr>
            <p:grpSpPr bwMode="auto">
              <a:xfrm>
                <a:off x="1778" y="3249"/>
                <a:ext cx="136" cy="110"/>
                <a:chOff x="1778" y="3249"/>
                <a:chExt cx="136" cy="110"/>
              </a:xfrm>
            </p:grpSpPr>
            <p:sp>
              <p:nvSpPr>
                <p:cNvPr id="578789" name="Freeform 229"/>
                <p:cNvSpPr>
                  <a:spLocks/>
                </p:cNvSpPr>
                <p:nvPr/>
              </p:nvSpPr>
              <p:spPr bwMode="auto">
                <a:xfrm>
                  <a:off x="1778" y="3249"/>
                  <a:ext cx="136" cy="11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0"/>
                    </a:cxn>
                    <a:cxn ang="0">
                      <a:pos x="109" y="110"/>
                    </a:cxn>
                    <a:cxn ang="0">
                      <a:pos x="136" y="83"/>
                    </a:cxn>
                    <a:cxn ang="0">
                      <a:pos x="136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6" h="110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0"/>
                      </a:lnTo>
                      <a:lnTo>
                        <a:pt x="109" y="110"/>
                      </a:lnTo>
                      <a:lnTo>
                        <a:pt x="136" y="83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90" name="Freeform 230"/>
                <p:cNvSpPr>
                  <a:spLocks/>
                </p:cNvSpPr>
                <p:nvPr/>
              </p:nvSpPr>
              <p:spPr bwMode="auto">
                <a:xfrm>
                  <a:off x="1778" y="3249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9" y="28"/>
                    </a:cxn>
                    <a:cxn ang="0">
                      <a:pos x="136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91" name="Freeform 231"/>
                <p:cNvSpPr>
                  <a:spLocks/>
                </p:cNvSpPr>
                <p:nvPr/>
              </p:nvSpPr>
              <p:spPr bwMode="auto">
                <a:xfrm>
                  <a:off x="1887" y="3249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0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92" name="Freeform 232"/>
                <p:cNvSpPr>
                  <a:spLocks/>
                </p:cNvSpPr>
                <p:nvPr/>
              </p:nvSpPr>
              <p:spPr bwMode="auto">
                <a:xfrm>
                  <a:off x="1778" y="3249"/>
                  <a:ext cx="136" cy="1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2" y="12"/>
                    </a:cxn>
                    <a:cxn ang="0">
                      <a:pos x="15" y="9"/>
                    </a:cxn>
                    <a:cxn ang="0">
                      <a:pos x="15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5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93" name="Freeform 233"/>
                <p:cNvSpPr>
                  <a:spLocks/>
                </p:cNvSpPr>
                <p:nvPr/>
              </p:nvSpPr>
              <p:spPr bwMode="auto">
                <a:xfrm>
                  <a:off x="1778" y="3249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94" name="Line 234"/>
                <p:cNvSpPr>
                  <a:spLocks noChangeShapeType="1"/>
                </p:cNvSpPr>
                <p:nvPr/>
              </p:nvSpPr>
              <p:spPr bwMode="auto">
                <a:xfrm>
                  <a:off x="1887" y="327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795" name="Group 235"/>
              <p:cNvGrpSpPr>
                <a:grpSpLocks/>
              </p:cNvGrpSpPr>
              <p:nvPr/>
            </p:nvGrpSpPr>
            <p:grpSpPr bwMode="auto">
              <a:xfrm>
                <a:off x="1887" y="3249"/>
                <a:ext cx="136" cy="110"/>
                <a:chOff x="1887" y="3249"/>
                <a:chExt cx="136" cy="110"/>
              </a:xfrm>
            </p:grpSpPr>
            <p:sp>
              <p:nvSpPr>
                <p:cNvPr id="578796" name="Freeform 236"/>
                <p:cNvSpPr>
                  <a:spLocks/>
                </p:cNvSpPr>
                <p:nvPr/>
              </p:nvSpPr>
              <p:spPr bwMode="auto">
                <a:xfrm>
                  <a:off x="1887" y="3249"/>
                  <a:ext cx="136" cy="110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28"/>
                    </a:cxn>
                    <a:cxn ang="0">
                      <a:pos x="0" y="110"/>
                    </a:cxn>
                    <a:cxn ang="0">
                      <a:pos x="108" y="110"/>
                    </a:cxn>
                    <a:cxn ang="0">
                      <a:pos x="136" y="83"/>
                    </a:cxn>
                    <a:cxn ang="0">
                      <a:pos x="1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36" h="110">
                      <a:moveTo>
                        <a:pt x="36" y="0"/>
                      </a:moveTo>
                      <a:lnTo>
                        <a:pt x="0" y="28"/>
                      </a:lnTo>
                      <a:lnTo>
                        <a:pt x="0" y="110"/>
                      </a:lnTo>
                      <a:lnTo>
                        <a:pt x="108" y="110"/>
                      </a:lnTo>
                      <a:lnTo>
                        <a:pt x="136" y="83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97" name="Freeform 237"/>
                <p:cNvSpPr>
                  <a:spLocks/>
                </p:cNvSpPr>
                <p:nvPr/>
              </p:nvSpPr>
              <p:spPr bwMode="auto">
                <a:xfrm>
                  <a:off x="1887" y="3249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8" y="28"/>
                    </a:cxn>
                    <a:cxn ang="0">
                      <a:pos x="136" y="0"/>
                    </a:cxn>
                    <a:cxn ang="0">
                      <a:pos x="36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8" y="28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98" name="Freeform 238"/>
                <p:cNvSpPr>
                  <a:spLocks/>
                </p:cNvSpPr>
                <p:nvPr/>
              </p:nvSpPr>
              <p:spPr bwMode="auto">
                <a:xfrm>
                  <a:off x="1995" y="3249"/>
                  <a:ext cx="28" cy="11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8" y="0"/>
                    </a:cxn>
                    <a:cxn ang="0">
                      <a:pos x="28" y="83"/>
                    </a:cxn>
                    <a:cxn ang="0">
                      <a:pos x="0" y="1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8" h="110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83"/>
                      </a:lnTo>
                      <a:lnTo>
                        <a:pt x="0" y="1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799" name="Freeform 239"/>
                <p:cNvSpPr>
                  <a:spLocks/>
                </p:cNvSpPr>
                <p:nvPr/>
              </p:nvSpPr>
              <p:spPr bwMode="auto">
                <a:xfrm>
                  <a:off x="1887" y="3249"/>
                  <a:ext cx="136" cy="110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2" y="12"/>
                    </a:cxn>
                    <a:cxn ang="0">
                      <a:pos x="15" y="9"/>
                    </a:cxn>
                    <a:cxn ang="0">
                      <a:pos x="1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2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00" name="Freeform 240"/>
                <p:cNvSpPr>
                  <a:spLocks/>
                </p:cNvSpPr>
                <p:nvPr/>
              </p:nvSpPr>
              <p:spPr bwMode="auto">
                <a:xfrm>
                  <a:off x="1887" y="3249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01" name="Line 241"/>
                <p:cNvSpPr>
                  <a:spLocks noChangeShapeType="1"/>
                </p:cNvSpPr>
                <p:nvPr/>
              </p:nvSpPr>
              <p:spPr bwMode="auto">
                <a:xfrm>
                  <a:off x="1995" y="327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802" name="Group 242"/>
              <p:cNvGrpSpPr>
                <a:grpSpLocks/>
              </p:cNvGrpSpPr>
              <p:nvPr/>
            </p:nvGrpSpPr>
            <p:grpSpPr bwMode="auto">
              <a:xfrm>
                <a:off x="1995" y="3249"/>
                <a:ext cx="137" cy="110"/>
                <a:chOff x="1995" y="3249"/>
                <a:chExt cx="137" cy="110"/>
              </a:xfrm>
            </p:grpSpPr>
            <p:sp>
              <p:nvSpPr>
                <p:cNvPr id="578803" name="Freeform 243"/>
                <p:cNvSpPr>
                  <a:spLocks/>
                </p:cNvSpPr>
                <p:nvPr/>
              </p:nvSpPr>
              <p:spPr bwMode="auto">
                <a:xfrm>
                  <a:off x="1995" y="3249"/>
                  <a:ext cx="137" cy="110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28"/>
                    </a:cxn>
                    <a:cxn ang="0">
                      <a:pos x="0" y="110"/>
                    </a:cxn>
                    <a:cxn ang="0">
                      <a:pos x="109" y="110"/>
                    </a:cxn>
                    <a:cxn ang="0">
                      <a:pos x="137" y="83"/>
                    </a:cxn>
                    <a:cxn ang="0">
                      <a:pos x="137" y="0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137" h="110">
                      <a:moveTo>
                        <a:pt x="28" y="0"/>
                      </a:moveTo>
                      <a:lnTo>
                        <a:pt x="0" y="28"/>
                      </a:lnTo>
                      <a:lnTo>
                        <a:pt x="0" y="110"/>
                      </a:lnTo>
                      <a:lnTo>
                        <a:pt x="109" y="110"/>
                      </a:lnTo>
                      <a:lnTo>
                        <a:pt x="137" y="83"/>
                      </a:lnTo>
                      <a:lnTo>
                        <a:pt x="13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04" name="Freeform 244"/>
                <p:cNvSpPr>
                  <a:spLocks/>
                </p:cNvSpPr>
                <p:nvPr/>
              </p:nvSpPr>
              <p:spPr bwMode="auto">
                <a:xfrm>
                  <a:off x="1995" y="3249"/>
                  <a:ext cx="13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9" y="28"/>
                    </a:cxn>
                    <a:cxn ang="0">
                      <a:pos x="137" y="0"/>
                    </a:cxn>
                    <a:cxn ang="0">
                      <a:pos x="28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37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7" y="0"/>
                      </a:lnTo>
                      <a:lnTo>
                        <a:pt x="28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05" name="Freeform 245"/>
                <p:cNvSpPr>
                  <a:spLocks/>
                </p:cNvSpPr>
                <p:nvPr/>
              </p:nvSpPr>
              <p:spPr bwMode="auto">
                <a:xfrm>
                  <a:off x="2104" y="3249"/>
                  <a:ext cx="28" cy="110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8" y="0"/>
                    </a:cxn>
                    <a:cxn ang="0">
                      <a:pos x="28" y="83"/>
                    </a:cxn>
                    <a:cxn ang="0">
                      <a:pos x="0" y="11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8" h="110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83"/>
                      </a:lnTo>
                      <a:lnTo>
                        <a:pt x="0" y="11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06" name="Freeform 246"/>
                <p:cNvSpPr>
                  <a:spLocks/>
                </p:cNvSpPr>
                <p:nvPr/>
              </p:nvSpPr>
              <p:spPr bwMode="auto">
                <a:xfrm>
                  <a:off x="1995" y="3249"/>
                  <a:ext cx="137" cy="1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2" y="12"/>
                    </a:cxn>
                    <a:cxn ang="0">
                      <a:pos x="15" y="9"/>
                    </a:cxn>
                    <a:cxn ang="0">
                      <a:pos x="15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5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07" name="Freeform 247"/>
                <p:cNvSpPr>
                  <a:spLocks/>
                </p:cNvSpPr>
                <p:nvPr/>
              </p:nvSpPr>
              <p:spPr bwMode="auto">
                <a:xfrm>
                  <a:off x="1995" y="3249"/>
                  <a:ext cx="13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08" name="Line 248"/>
                <p:cNvSpPr>
                  <a:spLocks noChangeShapeType="1"/>
                </p:cNvSpPr>
                <p:nvPr/>
              </p:nvSpPr>
              <p:spPr bwMode="auto">
                <a:xfrm>
                  <a:off x="2104" y="327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8809" name="Group 249"/>
            <p:cNvGrpSpPr>
              <a:grpSpLocks/>
            </p:cNvGrpSpPr>
            <p:nvPr/>
          </p:nvGrpSpPr>
          <p:grpSpPr bwMode="auto">
            <a:xfrm>
              <a:off x="1778" y="3149"/>
              <a:ext cx="354" cy="119"/>
              <a:chOff x="1778" y="3149"/>
              <a:chExt cx="354" cy="119"/>
            </a:xfrm>
          </p:grpSpPr>
          <p:grpSp>
            <p:nvGrpSpPr>
              <p:cNvPr id="578810" name="Group 250"/>
              <p:cNvGrpSpPr>
                <a:grpSpLocks/>
              </p:cNvGrpSpPr>
              <p:nvPr/>
            </p:nvGrpSpPr>
            <p:grpSpPr bwMode="auto">
              <a:xfrm>
                <a:off x="1778" y="3149"/>
                <a:ext cx="136" cy="119"/>
                <a:chOff x="1778" y="3149"/>
                <a:chExt cx="136" cy="119"/>
              </a:xfrm>
            </p:grpSpPr>
            <p:sp>
              <p:nvSpPr>
                <p:cNvPr id="578811" name="Freeform 251"/>
                <p:cNvSpPr>
                  <a:spLocks/>
                </p:cNvSpPr>
                <p:nvPr/>
              </p:nvSpPr>
              <p:spPr bwMode="auto">
                <a:xfrm>
                  <a:off x="1778" y="3149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36"/>
                    </a:cxn>
                    <a:cxn ang="0">
                      <a:pos x="0" y="119"/>
                    </a:cxn>
                    <a:cxn ang="0">
                      <a:pos x="109" y="119"/>
                    </a:cxn>
                    <a:cxn ang="0">
                      <a:pos x="136" y="91"/>
                    </a:cxn>
                    <a:cxn ang="0">
                      <a:pos x="136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6" h="119">
                      <a:moveTo>
                        <a:pt x="27" y="0"/>
                      </a:moveTo>
                      <a:lnTo>
                        <a:pt x="0" y="36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91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12" name="Freeform 252"/>
                <p:cNvSpPr>
                  <a:spLocks/>
                </p:cNvSpPr>
                <p:nvPr/>
              </p:nvSpPr>
              <p:spPr bwMode="auto">
                <a:xfrm>
                  <a:off x="1778" y="3149"/>
                  <a:ext cx="136" cy="36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09" y="36"/>
                    </a:cxn>
                    <a:cxn ang="0">
                      <a:pos x="136" y="0"/>
                    </a:cxn>
                    <a:cxn ang="0">
                      <a:pos x="27" y="0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136" h="36">
                      <a:moveTo>
                        <a:pt x="0" y="36"/>
                      </a:moveTo>
                      <a:lnTo>
                        <a:pt x="109" y="36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13" name="Freeform 253"/>
                <p:cNvSpPr>
                  <a:spLocks/>
                </p:cNvSpPr>
                <p:nvPr/>
              </p:nvSpPr>
              <p:spPr bwMode="auto">
                <a:xfrm>
                  <a:off x="1887" y="3149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27" y="0"/>
                    </a:cxn>
                    <a:cxn ang="0">
                      <a:pos x="27" y="91"/>
                    </a:cxn>
                    <a:cxn ang="0">
                      <a:pos x="0" y="119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27" h="119">
                      <a:moveTo>
                        <a:pt x="0" y="36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14" name="Freeform 254"/>
                <p:cNvSpPr>
                  <a:spLocks/>
                </p:cNvSpPr>
                <p:nvPr/>
              </p:nvSpPr>
              <p:spPr bwMode="auto">
                <a:xfrm>
                  <a:off x="1778" y="3149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10"/>
                    </a:cxn>
                    <a:cxn ang="0">
                      <a:pos x="15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15" name="Freeform 255"/>
                <p:cNvSpPr>
                  <a:spLocks/>
                </p:cNvSpPr>
                <p:nvPr/>
              </p:nvSpPr>
              <p:spPr bwMode="auto">
                <a:xfrm>
                  <a:off x="1778" y="3149"/>
                  <a:ext cx="136" cy="36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2" y="4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12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16" name="Line 256"/>
                <p:cNvSpPr>
                  <a:spLocks noChangeShapeType="1"/>
                </p:cNvSpPr>
                <p:nvPr/>
              </p:nvSpPr>
              <p:spPr bwMode="auto">
                <a:xfrm>
                  <a:off x="1887" y="3185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817" name="Group 257"/>
              <p:cNvGrpSpPr>
                <a:grpSpLocks/>
              </p:cNvGrpSpPr>
              <p:nvPr/>
            </p:nvGrpSpPr>
            <p:grpSpPr bwMode="auto">
              <a:xfrm>
                <a:off x="1887" y="3149"/>
                <a:ext cx="136" cy="119"/>
                <a:chOff x="1887" y="3149"/>
                <a:chExt cx="136" cy="119"/>
              </a:xfrm>
            </p:grpSpPr>
            <p:sp>
              <p:nvSpPr>
                <p:cNvPr id="578818" name="Freeform 258"/>
                <p:cNvSpPr>
                  <a:spLocks/>
                </p:cNvSpPr>
                <p:nvPr/>
              </p:nvSpPr>
              <p:spPr bwMode="auto">
                <a:xfrm>
                  <a:off x="1887" y="3149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36"/>
                    </a:cxn>
                    <a:cxn ang="0">
                      <a:pos x="0" y="119"/>
                    </a:cxn>
                    <a:cxn ang="0">
                      <a:pos x="108" y="119"/>
                    </a:cxn>
                    <a:cxn ang="0">
                      <a:pos x="136" y="91"/>
                    </a:cxn>
                    <a:cxn ang="0">
                      <a:pos x="1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36"/>
                      </a:lnTo>
                      <a:lnTo>
                        <a:pt x="0" y="119"/>
                      </a:lnTo>
                      <a:lnTo>
                        <a:pt x="108" y="119"/>
                      </a:lnTo>
                      <a:lnTo>
                        <a:pt x="136" y="91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19" name="Freeform 259"/>
                <p:cNvSpPr>
                  <a:spLocks/>
                </p:cNvSpPr>
                <p:nvPr/>
              </p:nvSpPr>
              <p:spPr bwMode="auto">
                <a:xfrm>
                  <a:off x="1887" y="3149"/>
                  <a:ext cx="136" cy="36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08" y="36"/>
                    </a:cxn>
                    <a:cxn ang="0">
                      <a:pos x="136" y="0"/>
                    </a:cxn>
                    <a:cxn ang="0">
                      <a:pos x="36" y="0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136" h="36">
                      <a:moveTo>
                        <a:pt x="0" y="36"/>
                      </a:moveTo>
                      <a:lnTo>
                        <a:pt x="108" y="36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20" name="Freeform 260"/>
                <p:cNvSpPr>
                  <a:spLocks/>
                </p:cNvSpPr>
                <p:nvPr/>
              </p:nvSpPr>
              <p:spPr bwMode="auto">
                <a:xfrm>
                  <a:off x="1995" y="3149"/>
                  <a:ext cx="28" cy="119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28" y="0"/>
                    </a:cxn>
                    <a:cxn ang="0">
                      <a:pos x="28" y="91"/>
                    </a:cxn>
                    <a:cxn ang="0">
                      <a:pos x="0" y="119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28" h="119">
                      <a:moveTo>
                        <a:pt x="0" y="36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21" name="Freeform 261"/>
                <p:cNvSpPr>
                  <a:spLocks/>
                </p:cNvSpPr>
                <p:nvPr/>
              </p:nvSpPr>
              <p:spPr bwMode="auto">
                <a:xfrm>
                  <a:off x="1887" y="3149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10"/>
                    </a:cxn>
                    <a:cxn ang="0">
                      <a:pos x="1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22" name="Freeform 262"/>
                <p:cNvSpPr>
                  <a:spLocks/>
                </p:cNvSpPr>
                <p:nvPr/>
              </p:nvSpPr>
              <p:spPr bwMode="auto">
                <a:xfrm>
                  <a:off x="1887" y="3149"/>
                  <a:ext cx="136" cy="36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2" y="4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12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23" name="Line 263"/>
                <p:cNvSpPr>
                  <a:spLocks noChangeShapeType="1"/>
                </p:cNvSpPr>
                <p:nvPr/>
              </p:nvSpPr>
              <p:spPr bwMode="auto">
                <a:xfrm>
                  <a:off x="1995" y="3185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824" name="Group 264"/>
              <p:cNvGrpSpPr>
                <a:grpSpLocks/>
              </p:cNvGrpSpPr>
              <p:nvPr/>
            </p:nvGrpSpPr>
            <p:grpSpPr bwMode="auto">
              <a:xfrm>
                <a:off x="1995" y="3149"/>
                <a:ext cx="137" cy="119"/>
                <a:chOff x="1995" y="3149"/>
                <a:chExt cx="137" cy="119"/>
              </a:xfrm>
            </p:grpSpPr>
            <p:sp>
              <p:nvSpPr>
                <p:cNvPr id="578825" name="Freeform 265"/>
                <p:cNvSpPr>
                  <a:spLocks/>
                </p:cNvSpPr>
                <p:nvPr/>
              </p:nvSpPr>
              <p:spPr bwMode="auto">
                <a:xfrm>
                  <a:off x="1995" y="3149"/>
                  <a:ext cx="137" cy="119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36"/>
                    </a:cxn>
                    <a:cxn ang="0">
                      <a:pos x="0" y="119"/>
                    </a:cxn>
                    <a:cxn ang="0">
                      <a:pos x="109" y="119"/>
                    </a:cxn>
                    <a:cxn ang="0">
                      <a:pos x="137" y="91"/>
                    </a:cxn>
                    <a:cxn ang="0">
                      <a:pos x="137" y="0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137" h="119">
                      <a:moveTo>
                        <a:pt x="28" y="0"/>
                      </a:moveTo>
                      <a:lnTo>
                        <a:pt x="0" y="36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7" y="91"/>
                      </a:lnTo>
                      <a:lnTo>
                        <a:pt x="13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26" name="Freeform 266"/>
                <p:cNvSpPr>
                  <a:spLocks/>
                </p:cNvSpPr>
                <p:nvPr/>
              </p:nvSpPr>
              <p:spPr bwMode="auto">
                <a:xfrm>
                  <a:off x="1995" y="3149"/>
                  <a:ext cx="137" cy="36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109" y="36"/>
                    </a:cxn>
                    <a:cxn ang="0">
                      <a:pos x="137" y="0"/>
                    </a:cxn>
                    <a:cxn ang="0">
                      <a:pos x="28" y="0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137" h="36">
                      <a:moveTo>
                        <a:pt x="0" y="36"/>
                      </a:moveTo>
                      <a:lnTo>
                        <a:pt x="109" y="36"/>
                      </a:lnTo>
                      <a:lnTo>
                        <a:pt x="137" y="0"/>
                      </a:lnTo>
                      <a:lnTo>
                        <a:pt x="28" y="0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27" name="Freeform 267"/>
                <p:cNvSpPr>
                  <a:spLocks/>
                </p:cNvSpPr>
                <p:nvPr/>
              </p:nvSpPr>
              <p:spPr bwMode="auto">
                <a:xfrm>
                  <a:off x="2104" y="3149"/>
                  <a:ext cx="28" cy="119"/>
                </a:xfrm>
                <a:custGeom>
                  <a:avLst/>
                  <a:gdLst/>
                  <a:ahLst/>
                  <a:cxnLst>
                    <a:cxn ang="0">
                      <a:pos x="0" y="36"/>
                    </a:cxn>
                    <a:cxn ang="0">
                      <a:pos x="28" y="0"/>
                    </a:cxn>
                    <a:cxn ang="0">
                      <a:pos x="28" y="91"/>
                    </a:cxn>
                    <a:cxn ang="0">
                      <a:pos x="0" y="119"/>
                    </a:cxn>
                    <a:cxn ang="0">
                      <a:pos x="0" y="36"/>
                    </a:cxn>
                  </a:cxnLst>
                  <a:rect l="0" t="0" r="r" b="b"/>
                  <a:pathLst>
                    <a:path w="28" h="119">
                      <a:moveTo>
                        <a:pt x="0" y="36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28" name="Freeform 268"/>
                <p:cNvSpPr>
                  <a:spLocks/>
                </p:cNvSpPr>
                <p:nvPr/>
              </p:nvSpPr>
              <p:spPr bwMode="auto">
                <a:xfrm>
                  <a:off x="1995" y="3149"/>
                  <a:ext cx="13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10"/>
                    </a:cxn>
                    <a:cxn ang="0">
                      <a:pos x="15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29" name="Freeform 269"/>
                <p:cNvSpPr>
                  <a:spLocks/>
                </p:cNvSpPr>
                <p:nvPr/>
              </p:nvSpPr>
              <p:spPr bwMode="auto">
                <a:xfrm>
                  <a:off x="1995" y="3149"/>
                  <a:ext cx="137" cy="36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2" y="4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12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30" name="Line 270"/>
                <p:cNvSpPr>
                  <a:spLocks noChangeShapeType="1"/>
                </p:cNvSpPr>
                <p:nvPr/>
              </p:nvSpPr>
              <p:spPr bwMode="auto">
                <a:xfrm>
                  <a:off x="2104" y="3185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78831" name="Group 271"/>
          <p:cNvGrpSpPr>
            <a:grpSpLocks/>
          </p:cNvGrpSpPr>
          <p:nvPr/>
        </p:nvGrpSpPr>
        <p:grpSpPr bwMode="auto">
          <a:xfrm>
            <a:off x="917575" y="4421187"/>
            <a:ext cx="561975" cy="479425"/>
            <a:chOff x="798" y="2874"/>
            <a:chExt cx="354" cy="302"/>
          </a:xfrm>
        </p:grpSpPr>
        <p:grpSp>
          <p:nvGrpSpPr>
            <p:cNvPr id="578832" name="Group 272"/>
            <p:cNvGrpSpPr>
              <a:grpSpLocks/>
            </p:cNvGrpSpPr>
            <p:nvPr/>
          </p:nvGrpSpPr>
          <p:grpSpPr bwMode="auto">
            <a:xfrm>
              <a:off x="798" y="3057"/>
              <a:ext cx="354" cy="119"/>
              <a:chOff x="798" y="3057"/>
              <a:chExt cx="354" cy="119"/>
            </a:xfrm>
          </p:grpSpPr>
          <p:grpSp>
            <p:nvGrpSpPr>
              <p:cNvPr id="578833" name="Group 273"/>
              <p:cNvGrpSpPr>
                <a:grpSpLocks/>
              </p:cNvGrpSpPr>
              <p:nvPr/>
            </p:nvGrpSpPr>
            <p:grpSpPr bwMode="auto">
              <a:xfrm>
                <a:off x="798" y="3057"/>
                <a:ext cx="136" cy="119"/>
                <a:chOff x="798" y="3057"/>
                <a:chExt cx="136" cy="119"/>
              </a:xfrm>
            </p:grpSpPr>
            <p:sp>
              <p:nvSpPr>
                <p:cNvPr id="578834" name="Freeform 274"/>
                <p:cNvSpPr>
                  <a:spLocks/>
                </p:cNvSpPr>
                <p:nvPr/>
              </p:nvSpPr>
              <p:spPr bwMode="auto">
                <a:xfrm>
                  <a:off x="798" y="3057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9" y="119"/>
                    </a:cxn>
                    <a:cxn ang="0">
                      <a:pos x="136" y="92"/>
                    </a:cxn>
                    <a:cxn ang="0">
                      <a:pos x="1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92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35" name="Freeform 275"/>
                <p:cNvSpPr>
                  <a:spLocks/>
                </p:cNvSpPr>
                <p:nvPr/>
              </p:nvSpPr>
              <p:spPr bwMode="auto">
                <a:xfrm>
                  <a:off x="798" y="3057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9" y="28"/>
                    </a:cxn>
                    <a:cxn ang="0">
                      <a:pos x="136" y="0"/>
                    </a:cxn>
                    <a:cxn ang="0">
                      <a:pos x="36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36" name="Freeform 276"/>
                <p:cNvSpPr>
                  <a:spLocks/>
                </p:cNvSpPr>
                <p:nvPr/>
              </p:nvSpPr>
              <p:spPr bwMode="auto">
                <a:xfrm>
                  <a:off x="907" y="3057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92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37" name="Freeform 277"/>
                <p:cNvSpPr>
                  <a:spLocks/>
                </p:cNvSpPr>
                <p:nvPr/>
              </p:nvSpPr>
              <p:spPr bwMode="auto">
                <a:xfrm>
                  <a:off x="798" y="3057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10"/>
                    </a:cxn>
                    <a:cxn ang="0">
                      <a:pos x="1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38" name="Freeform 278"/>
                <p:cNvSpPr>
                  <a:spLocks/>
                </p:cNvSpPr>
                <p:nvPr/>
              </p:nvSpPr>
              <p:spPr bwMode="auto">
                <a:xfrm>
                  <a:off x="798" y="3057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39" name="Line 279"/>
                <p:cNvSpPr>
                  <a:spLocks noChangeShapeType="1"/>
                </p:cNvSpPr>
                <p:nvPr/>
              </p:nvSpPr>
              <p:spPr bwMode="auto">
                <a:xfrm>
                  <a:off x="907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840" name="Group 280"/>
              <p:cNvGrpSpPr>
                <a:grpSpLocks/>
              </p:cNvGrpSpPr>
              <p:nvPr/>
            </p:nvGrpSpPr>
            <p:grpSpPr bwMode="auto">
              <a:xfrm>
                <a:off x="916" y="3057"/>
                <a:ext cx="127" cy="119"/>
                <a:chOff x="916" y="3057"/>
                <a:chExt cx="127" cy="119"/>
              </a:xfrm>
            </p:grpSpPr>
            <p:sp>
              <p:nvSpPr>
                <p:cNvPr id="578841" name="Freeform 281"/>
                <p:cNvSpPr>
                  <a:spLocks/>
                </p:cNvSpPr>
                <p:nvPr/>
              </p:nvSpPr>
              <p:spPr bwMode="auto">
                <a:xfrm>
                  <a:off x="916" y="3057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2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42" name="Freeform 282"/>
                <p:cNvSpPr>
                  <a:spLocks/>
                </p:cNvSpPr>
                <p:nvPr/>
              </p:nvSpPr>
              <p:spPr bwMode="auto">
                <a:xfrm>
                  <a:off x="916" y="3057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43" name="Freeform 283"/>
                <p:cNvSpPr>
                  <a:spLocks/>
                </p:cNvSpPr>
                <p:nvPr/>
              </p:nvSpPr>
              <p:spPr bwMode="auto">
                <a:xfrm>
                  <a:off x="1016" y="3057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92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44" name="Freeform 284"/>
                <p:cNvSpPr>
                  <a:spLocks/>
                </p:cNvSpPr>
                <p:nvPr/>
              </p:nvSpPr>
              <p:spPr bwMode="auto">
                <a:xfrm>
                  <a:off x="916" y="3057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45" name="Freeform 285"/>
                <p:cNvSpPr>
                  <a:spLocks/>
                </p:cNvSpPr>
                <p:nvPr/>
              </p:nvSpPr>
              <p:spPr bwMode="auto">
                <a:xfrm>
                  <a:off x="916" y="3057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46" name="Line 286"/>
                <p:cNvSpPr>
                  <a:spLocks noChangeShapeType="1"/>
                </p:cNvSpPr>
                <p:nvPr/>
              </p:nvSpPr>
              <p:spPr bwMode="auto">
                <a:xfrm>
                  <a:off x="1016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847" name="Group 287"/>
              <p:cNvGrpSpPr>
                <a:grpSpLocks/>
              </p:cNvGrpSpPr>
              <p:nvPr/>
            </p:nvGrpSpPr>
            <p:grpSpPr bwMode="auto">
              <a:xfrm>
                <a:off x="1025" y="3057"/>
                <a:ext cx="127" cy="119"/>
                <a:chOff x="1025" y="3057"/>
                <a:chExt cx="127" cy="119"/>
              </a:xfrm>
            </p:grpSpPr>
            <p:sp>
              <p:nvSpPr>
                <p:cNvPr id="578848" name="Freeform 288"/>
                <p:cNvSpPr>
                  <a:spLocks/>
                </p:cNvSpPr>
                <p:nvPr/>
              </p:nvSpPr>
              <p:spPr bwMode="auto">
                <a:xfrm>
                  <a:off x="1025" y="3057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2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49" name="Freeform 289"/>
                <p:cNvSpPr>
                  <a:spLocks/>
                </p:cNvSpPr>
                <p:nvPr/>
              </p:nvSpPr>
              <p:spPr bwMode="auto">
                <a:xfrm>
                  <a:off x="1025" y="3057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50" name="Freeform 290"/>
                <p:cNvSpPr>
                  <a:spLocks/>
                </p:cNvSpPr>
                <p:nvPr/>
              </p:nvSpPr>
              <p:spPr bwMode="auto">
                <a:xfrm>
                  <a:off x="1125" y="3057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92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51" name="Freeform 291"/>
                <p:cNvSpPr>
                  <a:spLocks/>
                </p:cNvSpPr>
                <p:nvPr/>
              </p:nvSpPr>
              <p:spPr bwMode="auto">
                <a:xfrm>
                  <a:off x="1025" y="3057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52" name="Freeform 292"/>
                <p:cNvSpPr>
                  <a:spLocks/>
                </p:cNvSpPr>
                <p:nvPr/>
              </p:nvSpPr>
              <p:spPr bwMode="auto">
                <a:xfrm>
                  <a:off x="1025" y="3057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53" name="Line 293"/>
                <p:cNvSpPr>
                  <a:spLocks noChangeShapeType="1"/>
                </p:cNvSpPr>
                <p:nvPr/>
              </p:nvSpPr>
              <p:spPr bwMode="auto">
                <a:xfrm>
                  <a:off x="1125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8854" name="Group 294"/>
            <p:cNvGrpSpPr>
              <a:grpSpLocks/>
            </p:cNvGrpSpPr>
            <p:nvPr/>
          </p:nvGrpSpPr>
          <p:grpSpPr bwMode="auto">
            <a:xfrm>
              <a:off x="798" y="2966"/>
              <a:ext cx="354" cy="119"/>
              <a:chOff x="798" y="2966"/>
              <a:chExt cx="354" cy="119"/>
            </a:xfrm>
          </p:grpSpPr>
          <p:grpSp>
            <p:nvGrpSpPr>
              <p:cNvPr id="578855" name="Group 295"/>
              <p:cNvGrpSpPr>
                <a:grpSpLocks/>
              </p:cNvGrpSpPr>
              <p:nvPr/>
            </p:nvGrpSpPr>
            <p:grpSpPr bwMode="auto">
              <a:xfrm>
                <a:off x="798" y="2966"/>
                <a:ext cx="136" cy="119"/>
                <a:chOff x="798" y="2966"/>
                <a:chExt cx="136" cy="119"/>
              </a:xfrm>
            </p:grpSpPr>
            <p:sp>
              <p:nvSpPr>
                <p:cNvPr id="578856" name="Freeform 296"/>
                <p:cNvSpPr>
                  <a:spLocks/>
                </p:cNvSpPr>
                <p:nvPr/>
              </p:nvSpPr>
              <p:spPr bwMode="auto">
                <a:xfrm>
                  <a:off x="798" y="2966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109" y="119"/>
                    </a:cxn>
                    <a:cxn ang="0">
                      <a:pos x="136" y="91"/>
                    </a:cxn>
                    <a:cxn ang="0">
                      <a:pos x="1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91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57" name="Freeform 297"/>
                <p:cNvSpPr>
                  <a:spLocks/>
                </p:cNvSpPr>
                <p:nvPr/>
              </p:nvSpPr>
              <p:spPr bwMode="auto">
                <a:xfrm>
                  <a:off x="798" y="2966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9" y="27"/>
                    </a:cxn>
                    <a:cxn ang="0">
                      <a:pos x="136" y="0"/>
                    </a:cxn>
                    <a:cxn ang="0">
                      <a:pos x="36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36" h="27">
                      <a:moveTo>
                        <a:pt x="0" y="27"/>
                      </a:moveTo>
                      <a:lnTo>
                        <a:pt x="109" y="27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58" name="Freeform 298"/>
                <p:cNvSpPr>
                  <a:spLocks/>
                </p:cNvSpPr>
                <p:nvPr/>
              </p:nvSpPr>
              <p:spPr bwMode="auto">
                <a:xfrm>
                  <a:off x="907" y="2966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59" name="Freeform 299"/>
                <p:cNvSpPr>
                  <a:spLocks/>
                </p:cNvSpPr>
                <p:nvPr/>
              </p:nvSpPr>
              <p:spPr bwMode="auto">
                <a:xfrm>
                  <a:off x="798" y="2966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10"/>
                    </a:cxn>
                    <a:cxn ang="0">
                      <a:pos x="1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60" name="Freeform 300"/>
                <p:cNvSpPr>
                  <a:spLocks/>
                </p:cNvSpPr>
                <p:nvPr/>
              </p:nvSpPr>
              <p:spPr bwMode="auto">
                <a:xfrm>
                  <a:off x="798" y="2966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61" name="Line 301"/>
                <p:cNvSpPr>
                  <a:spLocks noChangeShapeType="1"/>
                </p:cNvSpPr>
                <p:nvPr/>
              </p:nvSpPr>
              <p:spPr bwMode="auto">
                <a:xfrm>
                  <a:off x="907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862" name="Group 302"/>
              <p:cNvGrpSpPr>
                <a:grpSpLocks/>
              </p:cNvGrpSpPr>
              <p:nvPr/>
            </p:nvGrpSpPr>
            <p:grpSpPr bwMode="auto">
              <a:xfrm>
                <a:off x="916" y="2966"/>
                <a:ext cx="127" cy="119"/>
                <a:chOff x="916" y="2966"/>
                <a:chExt cx="127" cy="119"/>
              </a:xfrm>
            </p:grpSpPr>
            <p:sp>
              <p:nvSpPr>
                <p:cNvPr id="578863" name="Freeform 303"/>
                <p:cNvSpPr>
                  <a:spLocks/>
                </p:cNvSpPr>
                <p:nvPr/>
              </p:nvSpPr>
              <p:spPr bwMode="auto">
                <a:xfrm>
                  <a:off x="916" y="2966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1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64" name="Freeform 304"/>
                <p:cNvSpPr>
                  <a:spLocks/>
                </p:cNvSpPr>
                <p:nvPr/>
              </p:nvSpPr>
              <p:spPr bwMode="auto">
                <a:xfrm>
                  <a:off x="916" y="2966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0" y="2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65" name="Freeform 305"/>
                <p:cNvSpPr>
                  <a:spLocks/>
                </p:cNvSpPr>
                <p:nvPr/>
              </p:nvSpPr>
              <p:spPr bwMode="auto">
                <a:xfrm>
                  <a:off x="1016" y="2966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66" name="Freeform 306"/>
                <p:cNvSpPr>
                  <a:spLocks/>
                </p:cNvSpPr>
                <p:nvPr/>
              </p:nvSpPr>
              <p:spPr bwMode="auto">
                <a:xfrm>
                  <a:off x="916" y="2966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67" name="Freeform 307"/>
                <p:cNvSpPr>
                  <a:spLocks/>
                </p:cNvSpPr>
                <p:nvPr/>
              </p:nvSpPr>
              <p:spPr bwMode="auto">
                <a:xfrm>
                  <a:off x="916" y="2966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68" name="Line 308"/>
                <p:cNvSpPr>
                  <a:spLocks noChangeShapeType="1"/>
                </p:cNvSpPr>
                <p:nvPr/>
              </p:nvSpPr>
              <p:spPr bwMode="auto">
                <a:xfrm>
                  <a:off x="1016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869" name="Group 309"/>
              <p:cNvGrpSpPr>
                <a:grpSpLocks/>
              </p:cNvGrpSpPr>
              <p:nvPr/>
            </p:nvGrpSpPr>
            <p:grpSpPr bwMode="auto">
              <a:xfrm>
                <a:off x="1025" y="2966"/>
                <a:ext cx="127" cy="119"/>
                <a:chOff x="1025" y="2966"/>
                <a:chExt cx="127" cy="119"/>
              </a:xfrm>
            </p:grpSpPr>
            <p:sp>
              <p:nvSpPr>
                <p:cNvPr id="578870" name="Freeform 310"/>
                <p:cNvSpPr>
                  <a:spLocks/>
                </p:cNvSpPr>
                <p:nvPr/>
              </p:nvSpPr>
              <p:spPr bwMode="auto">
                <a:xfrm>
                  <a:off x="1025" y="2966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1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71" name="Freeform 311"/>
                <p:cNvSpPr>
                  <a:spLocks/>
                </p:cNvSpPr>
                <p:nvPr/>
              </p:nvSpPr>
              <p:spPr bwMode="auto">
                <a:xfrm>
                  <a:off x="1025" y="2966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0" y="2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72" name="Freeform 312"/>
                <p:cNvSpPr>
                  <a:spLocks/>
                </p:cNvSpPr>
                <p:nvPr/>
              </p:nvSpPr>
              <p:spPr bwMode="auto">
                <a:xfrm>
                  <a:off x="1125" y="2966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73" name="Freeform 313"/>
                <p:cNvSpPr>
                  <a:spLocks/>
                </p:cNvSpPr>
                <p:nvPr/>
              </p:nvSpPr>
              <p:spPr bwMode="auto">
                <a:xfrm>
                  <a:off x="1025" y="2966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74" name="Freeform 314"/>
                <p:cNvSpPr>
                  <a:spLocks/>
                </p:cNvSpPr>
                <p:nvPr/>
              </p:nvSpPr>
              <p:spPr bwMode="auto">
                <a:xfrm>
                  <a:off x="1025" y="2966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75" name="Line 315"/>
                <p:cNvSpPr>
                  <a:spLocks noChangeShapeType="1"/>
                </p:cNvSpPr>
                <p:nvPr/>
              </p:nvSpPr>
              <p:spPr bwMode="auto">
                <a:xfrm>
                  <a:off x="1125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8876" name="Group 316"/>
            <p:cNvGrpSpPr>
              <a:grpSpLocks/>
            </p:cNvGrpSpPr>
            <p:nvPr/>
          </p:nvGrpSpPr>
          <p:grpSpPr bwMode="auto">
            <a:xfrm>
              <a:off x="798" y="2874"/>
              <a:ext cx="354" cy="119"/>
              <a:chOff x="798" y="2874"/>
              <a:chExt cx="354" cy="119"/>
            </a:xfrm>
          </p:grpSpPr>
          <p:grpSp>
            <p:nvGrpSpPr>
              <p:cNvPr id="578877" name="Group 317"/>
              <p:cNvGrpSpPr>
                <a:grpSpLocks/>
              </p:cNvGrpSpPr>
              <p:nvPr/>
            </p:nvGrpSpPr>
            <p:grpSpPr bwMode="auto">
              <a:xfrm>
                <a:off x="798" y="2874"/>
                <a:ext cx="136" cy="119"/>
                <a:chOff x="798" y="2874"/>
                <a:chExt cx="136" cy="119"/>
              </a:xfrm>
            </p:grpSpPr>
            <p:sp>
              <p:nvSpPr>
                <p:cNvPr id="578878" name="Freeform 318"/>
                <p:cNvSpPr>
                  <a:spLocks/>
                </p:cNvSpPr>
                <p:nvPr/>
              </p:nvSpPr>
              <p:spPr bwMode="auto">
                <a:xfrm>
                  <a:off x="798" y="2874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9" y="119"/>
                    </a:cxn>
                    <a:cxn ang="0">
                      <a:pos x="136" y="83"/>
                    </a:cxn>
                    <a:cxn ang="0">
                      <a:pos x="1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83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79" name="Freeform 319"/>
                <p:cNvSpPr>
                  <a:spLocks/>
                </p:cNvSpPr>
                <p:nvPr/>
              </p:nvSpPr>
              <p:spPr bwMode="auto">
                <a:xfrm>
                  <a:off x="798" y="2874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9" y="28"/>
                    </a:cxn>
                    <a:cxn ang="0">
                      <a:pos x="136" y="0"/>
                    </a:cxn>
                    <a:cxn ang="0">
                      <a:pos x="36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80" name="Freeform 320"/>
                <p:cNvSpPr>
                  <a:spLocks/>
                </p:cNvSpPr>
                <p:nvPr/>
              </p:nvSpPr>
              <p:spPr bwMode="auto">
                <a:xfrm>
                  <a:off x="907" y="2874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81" name="Freeform 321"/>
                <p:cNvSpPr>
                  <a:spLocks/>
                </p:cNvSpPr>
                <p:nvPr/>
              </p:nvSpPr>
              <p:spPr bwMode="auto">
                <a:xfrm>
                  <a:off x="798" y="2874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9"/>
                    </a:cxn>
                    <a:cxn ang="0">
                      <a:pos x="1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82" name="Freeform 322"/>
                <p:cNvSpPr>
                  <a:spLocks/>
                </p:cNvSpPr>
                <p:nvPr/>
              </p:nvSpPr>
              <p:spPr bwMode="auto">
                <a:xfrm>
                  <a:off x="798" y="2874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83" name="Line 323"/>
                <p:cNvSpPr>
                  <a:spLocks noChangeShapeType="1"/>
                </p:cNvSpPr>
                <p:nvPr/>
              </p:nvSpPr>
              <p:spPr bwMode="auto">
                <a:xfrm>
                  <a:off x="907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884" name="Group 324"/>
              <p:cNvGrpSpPr>
                <a:grpSpLocks/>
              </p:cNvGrpSpPr>
              <p:nvPr/>
            </p:nvGrpSpPr>
            <p:grpSpPr bwMode="auto">
              <a:xfrm>
                <a:off x="916" y="2874"/>
                <a:ext cx="127" cy="119"/>
                <a:chOff x="916" y="2874"/>
                <a:chExt cx="127" cy="119"/>
              </a:xfrm>
            </p:grpSpPr>
            <p:sp>
              <p:nvSpPr>
                <p:cNvPr id="578885" name="Freeform 325"/>
                <p:cNvSpPr>
                  <a:spLocks/>
                </p:cNvSpPr>
                <p:nvPr/>
              </p:nvSpPr>
              <p:spPr bwMode="auto">
                <a:xfrm>
                  <a:off x="916" y="2874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83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86" name="Freeform 326"/>
                <p:cNvSpPr>
                  <a:spLocks/>
                </p:cNvSpPr>
                <p:nvPr/>
              </p:nvSpPr>
              <p:spPr bwMode="auto">
                <a:xfrm>
                  <a:off x="916" y="2874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87" name="Freeform 327"/>
                <p:cNvSpPr>
                  <a:spLocks/>
                </p:cNvSpPr>
                <p:nvPr/>
              </p:nvSpPr>
              <p:spPr bwMode="auto">
                <a:xfrm>
                  <a:off x="1016" y="2874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88" name="Freeform 328"/>
                <p:cNvSpPr>
                  <a:spLocks/>
                </p:cNvSpPr>
                <p:nvPr/>
              </p:nvSpPr>
              <p:spPr bwMode="auto">
                <a:xfrm>
                  <a:off x="916" y="2874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89" name="Freeform 329"/>
                <p:cNvSpPr>
                  <a:spLocks/>
                </p:cNvSpPr>
                <p:nvPr/>
              </p:nvSpPr>
              <p:spPr bwMode="auto">
                <a:xfrm>
                  <a:off x="916" y="2874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90" name="Line 330"/>
                <p:cNvSpPr>
                  <a:spLocks noChangeShapeType="1"/>
                </p:cNvSpPr>
                <p:nvPr/>
              </p:nvSpPr>
              <p:spPr bwMode="auto">
                <a:xfrm>
                  <a:off x="1016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891" name="Group 331"/>
              <p:cNvGrpSpPr>
                <a:grpSpLocks/>
              </p:cNvGrpSpPr>
              <p:nvPr/>
            </p:nvGrpSpPr>
            <p:grpSpPr bwMode="auto">
              <a:xfrm>
                <a:off x="1025" y="2874"/>
                <a:ext cx="127" cy="119"/>
                <a:chOff x="1025" y="2874"/>
                <a:chExt cx="127" cy="119"/>
              </a:xfrm>
            </p:grpSpPr>
            <p:sp>
              <p:nvSpPr>
                <p:cNvPr id="578892" name="Freeform 332"/>
                <p:cNvSpPr>
                  <a:spLocks/>
                </p:cNvSpPr>
                <p:nvPr/>
              </p:nvSpPr>
              <p:spPr bwMode="auto">
                <a:xfrm>
                  <a:off x="1025" y="2874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83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93" name="Freeform 333"/>
                <p:cNvSpPr>
                  <a:spLocks/>
                </p:cNvSpPr>
                <p:nvPr/>
              </p:nvSpPr>
              <p:spPr bwMode="auto">
                <a:xfrm>
                  <a:off x="1025" y="2874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94" name="Freeform 334"/>
                <p:cNvSpPr>
                  <a:spLocks/>
                </p:cNvSpPr>
                <p:nvPr/>
              </p:nvSpPr>
              <p:spPr bwMode="auto">
                <a:xfrm>
                  <a:off x="1125" y="2874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95" name="Freeform 335"/>
                <p:cNvSpPr>
                  <a:spLocks/>
                </p:cNvSpPr>
                <p:nvPr/>
              </p:nvSpPr>
              <p:spPr bwMode="auto">
                <a:xfrm>
                  <a:off x="1025" y="2874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96" name="Freeform 336"/>
                <p:cNvSpPr>
                  <a:spLocks/>
                </p:cNvSpPr>
                <p:nvPr/>
              </p:nvSpPr>
              <p:spPr bwMode="auto">
                <a:xfrm>
                  <a:off x="1025" y="2874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897" name="Line 337"/>
                <p:cNvSpPr>
                  <a:spLocks noChangeShapeType="1"/>
                </p:cNvSpPr>
                <p:nvPr/>
              </p:nvSpPr>
              <p:spPr bwMode="auto">
                <a:xfrm>
                  <a:off x="1125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78898" name="Group 338"/>
          <p:cNvGrpSpPr>
            <a:grpSpLocks/>
          </p:cNvGrpSpPr>
          <p:nvPr/>
        </p:nvGrpSpPr>
        <p:grpSpPr bwMode="auto">
          <a:xfrm>
            <a:off x="1450975" y="4421187"/>
            <a:ext cx="546100" cy="479425"/>
            <a:chOff x="1134" y="2874"/>
            <a:chExt cx="344" cy="302"/>
          </a:xfrm>
        </p:grpSpPr>
        <p:grpSp>
          <p:nvGrpSpPr>
            <p:cNvPr id="578899" name="Group 339"/>
            <p:cNvGrpSpPr>
              <a:grpSpLocks/>
            </p:cNvGrpSpPr>
            <p:nvPr/>
          </p:nvGrpSpPr>
          <p:grpSpPr bwMode="auto">
            <a:xfrm>
              <a:off x="1134" y="3057"/>
              <a:ext cx="344" cy="119"/>
              <a:chOff x="1134" y="3057"/>
              <a:chExt cx="344" cy="119"/>
            </a:xfrm>
          </p:grpSpPr>
          <p:grpSp>
            <p:nvGrpSpPr>
              <p:cNvPr id="578900" name="Group 340"/>
              <p:cNvGrpSpPr>
                <a:grpSpLocks/>
              </p:cNvGrpSpPr>
              <p:nvPr/>
            </p:nvGrpSpPr>
            <p:grpSpPr bwMode="auto">
              <a:xfrm>
                <a:off x="1134" y="3057"/>
                <a:ext cx="127" cy="119"/>
                <a:chOff x="1134" y="3057"/>
                <a:chExt cx="127" cy="119"/>
              </a:xfrm>
            </p:grpSpPr>
            <p:sp>
              <p:nvSpPr>
                <p:cNvPr id="578901" name="Freeform 341"/>
                <p:cNvSpPr>
                  <a:spLocks/>
                </p:cNvSpPr>
                <p:nvPr/>
              </p:nvSpPr>
              <p:spPr bwMode="auto">
                <a:xfrm>
                  <a:off x="1134" y="3057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99" y="119"/>
                    </a:cxn>
                    <a:cxn ang="0">
                      <a:pos x="127" y="92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99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02" name="Freeform 342"/>
                <p:cNvSpPr>
                  <a:spLocks/>
                </p:cNvSpPr>
                <p:nvPr/>
              </p:nvSpPr>
              <p:spPr bwMode="auto">
                <a:xfrm>
                  <a:off x="1134" y="3057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99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99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03" name="Freeform 343"/>
                <p:cNvSpPr>
                  <a:spLocks/>
                </p:cNvSpPr>
                <p:nvPr/>
              </p:nvSpPr>
              <p:spPr bwMode="auto">
                <a:xfrm>
                  <a:off x="1233" y="3057"/>
                  <a:ext cx="28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8" y="0"/>
                    </a:cxn>
                    <a:cxn ang="0">
                      <a:pos x="28" y="92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8" h="119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04" name="Freeform 344"/>
                <p:cNvSpPr>
                  <a:spLocks/>
                </p:cNvSpPr>
                <p:nvPr/>
              </p:nvSpPr>
              <p:spPr bwMode="auto">
                <a:xfrm>
                  <a:off x="1134" y="3057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05" name="Freeform 345"/>
                <p:cNvSpPr>
                  <a:spLocks/>
                </p:cNvSpPr>
                <p:nvPr/>
              </p:nvSpPr>
              <p:spPr bwMode="auto">
                <a:xfrm>
                  <a:off x="1134" y="3057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06" name="Line 346"/>
                <p:cNvSpPr>
                  <a:spLocks noChangeShapeType="1"/>
                </p:cNvSpPr>
                <p:nvPr/>
              </p:nvSpPr>
              <p:spPr bwMode="auto">
                <a:xfrm>
                  <a:off x="1233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907" name="Group 347"/>
              <p:cNvGrpSpPr>
                <a:grpSpLocks/>
              </p:cNvGrpSpPr>
              <p:nvPr/>
            </p:nvGrpSpPr>
            <p:grpSpPr bwMode="auto">
              <a:xfrm>
                <a:off x="1243" y="3057"/>
                <a:ext cx="127" cy="119"/>
                <a:chOff x="1243" y="3057"/>
                <a:chExt cx="127" cy="119"/>
              </a:xfrm>
            </p:grpSpPr>
            <p:sp>
              <p:nvSpPr>
                <p:cNvPr id="578908" name="Freeform 348"/>
                <p:cNvSpPr>
                  <a:spLocks/>
                </p:cNvSpPr>
                <p:nvPr/>
              </p:nvSpPr>
              <p:spPr bwMode="auto">
                <a:xfrm>
                  <a:off x="1243" y="3057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99" y="119"/>
                    </a:cxn>
                    <a:cxn ang="0">
                      <a:pos x="127" y="92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99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09" name="Freeform 349"/>
                <p:cNvSpPr>
                  <a:spLocks/>
                </p:cNvSpPr>
                <p:nvPr/>
              </p:nvSpPr>
              <p:spPr bwMode="auto">
                <a:xfrm>
                  <a:off x="1243" y="3057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99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99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10" name="Freeform 350"/>
                <p:cNvSpPr>
                  <a:spLocks/>
                </p:cNvSpPr>
                <p:nvPr/>
              </p:nvSpPr>
              <p:spPr bwMode="auto">
                <a:xfrm>
                  <a:off x="1342" y="3057"/>
                  <a:ext cx="28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8" y="0"/>
                    </a:cxn>
                    <a:cxn ang="0">
                      <a:pos x="28" y="92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8" h="119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11" name="Freeform 351"/>
                <p:cNvSpPr>
                  <a:spLocks/>
                </p:cNvSpPr>
                <p:nvPr/>
              </p:nvSpPr>
              <p:spPr bwMode="auto">
                <a:xfrm>
                  <a:off x="1243" y="3057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12" name="Freeform 352"/>
                <p:cNvSpPr>
                  <a:spLocks/>
                </p:cNvSpPr>
                <p:nvPr/>
              </p:nvSpPr>
              <p:spPr bwMode="auto">
                <a:xfrm>
                  <a:off x="1243" y="3057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13" name="Line 353"/>
                <p:cNvSpPr>
                  <a:spLocks noChangeShapeType="1"/>
                </p:cNvSpPr>
                <p:nvPr/>
              </p:nvSpPr>
              <p:spPr bwMode="auto">
                <a:xfrm>
                  <a:off x="1342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914" name="Group 354"/>
              <p:cNvGrpSpPr>
                <a:grpSpLocks/>
              </p:cNvGrpSpPr>
              <p:nvPr/>
            </p:nvGrpSpPr>
            <p:grpSpPr bwMode="auto">
              <a:xfrm>
                <a:off x="1351" y="3057"/>
                <a:ext cx="127" cy="119"/>
                <a:chOff x="1351" y="3057"/>
                <a:chExt cx="127" cy="119"/>
              </a:xfrm>
            </p:grpSpPr>
            <p:sp>
              <p:nvSpPr>
                <p:cNvPr id="578915" name="Freeform 355"/>
                <p:cNvSpPr>
                  <a:spLocks/>
                </p:cNvSpPr>
                <p:nvPr/>
              </p:nvSpPr>
              <p:spPr bwMode="auto">
                <a:xfrm>
                  <a:off x="1351" y="3057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2"/>
                    </a:cxn>
                    <a:cxn ang="0">
                      <a:pos x="127" y="0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127" h="119">
                      <a:moveTo>
                        <a:pt x="28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16" name="Freeform 356"/>
                <p:cNvSpPr>
                  <a:spLocks/>
                </p:cNvSpPr>
                <p:nvPr/>
              </p:nvSpPr>
              <p:spPr bwMode="auto">
                <a:xfrm>
                  <a:off x="1351" y="3057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27" y="0"/>
                    </a:cxn>
                    <a:cxn ang="0">
                      <a:pos x="28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8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17" name="Freeform 357"/>
                <p:cNvSpPr>
                  <a:spLocks/>
                </p:cNvSpPr>
                <p:nvPr/>
              </p:nvSpPr>
              <p:spPr bwMode="auto">
                <a:xfrm>
                  <a:off x="1451" y="3057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92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18" name="Freeform 358"/>
                <p:cNvSpPr>
                  <a:spLocks/>
                </p:cNvSpPr>
                <p:nvPr/>
              </p:nvSpPr>
              <p:spPr bwMode="auto">
                <a:xfrm>
                  <a:off x="1351" y="3057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19" name="Freeform 359"/>
                <p:cNvSpPr>
                  <a:spLocks/>
                </p:cNvSpPr>
                <p:nvPr/>
              </p:nvSpPr>
              <p:spPr bwMode="auto">
                <a:xfrm>
                  <a:off x="1351" y="3057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20" name="Line 360"/>
                <p:cNvSpPr>
                  <a:spLocks noChangeShapeType="1"/>
                </p:cNvSpPr>
                <p:nvPr/>
              </p:nvSpPr>
              <p:spPr bwMode="auto">
                <a:xfrm>
                  <a:off x="1451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8921" name="Group 361"/>
            <p:cNvGrpSpPr>
              <a:grpSpLocks/>
            </p:cNvGrpSpPr>
            <p:nvPr/>
          </p:nvGrpSpPr>
          <p:grpSpPr bwMode="auto">
            <a:xfrm>
              <a:off x="1134" y="2966"/>
              <a:ext cx="344" cy="119"/>
              <a:chOff x="1134" y="2966"/>
              <a:chExt cx="344" cy="119"/>
            </a:xfrm>
          </p:grpSpPr>
          <p:grpSp>
            <p:nvGrpSpPr>
              <p:cNvPr id="578922" name="Group 362"/>
              <p:cNvGrpSpPr>
                <a:grpSpLocks/>
              </p:cNvGrpSpPr>
              <p:nvPr/>
            </p:nvGrpSpPr>
            <p:grpSpPr bwMode="auto">
              <a:xfrm>
                <a:off x="1134" y="2966"/>
                <a:ext cx="127" cy="119"/>
                <a:chOff x="1134" y="2966"/>
                <a:chExt cx="127" cy="119"/>
              </a:xfrm>
            </p:grpSpPr>
            <p:sp>
              <p:nvSpPr>
                <p:cNvPr id="578923" name="Freeform 363"/>
                <p:cNvSpPr>
                  <a:spLocks/>
                </p:cNvSpPr>
                <p:nvPr/>
              </p:nvSpPr>
              <p:spPr bwMode="auto">
                <a:xfrm>
                  <a:off x="1134" y="2966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99" y="119"/>
                    </a:cxn>
                    <a:cxn ang="0">
                      <a:pos x="127" y="91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99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24" name="Freeform 364"/>
                <p:cNvSpPr>
                  <a:spLocks/>
                </p:cNvSpPr>
                <p:nvPr/>
              </p:nvSpPr>
              <p:spPr bwMode="auto">
                <a:xfrm>
                  <a:off x="1134" y="2966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99" y="2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99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25" name="Freeform 365"/>
                <p:cNvSpPr>
                  <a:spLocks/>
                </p:cNvSpPr>
                <p:nvPr/>
              </p:nvSpPr>
              <p:spPr bwMode="auto">
                <a:xfrm>
                  <a:off x="1233" y="2966"/>
                  <a:ext cx="28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8" y="0"/>
                    </a:cxn>
                    <a:cxn ang="0">
                      <a:pos x="28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8" h="119">
                      <a:moveTo>
                        <a:pt x="0" y="27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26" name="Freeform 366"/>
                <p:cNvSpPr>
                  <a:spLocks/>
                </p:cNvSpPr>
                <p:nvPr/>
              </p:nvSpPr>
              <p:spPr bwMode="auto">
                <a:xfrm>
                  <a:off x="1134" y="2966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27" name="Freeform 367"/>
                <p:cNvSpPr>
                  <a:spLocks/>
                </p:cNvSpPr>
                <p:nvPr/>
              </p:nvSpPr>
              <p:spPr bwMode="auto">
                <a:xfrm>
                  <a:off x="1134" y="2966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28" name="Line 368"/>
                <p:cNvSpPr>
                  <a:spLocks noChangeShapeType="1"/>
                </p:cNvSpPr>
                <p:nvPr/>
              </p:nvSpPr>
              <p:spPr bwMode="auto">
                <a:xfrm>
                  <a:off x="1233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929" name="Group 369"/>
              <p:cNvGrpSpPr>
                <a:grpSpLocks/>
              </p:cNvGrpSpPr>
              <p:nvPr/>
            </p:nvGrpSpPr>
            <p:grpSpPr bwMode="auto">
              <a:xfrm>
                <a:off x="1243" y="2966"/>
                <a:ext cx="127" cy="119"/>
                <a:chOff x="1243" y="2966"/>
                <a:chExt cx="127" cy="119"/>
              </a:xfrm>
            </p:grpSpPr>
            <p:sp>
              <p:nvSpPr>
                <p:cNvPr id="578930" name="Freeform 370"/>
                <p:cNvSpPr>
                  <a:spLocks/>
                </p:cNvSpPr>
                <p:nvPr/>
              </p:nvSpPr>
              <p:spPr bwMode="auto">
                <a:xfrm>
                  <a:off x="1243" y="2966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99" y="119"/>
                    </a:cxn>
                    <a:cxn ang="0">
                      <a:pos x="127" y="91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99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31" name="Freeform 371"/>
                <p:cNvSpPr>
                  <a:spLocks/>
                </p:cNvSpPr>
                <p:nvPr/>
              </p:nvSpPr>
              <p:spPr bwMode="auto">
                <a:xfrm>
                  <a:off x="1243" y="2966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99" y="2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99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32" name="Freeform 372"/>
                <p:cNvSpPr>
                  <a:spLocks/>
                </p:cNvSpPr>
                <p:nvPr/>
              </p:nvSpPr>
              <p:spPr bwMode="auto">
                <a:xfrm>
                  <a:off x="1342" y="2966"/>
                  <a:ext cx="28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8" y="0"/>
                    </a:cxn>
                    <a:cxn ang="0">
                      <a:pos x="28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8" h="119">
                      <a:moveTo>
                        <a:pt x="0" y="27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33" name="Freeform 373"/>
                <p:cNvSpPr>
                  <a:spLocks/>
                </p:cNvSpPr>
                <p:nvPr/>
              </p:nvSpPr>
              <p:spPr bwMode="auto">
                <a:xfrm>
                  <a:off x="1243" y="2966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34" name="Freeform 374"/>
                <p:cNvSpPr>
                  <a:spLocks/>
                </p:cNvSpPr>
                <p:nvPr/>
              </p:nvSpPr>
              <p:spPr bwMode="auto">
                <a:xfrm>
                  <a:off x="1243" y="2966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35" name="Line 375"/>
                <p:cNvSpPr>
                  <a:spLocks noChangeShapeType="1"/>
                </p:cNvSpPr>
                <p:nvPr/>
              </p:nvSpPr>
              <p:spPr bwMode="auto">
                <a:xfrm>
                  <a:off x="1342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936" name="Group 376"/>
              <p:cNvGrpSpPr>
                <a:grpSpLocks/>
              </p:cNvGrpSpPr>
              <p:nvPr/>
            </p:nvGrpSpPr>
            <p:grpSpPr bwMode="auto">
              <a:xfrm>
                <a:off x="1351" y="2966"/>
                <a:ext cx="127" cy="119"/>
                <a:chOff x="1351" y="2966"/>
                <a:chExt cx="127" cy="119"/>
              </a:xfrm>
            </p:grpSpPr>
            <p:sp>
              <p:nvSpPr>
                <p:cNvPr id="578937" name="Freeform 377"/>
                <p:cNvSpPr>
                  <a:spLocks/>
                </p:cNvSpPr>
                <p:nvPr/>
              </p:nvSpPr>
              <p:spPr bwMode="auto">
                <a:xfrm>
                  <a:off x="1351" y="2966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1"/>
                    </a:cxn>
                    <a:cxn ang="0">
                      <a:pos x="127" y="0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127" h="119">
                      <a:moveTo>
                        <a:pt x="28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38" name="Freeform 378"/>
                <p:cNvSpPr>
                  <a:spLocks/>
                </p:cNvSpPr>
                <p:nvPr/>
              </p:nvSpPr>
              <p:spPr bwMode="auto">
                <a:xfrm>
                  <a:off x="1351" y="2966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0" y="27"/>
                    </a:cxn>
                    <a:cxn ang="0">
                      <a:pos x="127" y="0"/>
                    </a:cxn>
                    <a:cxn ang="0">
                      <a:pos x="28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8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39" name="Freeform 379"/>
                <p:cNvSpPr>
                  <a:spLocks/>
                </p:cNvSpPr>
                <p:nvPr/>
              </p:nvSpPr>
              <p:spPr bwMode="auto">
                <a:xfrm>
                  <a:off x="1451" y="2966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40" name="Freeform 380"/>
                <p:cNvSpPr>
                  <a:spLocks/>
                </p:cNvSpPr>
                <p:nvPr/>
              </p:nvSpPr>
              <p:spPr bwMode="auto">
                <a:xfrm>
                  <a:off x="1351" y="2966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41" name="Freeform 381"/>
                <p:cNvSpPr>
                  <a:spLocks/>
                </p:cNvSpPr>
                <p:nvPr/>
              </p:nvSpPr>
              <p:spPr bwMode="auto">
                <a:xfrm>
                  <a:off x="1351" y="2966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42" name="Line 382"/>
                <p:cNvSpPr>
                  <a:spLocks noChangeShapeType="1"/>
                </p:cNvSpPr>
                <p:nvPr/>
              </p:nvSpPr>
              <p:spPr bwMode="auto">
                <a:xfrm>
                  <a:off x="1451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8943" name="Group 383"/>
            <p:cNvGrpSpPr>
              <a:grpSpLocks/>
            </p:cNvGrpSpPr>
            <p:nvPr/>
          </p:nvGrpSpPr>
          <p:grpSpPr bwMode="auto">
            <a:xfrm>
              <a:off x="1134" y="2874"/>
              <a:ext cx="344" cy="119"/>
              <a:chOff x="1134" y="2874"/>
              <a:chExt cx="344" cy="119"/>
            </a:xfrm>
          </p:grpSpPr>
          <p:grpSp>
            <p:nvGrpSpPr>
              <p:cNvPr id="578944" name="Group 384"/>
              <p:cNvGrpSpPr>
                <a:grpSpLocks/>
              </p:cNvGrpSpPr>
              <p:nvPr/>
            </p:nvGrpSpPr>
            <p:grpSpPr bwMode="auto">
              <a:xfrm>
                <a:off x="1134" y="2874"/>
                <a:ext cx="127" cy="119"/>
                <a:chOff x="1134" y="2874"/>
                <a:chExt cx="127" cy="119"/>
              </a:xfrm>
            </p:grpSpPr>
            <p:sp>
              <p:nvSpPr>
                <p:cNvPr id="578945" name="Freeform 385"/>
                <p:cNvSpPr>
                  <a:spLocks/>
                </p:cNvSpPr>
                <p:nvPr/>
              </p:nvSpPr>
              <p:spPr bwMode="auto">
                <a:xfrm>
                  <a:off x="1134" y="2874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99" y="119"/>
                    </a:cxn>
                    <a:cxn ang="0">
                      <a:pos x="127" y="83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99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46" name="Freeform 386"/>
                <p:cNvSpPr>
                  <a:spLocks/>
                </p:cNvSpPr>
                <p:nvPr/>
              </p:nvSpPr>
              <p:spPr bwMode="auto">
                <a:xfrm>
                  <a:off x="1134" y="2874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99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99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47" name="Freeform 387"/>
                <p:cNvSpPr>
                  <a:spLocks/>
                </p:cNvSpPr>
                <p:nvPr/>
              </p:nvSpPr>
              <p:spPr bwMode="auto">
                <a:xfrm>
                  <a:off x="1233" y="2874"/>
                  <a:ext cx="28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8" y="0"/>
                    </a:cxn>
                    <a:cxn ang="0">
                      <a:pos x="28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8" h="119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48" name="Freeform 388"/>
                <p:cNvSpPr>
                  <a:spLocks/>
                </p:cNvSpPr>
                <p:nvPr/>
              </p:nvSpPr>
              <p:spPr bwMode="auto">
                <a:xfrm>
                  <a:off x="1134" y="2874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49" name="Freeform 389"/>
                <p:cNvSpPr>
                  <a:spLocks/>
                </p:cNvSpPr>
                <p:nvPr/>
              </p:nvSpPr>
              <p:spPr bwMode="auto">
                <a:xfrm>
                  <a:off x="1134" y="2874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50" name="Line 390"/>
                <p:cNvSpPr>
                  <a:spLocks noChangeShapeType="1"/>
                </p:cNvSpPr>
                <p:nvPr/>
              </p:nvSpPr>
              <p:spPr bwMode="auto">
                <a:xfrm>
                  <a:off x="1233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951" name="Group 391"/>
              <p:cNvGrpSpPr>
                <a:grpSpLocks/>
              </p:cNvGrpSpPr>
              <p:nvPr/>
            </p:nvGrpSpPr>
            <p:grpSpPr bwMode="auto">
              <a:xfrm>
                <a:off x="1243" y="2874"/>
                <a:ext cx="127" cy="119"/>
                <a:chOff x="1243" y="2874"/>
                <a:chExt cx="127" cy="119"/>
              </a:xfrm>
            </p:grpSpPr>
            <p:sp>
              <p:nvSpPr>
                <p:cNvPr id="578952" name="Freeform 392"/>
                <p:cNvSpPr>
                  <a:spLocks/>
                </p:cNvSpPr>
                <p:nvPr/>
              </p:nvSpPr>
              <p:spPr bwMode="auto">
                <a:xfrm>
                  <a:off x="1243" y="2874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99" y="119"/>
                    </a:cxn>
                    <a:cxn ang="0">
                      <a:pos x="127" y="83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99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53" name="Freeform 393"/>
                <p:cNvSpPr>
                  <a:spLocks/>
                </p:cNvSpPr>
                <p:nvPr/>
              </p:nvSpPr>
              <p:spPr bwMode="auto">
                <a:xfrm>
                  <a:off x="1243" y="2874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99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99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54" name="Freeform 394"/>
                <p:cNvSpPr>
                  <a:spLocks/>
                </p:cNvSpPr>
                <p:nvPr/>
              </p:nvSpPr>
              <p:spPr bwMode="auto">
                <a:xfrm>
                  <a:off x="1342" y="2874"/>
                  <a:ext cx="28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8" y="0"/>
                    </a:cxn>
                    <a:cxn ang="0">
                      <a:pos x="28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8" h="119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55" name="Freeform 395"/>
                <p:cNvSpPr>
                  <a:spLocks/>
                </p:cNvSpPr>
                <p:nvPr/>
              </p:nvSpPr>
              <p:spPr bwMode="auto">
                <a:xfrm>
                  <a:off x="1243" y="2874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56" name="Freeform 396"/>
                <p:cNvSpPr>
                  <a:spLocks/>
                </p:cNvSpPr>
                <p:nvPr/>
              </p:nvSpPr>
              <p:spPr bwMode="auto">
                <a:xfrm>
                  <a:off x="1243" y="2874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57" name="Line 397"/>
                <p:cNvSpPr>
                  <a:spLocks noChangeShapeType="1"/>
                </p:cNvSpPr>
                <p:nvPr/>
              </p:nvSpPr>
              <p:spPr bwMode="auto">
                <a:xfrm>
                  <a:off x="1342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958" name="Group 398"/>
              <p:cNvGrpSpPr>
                <a:grpSpLocks/>
              </p:cNvGrpSpPr>
              <p:nvPr/>
            </p:nvGrpSpPr>
            <p:grpSpPr bwMode="auto">
              <a:xfrm>
                <a:off x="1351" y="2874"/>
                <a:ext cx="127" cy="119"/>
                <a:chOff x="1351" y="2874"/>
                <a:chExt cx="127" cy="119"/>
              </a:xfrm>
            </p:grpSpPr>
            <p:sp>
              <p:nvSpPr>
                <p:cNvPr id="578959" name="Freeform 399"/>
                <p:cNvSpPr>
                  <a:spLocks/>
                </p:cNvSpPr>
                <p:nvPr/>
              </p:nvSpPr>
              <p:spPr bwMode="auto">
                <a:xfrm>
                  <a:off x="1351" y="2874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83"/>
                    </a:cxn>
                    <a:cxn ang="0">
                      <a:pos x="127" y="0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127" h="119">
                      <a:moveTo>
                        <a:pt x="28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60" name="Freeform 400"/>
                <p:cNvSpPr>
                  <a:spLocks/>
                </p:cNvSpPr>
                <p:nvPr/>
              </p:nvSpPr>
              <p:spPr bwMode="auto">
                <a:xfrm>
                  <a:off x="1351" y="2874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27" y="0"/>
                    </a:cxn>
                    <a:cxn ang="0">
                      <a:pos x="28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8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61" name="Freeform 401"/>
                <p:cNvSpPr>
                  <a:spLocks/>
                </p:cNvSpPr>
                <p:nvPr/>
              </p:nvSpPr>
              <p:spPr bwMode="auto">
                <a:xfrm>
                  <a:off x="1451" y="2874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62" name="Freeform 402"/>
                <p:cNvSpPr>
                  <a:spLocks/>
                </p:cNvSpPr>
                <p:nvPr/>
              </p:nvSpPr>
              <p:spPr bwMode="auto">
                <a:xfrm>
                  <a:off x="1351" y="2874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63" name="Freeform 403"/>
                <p:cNvSpPr>
                  <a:spLocks/>
                </p:cNvSpPr>
                <p:nvPr/>
              </p:nvSpPr>
              <p:spPr bwMode="auto">
                <a:xfrm>
                  <a:off x="1351" y="2874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64" name="Line 404"/>
                <p:cNvSpPr>
                  <a:spLocks noChangeShapeType="1"/>
                </p:cNvSpPr>
                <p:nvPr/>
              </p:nvSpPr>
              <p:spPr bwMode="auto">
                <a:xfrm>
                  <a:off x="1451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78965" name="Group 405"/>
          <p:cNvGrpSpPr>
            <a:grpSpLocks/>
          </p:cNvGrpSpPr>
          <p:nvPr/>
        </p:nvGrpSpPr>
        <p:grpSpPr bwMode="auto">
          <a:xfrm>
            <a:off x="1968500" y="4421187"/>
            <a:ext cx="547688" cy="479425"/>
            <a:chOff x="1460" y="2874"/>
            <a:chExt cx="345" cy="302"/>
          </a:xfrm>
        </p:grpSpPr>
        <p:grpSp>
          <p:nvGrpSpPr>
            <p:cNvPr id="578966" name="Group 406"/>
            <p:cNvGrpSpPr>
              <a:grpSpLocks/>
            </p:cNvGrpSpPr>
            <p:nvPr/>
          </p:nvGrpSpPr>
          <p:grpSpPr bwMode="auto">
            <a:xfrm>
              <a:off x="1460" y="3057"/>
              <a:ext cx="345" cy="119"/>
              <a:chOff x="1460" y="3057"/>
              <a:chExt cx="345" cy="119"/>
            </a:xfrm>
          </p:grpSpPr>
          <p:grpSp>
            <p:nvGrpSpPr>
              <p:cNvPr id="578967" name="Group 407"/>
              <p:cNvGrpSpPr>
                <a:grpSpLocks/>
              </p:cNvGrpSpPr>
              <p:nvPr/>
            </p:nvGrpSpPr>
            <p:grpSpPr bwMode="auto">
              <a:xfrm>
                <a:off x="1460" y="3057"/>
                <a:ext cx="127" cy="119"/>
                <a:chOff x="1460" y="3057"/>
                <a:chExt cx="127" cy="119"/>
              </a:xfrm>
            </p:grpSpPr>
            <p:sp>
              <p:nvSpPr>
                <p:cNvPr id="578968" name="Freeform 408"/>
                <p:cNvSpPr>
                  <a:spLocks/>
                </p:cNvSpPr>
                <p:nvPr/>
              </p:nvSpPr>
              <p:spPr bwMode="auto">
                <a:xfrm>
                  <a:off x="1460" y="3057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2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69" name="Freeform 409"/>
                <p:cNvSpPr>
                  <a:spLocks/>
                </p:cNvSpPr>
                <p:nvPr/>
              </p:nvSpPr>
              <p:spPr bwMode="auto">
                <a:xfrm>
                  <a:off x="1460" y="3057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70" name="Freeform 410"/>
                <p:cNvSpPr>
                  <a:spLocks/>
                </p:cNvSpPr>
                <p:nvPr/>
              </p:nvSpPr>
              <p:spPr bwMode="auto">
                <a:xfrm>
                  <a:off x="1560" y="3057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92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71" name="Freeform 411"/>
                <p:cNvSpPr>
                  <a:spLocks/>
                </p:cNvSpPr>
                <p:nvPr/>
              </p:nvSpPr>
              <p:spPr bwMode="auto">
                <a:xfrm>
                  <a:off x="1460" y="3057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72" name="Freeform 412"/>
                <p:cNvSpPr>
                  <a:spLocks/>
                </p:cNvSpPr>
                <p:nvPr/>
              </p:nvSpPr>
              <p:spPr bwMode="auto">
                <a:xfrm>
                  <a:off x="1460" y="3057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73" name="Line 413"/>
                <p:cNvSpPr>
                  <a:spLocks noChangeShapeType="1"/>
                </p:cNvSpPr>
                <p:nvPr/>
              </p:nvSpPr>
              <p:spPr bwMode="auto">
                <a:xfrm>
                  <a:off x="1560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974" name="Group 414"/>
              <p:cNvGrpSpPr>
                <a:grpSpLocks/>
              </p:cNvGrpSpPr>
              <p:nvPr/>
            </p:nvGrpSpPr>
            <p:grpSpPr bwMode="auto">
              <a:xfrm>
                <a:off x="1569" y="3057"/>
                <a:ext cx="136" cy="119"/>
                <a:chOff x="1569" y="3057"/>
                <a:chExt cx="136" cy="119"/>
              </a:xfrm>
            </p:grpSpPr>
            <p:sp>
              <p:nvSpPr>
                <p:cNvPr id="578975" name="Freeform 415"/>
                <p:cNvSpPr>
                  <a:spLocks/>
                </p:cNvSpPr>
                <p:nvPr/>
              </p:nvSpPr>
              <p:spPr bwMode="auto">
                <a:xfrm>
                  <a:off x="1569" y="3057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36" y="92"/>
                    </a:cxn>
                    <a:cxn ang="0">
                      <a:pos x="136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6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36" y="92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76" name="Freeform 416"/>
                <p:cNvSpPr>
                  <a:spLocks/>
                </p:cNvSpPr>
                <p:nvPr/>
              </p:nvSpPr>
              <p:spPr bwMode="auto">
                <a:xfrm>
                  <a:off x="1569" y="3057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36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77" name="Freeform 417"/>
                <p:cNvSpPr>
                  <a:spLocks/>
                </p:cNvSpPr>
                <p:nvPr/>
              </p:nvSpPr>
              <p:spPr bwMode="auto">
                <a:xfrm>
                  <a:off x="1669" y="3057"/>
                  <a:ext cx="36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36" y="0"/>
                    </a:cxn>
                    <a:cxn ang="0">
                      <a:pos x="36" y="92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36" h="119">
                      <a:moveTo>
                        <a:pt x="0" y="28"/>
                      </a:moveTo>
                      <a:lnTo>
                        <a:pt x="36" y="0"/>
                      </a:lnTo>
                      <a:lnTo>
                        <a:pt x="36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78" name="Freeform 418"/>
                <p:cNvSpPr>
                  <a:spLocks/>
                </p:cNvSpPr>
                <p:nvPr/>
              </p:nvSpPr>
              <p:spPr bwMode="auto">
                <a:xfrm>
                  <a:off x="1569" y="3057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5" y="10"/>
                    </a:cxn>
                    <a:cxn ang="0">
                      <a:pos x="15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79" name="Freeform 419"/>
                <p:cNvSpPr>
                  <a:spLocks/>
                </p:cNvSpPr>
                <p:nvPr/>
              </p:nvSpPr>
              <p:spPr bwMode="auto">
                <a:xfrm>
                  <a:off x="1569" y="3057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80" name="Line 420"/>
                <p:cNvSpPr>
                  <a:spLocks noChangeShapeType="1"/>
                </p:cNvSpPr>
                <p:nvPr/>
              </p:nvSpPr>
              <p:spPr bwMode="auto">
                <a:xfrm>
                  <a:off x="1669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981" name="Group 421"/>
              <p:cNvGrpSpPr>
                <a:grpSpLocks/>
              </p:cNvGrpSpPr>
              <p:nvPr/>
            </p:nvGrpSpPr>
            <p:grpSpPr bwMode="auto">
              <a:xfrm>
                <a:off x="1678" y="3057"/>
                <a:ext cx="127" cy="119"/>
                <a:chOff x="1678" y="3057"/>
                <a:chExt cx="127" cy="119"/>
              </a:xfrm>
            </p:grpSpPr>
            <p:sp>
              <p:nvSpPr>
                <p:cNvPr id="578982" name="Freeform 422"/>
                <p:cNvSpPr>
                  <a:spLocks/>
                </p:cNvSpPr>
                <p:nvPr/>
              </p:nvSpPr>
              <p:spPr bwMode="auto">
                <a:xfrm>
                  <a:off x="1678" y="3057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2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83" name="Freeform 423"/>
                <p:cNvSpPr>
                  <a:spLocks/>
                </p:cNvSpPr>
                <p:nvPr/>
              </p:nvSpPr>
              <p:spPr bwMode="auto">
                <a:xfrm>
                  <a:off x="1678" y="3057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84" name="Freeform 424"/>
                <p:cNvSpPr>
                  <a:spLocks/>
                </p:cNvSpPr>
                <p:nvPr/>
              </p:nvSpPr>
              <p:spPr bwMode="auto">
                <a:xfrm>
                  <a:off x="1778" y="3057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92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85" name="Freeform 425"/>
                <p:cNvSpPr>
                  <a:spLocks/>
                </p:cNvSpPr>
                <p:nvPr/>
              </p:nvSpPr>
              <p:spPr bwMode="auto">
                <a:xfrm>
                  <a:off x="1678" y="3057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86" name="Freeform 426"/>
                <p:cNvSpPr>
                  <a:spLocks/>
                </p:cNvSpPr>
                <p:nvPr/>
              </p:nvSpPr>
              <p:spPr bwMode="auto">
                <a:xfrm>
                  <a:off x="1678" y="3057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87" name="Line 427"/>
                <p:cNvSpPr>
                  <a:spLocks noChangeShapeType="1"/>
                </p:cNvSpPr>
                <p:nvPr/>
              </p:nvSpPr>
              <p:spPr bwMode="auto">
                <a:xfrm>
                  <a:off x="1778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8988" name="Group 428"/>
            <p:cNvGrpSpPr>
              <a:grpSpLocks/>
            </p:cNvGrpSpPr>
            <p:nvPr/>
          </p:nvGrpSpPr>
          <p:grpSpPr bwMode="auto">
            <a:xfrm>
              <a:off x="1460" y="2966"/>
              <a:ext cx="345" cy="119"/>
              <a:chOff x="1460" y="2966"/>
              <a:chExt cx="345" cy="119"/>
            </a:xfrm>
          </p:grpSpPr>
          <p:grpSp>
            <p:nvGrpSpPr>
              <p:cNvPr id="578989" name="Group 429"/>
              <p:cNvGrpSpPr>
                <a:grpSpLocks/>
              </p:cNvGrpSpPr>
              <p:nvPr/>
            </p:nvGrpSpPr>
            <p:grpSpPr bwMode="auto">
              <a:xfrm>
                <a:off x="1460" y="2966"/>
                <a:ext cx="127" cy="119"/>
                <a:chOff x="1460" y="2966"/>
                <a:chExt cx="127" cy="119"/>
              </a:xfrm>
            </p:grpSpPr>
            <p:sp>
              <p:nvSpPr>
                <p:cNvPr id="578990" name="Freeform 430"/>
                <p:cNvSpPr>
                  <a:spLocks/>
                </p:cNvSpPr>
                <p:nvPr/>
              </p:nvSpPr>
              <p:spPr bwMode="auto">
                <a:xfrm>
                  <a:off x="1460" y="2966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1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91" name="Freeform 431"/>
                <p:cNvSpPr>
                  <a:spLocks/>
                </p:cNvSpPr>
                <p:nvPr/>
              </p:nvSpPr>
              <p:spPr bwMode="auto">
                <a:xfrm>
                  <a:off x="1460" y="2966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0" y="2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92" name="Freeform 432"/>
                <p:cNvSpPr>
                  <a:spLocks/>
                </p:cNvSpPr>
                <p:nvPr/>
              </p:nvSpPr>
              <p:spPr bwMode="auto">
                <a:xfrm>
                  <a:off x="1560" y="2966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93" name="Freeform 433"/>
                <p:cNvSpPr>
                  <a:spLocks/>
                </p:cNvSpPr>
                <p:nvPr/>
              </p:nvSpPr>
              <p:spPr bwMode="auto">
                <a:xfrm>
                  <a:off x="1460" y="2966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94" name="Freeform 434"/>
                <p:cNvSpPr>
                  <a:spLocks/>
                </p:cNvSpPr>
                <p:nvPr/>
              </p:nvSpPr>
              <p:spPr bwMode="auto">
                <a:xfrm>
                  <a:off x="1460" y="2966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95" name="Line 435"/>
                <p:cNvSpPr>
                  <a:spLocks noChangeShapeType="1"/>
                </p:cNvSpPr>
                <p:nvPr/>
              </p:nvSpPr>
              <p:spPr bwMode="auto">
                <a:xfrm>
                  <a:off x="1560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8996" name="Group 436"/>
              <p:cNvGrpSpPr>
                <a:grpSpLocks/>
              </p:cNvGrpSpPr>
              <p:nvPr/>
            </p:nvGrpSpPr>
            <p:grpSpPr bwMode="auto">
              <a:xfrm>
                <a:off x="1569" y="2966"/>
                <a:ext cx="136" cy="119"/>
                <a:chOff x="1569" y="2966"/>
                <a:chExt cx="136" cy="119"/>
              </a:xfrm>
            </p:grpSpPr>
            <p:sp>
              <p:nvSpPr>
                <p:cNvPr id="578997" name="Freeform 437"/>
                <p:cNvSpPr>
                  <a:spLocks/>
                </p:cNvSpPr>
                <p:nvPr/>
              </p:nvSpPr>
              <p:spPr bwMode="auto">
                <a:xfrm>
                  <a:off x="1569" y="2966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36" y="91"/>
                    </a:cxn>
                    <a:cxn ang="0">
                      <a:pos x="136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6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36" y="91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98" name="Freeform 438"/>
                <p:cNvSpPr>
                  <a:spLocks/>
                </p:cNvSpPr>
                <p:nvPr/>
              </p:nvSpPr>
              <p:spPr bwMode="auto">
                <a:xfrm>
                  <a:off x="1569" y="2966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0" y="27"/>
                    </a:cxn>
                    <a:cxn ang="0">
                      <a:pos x="136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36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999" name="Freeform 439"/>
                <p:cNvSpPr>
                  <a:spLocks/>
                </p:cNvSpPr>
                <p:nvPr/>
              </p:nvSpPr>
              <p:spPr bwMode="auto">
                <a:xfrm>
                  <a:off x="1669" y="2966"/>
                  <a:ext cx="36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36" y="0"/>
                    </a:cxn>
                    <a:cxn ang="0">
                      <a:pos x="36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36" h="119">
                      <a:moveTo>
                        <a:pt x="0" y="27"/>
                      </a:moveTo>
                      <a:lnTo>
                        <a:pt x="36" y="0"/>
                      </a:lnTo>
                      <a:lnTo>
                        <a:pt x="36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00" name="Freeform 440"/>
                <p:cNvSpPr>
                  <a:spLocks/>
                </p:cNvSpPr>
                <p:nvPr/>
              </p:nvSpPr>
              <p:spPr bwMode="auto">
                <a:xfrm>
                  <a:off x="1569" y="2966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5" y="10"/>
                    </a:cxn>
                    <a:cxn ang="0">
                      <a:pos x="15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01" name="Freeform 441"/>
                <p:cNvSpPr>
                  <a:spLocks/>
                </p:cNvSpPr>
                <p:nvPr/>
              </p:nvSpPr>
              <p:spPr bwMode="auto">
                <a:xfrm>
                  <a:off x="1569" y="2966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02" name="Line 442"/>
                <p:cNvSpPr>
                  <a:spLocks noChangeShapeType="1"/>
                </p:cNvSpPr>
                <p:nvPr/>
              </p:nvSpPr>
              <p:spPr bwMode="auto">
                <a:xfrm>
                  <a:off x="1669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003" name="Group 443"/>
              <p:cNvGrpSpPr>
                <a:grpSpLocks/>
              </p:cNvGrpSpPr>
              <p:nvPr/>
            </p:nvGrpSpPr>
            <p:grpSpPr bwMode="auto">
              <a:xfrm>
                <a:off x="1678" y="2966"/>
                <a:ext cx="127" cy="119"/>
                <a:chOff x="1678" y="2966"/>
                <a:chExt cx="127" cy="119"/>
              </a:xfrm>
            </p:grpSpPr>
            <p:sp>
              <p:nvSpPr>
                <p:cNvPr id="579004" name="Freeform 444"/>
                <p:cNvSpPr>
                  <a:spLocks/>
                </p:cNvSpPr>
                <p:nvPr/>
              </p:nvSpPr>
              <p:spPr bwMode="auto">
                <a:xfrm>
                  <a:off x="1678" y="2966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1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1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05" name="Freeform 445"/>
                <p:cNvSpPr>
                  <a:spLocks/>
                </p:cNvSpPr>
                <p:nvPr/>
              </p:nvSpPr>
              <p:spPr bwMode="auto">
                <a:xfrm>
                  <a:off x="1678" y="2966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0" y="2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06" name="Freeform 446"/>
                <p:cNvSpPr>
                  <a:spLocks/>
                </p:cNvSpPr>
                <p:nvPr/>
              </p:nvSpPr>
              <p:spPr bwMode="auto">
                <a:xfrm>
                  <a:off x="1778" y="2966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07" name="Freeform 447"/>
                <p:cNvSpPr>
                  <a:spLocks/>
                </p:cNvSpPr>
                <p:nvPr/>
              </p:nvSpPr>
              <p:spPr bwMode="auto">
                <a:xfrm>
                  <a:off x="1678" y="2966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08" name="Freeform 448"/>
                <p:cNvSpPr>
                  <a:spLocks/>
                </p:cNvSpPr>
                <p:nvPr/>
              </p:nvSpPr>
              <p:spPr bwMode="auto">
                <a:xfrm>
                  <a:off x="1678" y="2966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09" name="Line 449"/>
                <p:cNvSpPr>
                  <a:spLocks noChangeShapeType="1"/>
                </p:cNvSpPr>
                <p:nvPr/>
              </p:nvSpPr>
              <p:spPr bwMode="auto">
                <a:xfrm>
                  <a:off x="1778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9010" name="Group 450"/>
            <p:cNvGrpSpPr>
              <a:grpSpLocks/>
            </p:cNvGrpSpPr>
            <p:nvPr/>
          </p:nvGrpSpPr>
          <p:grpSpPr bwMode="auto">
            <a:xfrm>
              <a:off x="1460" y="2874"/>
              <a:ext cx="345" cy="119"/>
              <a:chOff x="1460" y="2874"/>
              <a:chExt cx="345" cy="119"/>
            </a:xfrm>
          </p:grpSpPr>
          <p:grpSp>
            <p:nvGrpSpPr>
              <p:cNvPr id="579011" name="Group 451"/>
              <p:cNvGrpSpPr>
                <a:grpSpLocks/>
              </p:cNvGrpSpPr>
              <p:nvPr/>
            </p:nvGrpSpPr>
            <p:grpSpPr bwMode="auto">
              <a:xfrm>
                <a:off x="1460" y="2874"/>
                <a:ext cx="127" cy="119"/>
                <a:chOff x="1460" y="2874"/>
                <a:chExt cx="127" cy="119"/>
              </a:xfrm>
            </p:grpSpPr>
            <p:sp>
              <p:nvSpPr>
                <p:cNvPr id="579012" name="Freeform 452"/>
                <p:cNvSpPr>
                  <a:spLocks/>
                </p:cNvSpPr>
                <p:nvPr/>
              </p:nvSpPr>
              <p:spPr bwMode="auto">
                <a:xfrm>
                  <a:off x="1460" y="2874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83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13" name="Freeform 453"/>
                <p:cNvSpPr>
                  <a:spLocks/>
                </p:cNvSpPr>
                <p:nvPr/>
              </p:nvSpPr>
              <p:spPr bwMode="auto">
                <a:xfrm>
                  <a:off x="1460" y="2874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14" name="Freeform 454"/>
                <p:cNvSpPr>
                  <a:spLocks/>
                </p:cNvSpPr>
                <p:nvPr/>
              </p:nvSpPr>
              <p:spPr bwMode="auto">
                <a:xfrm>
                  <a:off x="1560" y="2874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15" name="Freeform 455"/>
                <p:cNvSpPr>
                  <a:spLocks/>
                </p:cNvSpPr>
                <p:nvPr/>
              </p:nvSpPr>
              <p:spPr bwMode="auto">
                <a:xfrm>
                  <a:off x="1460" y="2874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16" name="Freeform 456"/>
                <p:cNvSpPr>
                  <a:spLocks/>
                </p:cNvSpPr>
                <p:nvPr/>
              </p:nvSpPr>
              <p:spPr bwMode="auto">
                <a:xfrm>
                  <a:off x="1460" y="2874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17" name="Line 457"/>
                <p:cNvSpPr>
                  <a:spLocks noChangeShapeType="1"/>
                </p:cNvSpPr>
                <p:nvPr/>
              </p:nvSpPr>
              <p:spPr bwMode="auto">
                <a:xfrm>
                  <a:off x="1560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018" name="Group 458"/>
              <p:cNvGrpSpPr>
                <a:grpSpLocks/>
              </p:cNvGrpSpPr>
              <p:nvPr/>
            </p:nvGrpSpPr>
            <p:grpSpPr bwMode="auto">
              <a:xfrm>
                <a:off x="1569" y="2874"/>
                <a:ext cx="136" cy="119"/>
                <a:chOff x="1569" y="2874"/>
                <a:chExt cx="136" cy="119"/>
              </a:xfrm>
            </p:grpSpPr>
            <p:sp>
              <p:nvSpPr>
                <p:cNvPr id="579019" name="Freeform 459"/>
                <p:cNvSpPr>
                  <a:spLocks/>
                </p:cNvSpPr>
                <p:nvPr/>
              </p:nvSpPr>
              <p:spPr bwMode="auto">
                <a:xfrm>
                  <a:off x="1569" y="2874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36" y="83"/>
                    </a:cxn>
                    <a:cxn ang="0">
                      <a:pos x="136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6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36" y="83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20" name="Freeform 460"/>
                <p:cNvSpPr>
                  <a:spLocks/>
                </p:cNvSpPr>
                <p:nvPr/>
              </p:nvSpPr>
              <p:spPr bwMode="auto">
                <a:xfrm>
                  <a:off x="1569" y="2874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36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21" name="Freeform 461"/>
                <p:cNvSpPr>
                  <a:spLocks/>
                </p:cNvSpPr>
                <p:nvPr/>
              </p:nvSpPr>
              <p:spPr bwMode="auto">
                <a:xfrm>
                  <a:off x="1669" y="2874"/>
                  <a:ext cx="36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36" y="0"/>
                    </a:cxn>
                    <a:cxn ang="0">
                      <a:pos x="36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36" h="119">
                      <a:moveTo>
                        <a:pt x="0" y="28"/>
                      </a:moveTo>
                      <a:lnTo>
                        <a:pt x="36" y="0"/>
                      </a:lnTo>
                      <a:lnTo>
                        <a:pt x="36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22" name="Freeform 462"/>
                <p:cNvSpPr>
                  <a:spLocks/>
                </p:cNvSpPr>
                <p:nvPr/>
              </p:nvSpPr>
              <p:spPr bwMode="auto">
                <a:xfrm>
                  <a:off x="1569" y="2874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5" y="9"/>
                    </a:cxn>
                    <a:cxn ang="0">
                      <a:pos x="15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23" name="Freeform 463"/>
                <p:cNvSpPr>
                  <a:spLocks/>
                </p:cNvSpPr>
                <p:nvPr/>
              </p:nvSpPr>
              <p:spPr bwMode="auto">
                <a:xfrm>
                  <a:off x="1569" y="2874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24" name="Line 464"/>
                <p:cNvSpPr>
                  <a:spLocks noChangeShapeType="1"/>
                </p:cNvSpPr>
                <p:nvPr/>
              </p:nvSpPr>
              <p:spPr bwMode="auto">
                <a:xfrm>
                  <a:off x="1669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025" name="Group 465"/>
              <p:cNvGrpSpPr>
                <a:grpSpLocks/>
              </p:cNvGrpSpPr>
              <p:nvPr/>
            </p:nvGrpSpPr>
            <p:grpSpPr bwMode="auto">
              <a:xfrm>
                <a:off x="1678" y="2874"/>
                <a:ext cx="127" cy="119"/>
                <a:chOff x="1678" y="2874"/>
                <a:chExt cx="127" cy="119"/>
              </a:xfrm>
            </p:grpSpPr>
            <p:sp>
              <p:nvSpPr>
                <p:cNvPr id="579026" name="Freeform 466"/>
                <p:cNvSpPr>
                  <a:spLocks/>
                </p:cNvSpPr>
                <p:nvPr/>
              </p:nvSpPr>
              <p:spPr bwMode="auto">
                <a:xfrm>
                  <a:off x="1678" y="2874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83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27" name="Freeform 467"/>
                <p:cNvSpPr>
                  <a:spLocks/>
                </p:cNvSpPr>
                <p:nvPr/>
              </p:nvSpPr>
              <p:spPr bwMode="auto">
                <a:xfrm>
                  <a:off x="1678" y="2874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28" name="Freeform 468"/>
                <p:cNvSpPr>
                  <a:spLocks/>
                </p:cNvSpPr>
                <p:nvPr/>
              </p:nvSpPr>
              <p:spPr bwMode="auto">
                <a:xfrm>
                  <a:off x="1778" y="2874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29" name="Freeform 469"/>
                <p:cNvSpPr>
                  <a:spLocks/>
                </p:cNvSpPr>
                <p:nvPr/>
              </p:nvSpPr>
              <p:spPr bwMode="auto">
                <a:xfrm>
                  <a:off x="1678" y="2874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30" name="Freeform 470"/>
                <p:cNvSpPr>
                  <a:spLocks/>
                </p:cNvSpPr>
                <p:nvPr/>
              </p:nvSpPr>
              <p:spPr bwMode="auto">
                <a:xfrm>
                  <a:off x="1678" y="2874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31" name="Line 471"/>
                <p:cNvSpPr>
                  <a:spLocks noChangeShapeType="1"/>
                </p:cNvSpPr>
                <p:nvPr/>
              </p:nvSpPr>
              <p:spPr bwMode="auto">
                <a:xfrm>
                  <a:off x="1778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79032" name="Group 472"/>
          <p:cNvGrpSpPr>
            <a:grpSpLocks/>
          </p:cNvGrpSpPr>
          <p:nvPr/>
        </p:nvGrpSpPr>
        <p:grpSpPr bwMode="auto">
          <a:xfrm>
            <a:off x="2473325" y="4421187"/>
            <a:ext cx="561975" cy="479425"/>
            <a:chOff x="1778" y="2874"/>
            <a:chExt cx="354" cy="302"/>
          </a:xfrm>
        </p:grpSpPr>
        <p:grpSp>
          <p:nvGrpSpPr>
            <p:cNvPr id="579033" name="Group 473"/>
            <p:cNvGrpSpPr>
              <a:grpSpLocks/>
            </p:cNvGrpSpPr>
            <p:nvPr/>
          </p:nvGrpSpPr>
          <p:grpSpPr bwMode="auto">
            <a:xfrm>
              <a:off x="1778" y="3057"/>
              <a:ext cx="354" cy="119"/>
              <a:chOff x="1778" y="3057"/>
              <a:chExt cx="354" cy="119"/>
            </a:xfrm>
          </p:grpSpPr>
          <p:grpSp>
            <p:nvGrpSpPr>
              <p:cNvPr id="579034" name="Group 474"/>
              <p:cNvGrpSpPr>
                <a:grpSpLocks/>
              </p:cNvGrpSpPr>
              <p:nvPr/>
            </p:nvGrpSpPr>
            <p:grpSpPr bwMode="auto">
              <a:xfrm>
                <a:off x="1778" y="3057"/>
                <a:ext cx="136" cy="119"/>
                <a:chOff x="1778" y="3057"/>
                <a:chExt cx="136" cy="119"/>
              </a:xfrm>
            </p:grpSpPr>
            <p:sp>
              <p:nvSpPr>
                <p:cNvPr id="579035" name="Freeform 475"/>
                <p:cNvSpPr>
                  <a:spLocks/>
                </p:cNvSpPr>
                <p:nvPr/>
              </p:nvSpPr>
              <p:spPr bwMode="auto">
                <a:xfrm>
                  <a:off x="1778" y="3057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9" y="119"/>
                    </a:cxn>
                    <a:cxn ang="0">
                      <a:pos x="136" y="92"/>
                    </a:cxn>
                    <a:cxn ang="0">
                      <a:pos x="136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6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92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36" name="Freeform 476"/>
                <p:cNvSpPr>
                  <a:spLocks/>
                </p:cNvSpPr>
                <p:nvPr/>
              </p:nvSpPr>
              <p:spPr bwMode="auto">
                <a:xfrm>
                  <a:off x="1778" y="3057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9" y="28"/>
                    </a:cxn>
                    <a:cxn ang="0">
                      <a:pos x="136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37" name="Freeform 477"/>
                <p:cNvSpPr>
                  <a:spLocks/>
                </p:cNvSpPr>
                <p:nvPr/>
              </p:nvSpPr>
              <p:spPr bwMode="auto">
                <a:xfrm>
                  <a:off x="1887" y="3057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92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38" name="Freeform 478"/>
                <p:cNvSpPr>
                  <a:spLocks/>
                </p:cNvSpPr>
                <p:nvPr/>
              </p:nvSpPr>
              <p:spPr bwMode="auto">
                <a:xfrm>
                  <a:off x="1778" y="3057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10"/>
                    </a:cxn>
                    <a:cxn ang="0">
                      <a:pos x="15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39" name="Freeform 479"/>
                <p:cNvSpPr>
                  <a:spLocks/>
                </p:cNvSpPr>
                <p:nvPr/>
              </p:nvSpPr>
              <p:spPr bwMode="auto">
                <a:xfrm>
                  <a:off x="1778" y="3057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40" name="Line 480"/>
                <p:cNvSpPr>
                  <a:spLocks noChangeShapeType="1"/>
                </p:cNvSpPr>
                <p:nvPr/>
              </p:nvSpPr>
              <p:spPr bwMode="auto">
                <a:xfrm>
                  <a:off x="1887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041" name="Group 481"/>
              <p:cNvGrpSpPr>
                <a:grpSpLocks/>
              </p:cNvGrpSpPr>
              <p:nvPr/>
            </p:nvGrpSpPr>
            <p:grpSpPr bwMode="auto">
              <a:xfrm>
                <a:off x="1887" y="3057"/>
                <a:ext cx="136" cy="119"/>
                <a:chOff x="1887" y="3057"/>
                <a:chExt cx="136" cy="119"/>
              </a:xfrm>
            </p:grpSpPr>
            <p:sp>
              <p:nvSpPr>
                <p:cNvPr id="579042" name="Freeform 482"/>
                <p:cNvSpPr>
                  <a:spLocks/>
                </p:cNvSpPr>
                <p:nvPr/>
              </p:nvSpPr>
              <p:spPr bwMode="auto">
                <a:xfrm>
                  <a:off x="1887" y="3057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8" y="119"/>
                    </a:cxn>
                    <a:cxn ang="0">
                      <a:pos x="136" y="92"/>
                    </a:cxn>
                    <a:cxn ang="0">
                      <a:pos x="1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8" y="119"/>
                      </a:lnTo>
                      <a:lnTo>
                        <a:pt x="136" y="92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43" name="Freeform 483"/>
                <p:cNvSpPr>
                  <a:spLocks/>
                </p:cNvSpPr>
                <p:nvPr/>
              </p:nvSpPr>
              <p:spPr bwMode="auto">
                <a:xfrm>
                  <a:off x="1887" y="3057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8" y="28"/>
                    </a:cxn>
                    <a:cxn ang="0">
                      <a:pos x="136" y="0"/>
                    </a:cxn>
                    <a:cxn ang="0">
                      <a:pos x="36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8" y="28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44" name="Freeform 484"/>
                <p:cNvSpPr>
                  <a:spLocks/>
                </p:cNvSpPr>
                <p:nvPr/>
              </p:nvSpPr>
              <p:spPr bwMode="auto">
                <a:xfrm>
                  <a:off x="1995" y="3057"/>
                  <a:ext cx="28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8" y="0"/>
                    </a:cxn>
                    <a:cxn ang="0">
                      <a:pos x="28" y="92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8" h="119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45" name="Freeform 485"/>
                <p:cNvSpPr>
                  <a:spLocks/>
                </p:cNvSpPr>
                <p:nvPr/>
              </p:nvSpPr>
              <p:spPr bwMode="auto">
                <a:xfrm>
                  <a:off x="1887" y="3057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10"/>
                    </a:cxn>
                    <a:cxn ang="0">
                      <a:pos x="1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46" name="Freeform 486"/>
                <p:cNvSpPr>
                  <a:spLocks/>
                </p:cNvSpPr>
                <p:nvPr/>
              </p:nvSpPr>
              <p:spPr bwMode="auto">
                <a:xfrm>
                  <a:off x="1887" y="3057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47" name="Line 487"/>
                <p:cNvSpPr>
                  <a:spLocks noChangeShapeType="1"/>
                </p:cNvSpPr>
                <p:nvPr/>
              </p:nvSpPr>
              <p:spPr bwMode="auto">
                <a:xfrm>
                  <a:off x="1995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048" name="Group 488"/>
              <p:cNvGrpSpPr>
                <a:grpSpLocks/>
              </p:cNvGrpSpPr>
              <p:nvPr/>
            </p:nvGrpSpPr>
            <p:grpSpPr bwMode="auto">
              <a:xfrm>
                <a:off x="1995" y="3057"/>
                <a:ext cx="137" cy="119"/>
                <a:chOff x="1995" y="3057"/>
                <a:chExt cx="137" cy="119"/>
              </a:xfrm>
            </p:grpSpPr>
            <p:sp>
              <p:nvSpPr>
                <p:cNvPr id="579049" name="Freeform 489"/>
                <p:cNvSpPr>
                  <a:spLocks/>
                </p:cNvSpPr>
                <p:nvPr/>
              </p:nvSpPr>
              <p:spPr bwMode="auto">
                <a:xfrm>
                  <a:off x="1995" y="3057"/>
                  <a:ext cx="137" cy="119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9" y="119"/>
                    </a:cxn>
                    <a:cxn ang="0">
                      <a:pos x="137" y="92"/>
                    </a:cxn>
                    <a:cxn ang="0">
                      <a:pos x="137" y="0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137" h="119">
                      <a:moveTo>
                        <a:pt x="28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7" y="92"/>
                      </a:lnTo>
                      <a:lnTo>
                        <a:pt x="13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50" name="Freeform 490"/>
                <p:cNvSpPr>
                  <a:spLocks/>
                </p:cNvSpPr>
                <p:nvPr/>
              </p:nvSpPr>
              <p:spPr bwMode="auto">
                <a:xfrm>
                  <a:off x="1995" y="3057"/>
                  <a:ext cx="13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9" y="28"/>
                    </a:cxn>
                    <a:cxn ang="0">
                      <a:pos x="137" y="0"/>
                    </a:cxn>
                    <a:cxn ang="0">
                      <a:pos x="28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37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7" y="0"/>
                      </a:lnTo>
                      <a:lnTo>
                        <a:pt x="28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51" name="Freeform 491"/>
                <p:cNvSpPr>
                  <a:spLocks/>
                </p:cNvSpPr>
                <p:nvPr/>
              </p:nvSpPr>
              <p:spPr bwMode="auto">
                <a:xfrm>
                  <a:off x="2104" y="3057"/>
                  <a:ext cx="28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8" y="0"/>
                    </a:cxn>
                    <a:cxn ang="0">
                      <a:pos x="28" y="92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8" h="119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92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52" name="Freeform 492"/>
                <p:cNvSpPr>
                  <a:spLocks/>
                </p:cNvSpPr>
                <p:nvPr/>
              </p:nvSpPr>
              <p:spPr bwMode="auto">
                <a:xfrm>
                  <a:off x="1995" y="3057"/>
                  <a:ext cx="13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10"/>
                    </a:cxn>
                    <a:cxn ang="0">
                      <a:pos x="15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53" name="Freeform 493"/>
                <p:cNvSpPr>
                  <a:spLocks/>
                </p:cNvSpPr>
                <p:nvPr/>
              </p:nvSpPr>
              <p:spPr bwMode="auto">
                <a:xfrm>
                  <a:off x="1995" y="3057"/>
                  <a:ext cx="13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54" name="Line 494"/>
                <p:cNvSpPr>
                  <a:spLocks noChangeShapeType="1"/>
                </p:cNvSpPr>
                <p:nvPr/>
              </p:nvSpPr>
              <p:spPr bwMode="auto">
                <a:xfrm>
                  <a:off x="2104" y="3085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9055" name="Group 495"/>
            <p:cNvGrpSpPr>
              <a:grpSpLocks/>
            </p:cNvGrpSpPr>
            <p:nvPr/>
          </p:nvGrpSpPr>
          <p:grpSpPr bwMode="auto">
            <a:xfrm>
              <a:off x="1778" y="2966"/>
              <a:ext cx="354" cy="119"/>
              <a:chOff x="1778" y="2966"/>
              <a:chExt cx="354" cy="119"/>
            </a:xfrm>
          </p:grpSpPr>
          <p:grpSp>
            <p:nvGrpSpPr>
              <p:cNvPr id="579056" name="Group 496"/>
              <p:cNvGrpSpPr>
                <a:grpSpLocks/>
              </p:cNvGrpSpPr>
              <p:nvPr/>
            </p:nvGrpSpPr>
            <p:grpSpPr bwMode="auto">
              <a:xfrm>
                <a:off x="1778" y="2966"/>
                <a:ext cx="136" cy="119"/>
                <a:chOff x="1778" y="2966"/>
                <a:chExt cx="136" cy="119"/>
              </a:xfrm>
            </p:grpSpPr>
            <p:sp>
              <p:nvSpPr>
                <p:cNvPr id="579057" name="Freeform 497"/>
                <p:cNvSpPr>
                  <a:spLocks/>
                </p:cNvSpPr>
                <p:nvPr/>
              </p:nvSpPr>
              <p:spPr bwMode="auto">
                <a:xfrm>
                  <a:off x="1778" y="2966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109" y="119"/>
                    </a:cxn>
                    <a:cxn ang="0">
                      <a:pos x="136" y="91"/>
                    </a:cxn>
                    <a:cxn ang="0">
                      <a:pos x="136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6" h="119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91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58" name="Freeform 498"/>
                <p:cNvSpPr>
                  <a:spLocks/>
                </p:cNvSpPr>
                <p:nvPr/>
              </p:nvSpPr>
              <p:spPr bwMode="auto">
                <a:xfrm>
                  <a:off x="1778" y="2966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9" y="27"/>
                    </a:cxn>
                    <a:cxn ang="0">
                      <a:pos x="136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36" h="27">
                      <a:moveTo>
                        <a:pt x="0" y="27"/>
                      </a:moveTo>
                      <a:lnTo>
                        <a:pt x="109" y="27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59" name="Freeform 499"/>
                <p:cNvSpPr>
                  <a:spLocks/>
                </p:cNvSpPr>
                <p:nvPr/>
              </p:nvSpPr>
              <p:spPr bwMode="auto">
                <a:xfrm>
                  <a:off x="1887" y="2966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9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60" name="Freeform 500"/>
                <p:cNvSpPr>
                  <a:spLocks/>
                </p:cNvSpPr>
                <p:nvPr/>
              </p:nvSpPr>
              <p:spPr bwMode="auto">
                <a:xfrm>
                  <a:off x="1778" y="2966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10"/>
                    </a:cxn>
                    <a:cxn ang="0">
                      <a:pos x="15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61" name="Freeform 501"/>
                <p:cNvSpPr>
                  <a:spLocks/>
                </p:cNvSpPr>
                <p:nvPr/>
              </p:nvSpPr>
              <p:spPr bwMode="auto">
                <a:xfrm>
                  <a:off x="1778" y="2966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62" name="Line 502"/>
                <p:cNvSpPr>
                  <a:spLocks noChangeShapeType="1"/>
                </p:cNvSpPr>
                <p:nvPr/>
              </p:nvSpPr>
              <p:spPr bwMode="auto">
                <a:xfrm>
                  <a:off x="1887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063" name="Group 503"/>
              <p:cNvGrpSpPr>
                <a:grpSpLocks/>
              </p:cNvGrpSpPr>
              <p:nvPr/>
            </p:nvGrpSpPr>
            <p:grpSpPr bwMode="auto">
              <a:xfrm>
                <a:off x="1887" y="2966"/>
                <a:ext cx="136" cy="119"/>
                <a:chOff x="1887" y="2966"/>
                <a:chExt cx="136" cy="119"/>
              </a:xfrm>
            </p:grpSpPr>
            <p:sp>
              <p:nvSpPr>
                <p:cNvPr id="579064" name="Freeform 504"/>
                <p:cNvSpPr>
                  <a:spLocks/>
                </p:cNvSpPr>
                <p:nvPr/>
              </p:nvSpPr>
              <p:spPr bwMode="auto">
                <a:xfrm>
                  <a:off x="1887" y="2966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108" y="119"/>
                    </a:cxn>
                    <a:cxn ang="0">
                      <a:pos x="136" y="91"/>
                    </a:cxn>
                    <a:cxn ang="0">
                      <a:pos x="1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8" y="119"/>
                      </a:lnTo>
                      <a:lnTo>
                        <a:pt x="136" y="91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65" name="Freeform 505"/>
                <p:cNvSpPr>
                  <a:spLocks/>
                </p:cNvSpPr>
                <p:nvPr/>
              </p:nvSpPr>
              <p:spPr bwMode="auto">
                <a:xfrm>
                  <a:off x="1887" y="2966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8" y="27"/>
                    </a:cxn>
                    <a:cxn ang="0">
                      <a:pos x="136" y="0"/>
                    </a:cxn>
                    <a:cxn ang="0">
                      <a:pos x="36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36" h="27">
                      <a:moveTo>
                        <a:pt x="0" y="27"/>
                      </a:moveTo>
                      <a:lnTo>
                        <a:pt x="108" y="27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66" name="Freeform 506"/>
                <p:cNvSpPr>
                  <a:spLocks/>
                </p:cNvSpPr>
                <p:nvPr/>
              </p:nvSpPr>
              <p:spPr bwMode="auto">
                <a:xfrm>
                  <a:off x="1995" y="2966"/>
                  <a:ext cx="28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8" y="0"/>
                    </a:cxn>
                    <a:cxn ang="0">
                      <a:pos x="28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8" h="119">
                      <a:moveTo>
                        <a:pt x="0" y="27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67" name="Freeform 507"/>
                <p:cNvSpPr>
                  <a:spLocks/>
                </p:cNvSpPr>
                <p:nvPr/>
              </p:nvSpPr>
              <p:spPr bwMode="auto">
                <a:xfrm>
                  <a:off x="1887" y="2966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10"/>
                    </a:cxn>
                    <a:cxn ang="0">
                      <a:pos x="1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68" name="Freeform 508"/>
                <p:cNvSpPr>
                  <a:spLocks/>
                </p:cNvSpPr>
                <p:nvPr/>
              </p:nvSpPr>
              <p:spPr bwMode="auto">
                <a:xfrm>
                  <a:off x="1887" y="2966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69" name="Line 509"/>
                <p:cNvSpPr>
                  <a:spLocks noChangeShapeType="1"/>
                </p:cNvSpPr>
                <p:nvPr/>
              </p:nvSpPr>
              <p:spPr bwMode="auto">
                <a:xfrm>
                  <a:off x="1995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070" name="Group 510"/>
              <p:cNvGrpSpPr>
                <a:grpSpLocks/>
              </p:cNvGrpSpPr>
              <p:nvPr/>
            </p:nvGrpSpPr>
            <p:grpSpPr bwMode="auto">
              <a:xfrm>
                <a:off x="1995" y="2966"/>
                <a:ext cx="137" cy="119"/>
                <a:chOff x="1995" y="2966"/>
                <a:chExt cx="137" cy="119"/>
              </a:xfrm>
            </p:grpSpPr>
            <p:sp>
              <p:nvSpPr>
                <p:cNvPr id="579071" name="Freeform 511"/>
                <p:cNvSpPr>
                  <a:spLocks/>
                </p:cNvSpPr>
                <p:nvPr/>
              </p:nvSpPr>
              <p:spPr bwMode="auto">
                <a:xfrm>
                  <a:off x="1995" y="2966"/>
                  <a:ext cx="137" cy="119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27"/>
                    </a:cxn>
                    <a:cxn ang="0">
                      <a:pos x="0" y="119"/>
                    </a:cxn>
                    <a:cxn ang="0">
                      <a:pos x="109" y="119"/>
                    </a:cxn>
                    <a:cxn ang="0">
                      <a:pos x="137" y="91"/>
                    </a:cxn>
                    <a:cxn ang="0">
                      <a:pos x="137" y="0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137" h="119">
                      <a:moveTo>
                        <a:pt x="28" y="0"/>
                      </a:moveTo>
                      <a:lnTo>
                        <a:pt x="0" y="27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7" y="91"/>
                      </a:lnTo>
                      <a:lnTo>
                        <a:pt x="13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72" name="Freeform 512"/>
                <p:cNvSpPr>
                  <a:spLocks/>
                </p:cNvSpPr>
                <p:nvPr/>
              </p:nvSpPr>
              <p:spPr bwMode="auto">
                <a:xfrm>
                  <a:off x="1995" y="2966"/>
                  <a:ext cx="13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9" y="27"/>
                    </a:cxn>
                    <a:cxn ang="0">
                      <a:pos x="137" y="0"/>
                    </a:cxn>
                    <a:cxn ang="0">
                      <a:pos x="28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37" h="27">
                      <a:moveTo>
                        <a:pt x="0" y="27"/>
                      </a:moveTo>
                      <a:lnTo>
                        <a:pt x="109" y="27"/>
                      </a:lnTo>
                      <a:lnTo>
                        <a:pt x="137" y="0"/>
                      </a:lnTo>
                      <a:lnTo>
                        <a:pt x="28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73" name="Freeform 513"/>
                <p:cNvSpPr>
                  <a:spLocks/>
                </p:cNvSpPr>
                <p:nvPr/>
              </p:nvSpPr>
              <p:spPr bwMode="auto">
                <a:xfrm>
                  <a:off x="2104" y="2966"/>
                  <a:ext cx="28" cy="119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8" y="0"/>
                    </a:cxn>
                    <a:cxn ang="0">
                      <a:pos x="28" y="91"/>
                    </a:cxn>
                    <a:cxn ang="0">
                      <a:pos x="0" y="119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8" h="119">
                      <a:moveTo>
                        <a:pt x="0" y="27"/>
                      </a:moveTo>
                      <a:lnTo>
                        <a:pt x="28" y="0"/>
                      </a:lnTo>
                      <a:lnTo>
                        <a:pt x="28" y="91"/>
                      </a:lnTo>
                      <a:lnTo>
                        <a:pt x="0" y="119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74" name="Freeform 514"/>
                <p:cNvSpPr>
                  <a:spLocks/>
                </p:cNvSpPr>
                <p:nvPr/>
              </p:nvSpPr>
              <p:spPr bwMode="auto">
                <a:xfrm>
                  <a:off x="1995" y="2966"/>
                  <a:ext cx="13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10"/>
                    </a:cxn>
                    <a:cxn ang="0">
                      <a:pos x="15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75" name="Freeform 515"/>
                <p:cNvSpPr>
                  <a:spLocks/>
                </p:cNvSpPr>
                <p:nvPr/>
              </p:nvSpPr>
              <p:spPr bwMode="auto">
                <a:xfrm>
                  <a:off x="1995" y="2966"/>
                  <a:ext cx="13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76" name="Line 516"/>
                <p:cNvSpPr>
                  <a:spLocks noChangeShapeType="1"/>
                </p:cNvSpPr>
                <p:nvPr/>
              </p:nvSpPr>
              <p:spPr bwMode="auto">
                <a:xfrm>
                  <a:off x="2104" y="2993"/>
                  <a:ext cx="1" cy="9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9077" name="Group 517"/>
            <p:cNvGrpSpPr>
              <a:grpSpLocks/>
            </p:cNvGrpSpPr>
            <p:nvPr/>
          </p:nvGrpSpPr>
          <p:grpSpPr bwMode="auto">
            <a:xfrm>
              <a:off x="1778" y="2874"/>
              <a:ext cx="354" cy="119"/>
              <a:chOff x="1778" y="2874"/>
              <a:chExt cx="354" cy="119"/>
            </a:xfrm>
          </p:grpSpPr>
          <p:grpSp>
            <p:nvGrpSpPr>
              <p:cNvPr id="579078" name="Group 518"/>
              <p:cNvGrpSpPr>
                <a:grpSpLocks/>
              </p:cNvGrpSpPr>
              <p:nvPr/>
            </p:nvGrpSpPr>
            <p:grpSpPr bwMode="auto">
              <a:xfrm>
                <a:off x="1778" y="2874"/>
                <a:ext cx="136" cy="119"/>
                <a:chOff x="1778" y="2874"/>
                <a:chExt cx="136" cy="119"/>
              </a:xfrm>
            </p:grpSpPr>
            <p:sp>
              <p:nvSpPr>
                <p:cNvPr id="579079" name="Freeform 519"/>
                <p:cNvSpPr>
                  <a:spLocks/>
                </p:cNvSpPr>
                <p:nvPr/>
              </p:nvSpPr>
              <p:spPr bwMode="auto">
                <a:xfrm>
                  <a:off x="1778" y="2874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9" y="119"/>
                    </a:cxn>
                    <a:cxn ang="0">
                      <a:pos x="136" y="83"/>
                    </a:cxn>
                    <a:cxn ang="0">
                      <a:pos x="136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36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83"/>
                      </a:lnTo>
                      <a:lnTo>
                        <a:pt x="136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80" name="Freeform 520"/>
                <p:cNvSpPr>
                  <a:spLocks/>
                </p:cNvSpPr>
                <p:nvPr/>
              </p:nvSpPr>
              <p:spPr bwMode="auto">
                <a:xfrm>
                  <a:off x="1778" y="2874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9" y="28"/>
                    </a:cxn>
                    <a:cxn ang="0">
                      <a:pos x="136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6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81" name="Freeform 521"/>
                <p:cNvSpPr>
                  <a:spLocks/>
                </p:cNvSpPr>
                <p:nvPr/>
              </p:nvSpPr>
              <p:spPr bwMode="auto">
                <a:xfrm>
                  <a:off x="1887" y="2874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82" name="Freeform 522"/>
                <p:cNvSpPr>
                  <a:spLocks/>
                </p:cNvSpPr>
                <p:nvPr/>
              </p:nvSpPr>
              <p:spPr bwMode="auto">
                <a:xfrm>
                  <a:off x="1778" y="2874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9"/>
                    </a:cxn>
                    <a:cxn ang="0">
                      <a:pos x="15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83" name="Freeform 523"/>
                <p:cNvSpPr>
                  <a:spLocks/>
                </p:cNvSpPr>
                <p:nvPr/>
              </p:nvSpPr>
              <p:spPr bwMode="auto">
                <a:xfrm>
                  <a:off x="1778" y="2874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84" name="Line 524"/>
                <p:cNvSpPr>
                  <a:spLocks noChangeShapeType="1"/>
                </p:cNvSpPr>
                <p:nvPr/>
              </p:nvSpPr>
              <p:spPr bwMode="auto">
                <a:xfrm>
                  <a:off x="1887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085" name="Group 525"/>
              <p:cNvGrpSpPr>
                <a:grpSpLocks/>
              </p:cNvGrpSpPr>
              <p:nvPr/>
            </p:nvGrpSpPr>
            <p:grpSpPr bwMode="auto">
              <a:xfrm>
                <a:off x="1887" y="2874"/>
                <a:ext cx="136" cy="119"/>
                <a:chOff x="1887" y="2874"/>
                <a:chExt cx="136" cy="119"/>
              </a:xfrm>
            </p:grpSpPr>
            <p:sp>
              <p:nvSpPr>
                <p:cNvPr id="579086" name="Freeform 526"/>
                <p:cNvSpPr>
                  <a:spLocks/>
                </p:cNvSpPr>
                <p:nvPr/>
              </p:nvSpPr>
              <p:spPr bwMode="auto">
                <a:xfrm>
                  <a:off x="1887" y="2874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8" y="119"/>
                    </a:cxn>
                    <a:cxn ang="0">
                      <a:pos x="136" y="83"/>
                    </a:cxn>
                    <a:cxn ang="0">
                      <a:pos x="1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8" y="119"/>
                      </a:lnTo>
                      <a:lnTo>
                        <a:pt x="136" y="83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87" name="Freeform 527"/>
                <p:cNvSpPr>
                  <a:spLocks/>
                </p:cNvSpPr>
                <p:nvPr/>
              </p:nvSpPr>
              <p:spPr bwMode="auto">
                <a:xfrm>
                  <a:off x="1887" y="2874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8" y="28"/>
                    </a:cxn>
                    <a:cxn ang="0">
                      <a:pos x="136" y="0"/>
                    </a:cxn>
                    <a:cxn ang="0">
                      <a:pos x="36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8" y="28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88" name="Freeform 528"/>
                <p:cNvSpPr>
                  <a:spLocks/>
                </p:cNvSpPr>
                <p:nvPr/>
              </p:nvSpPr>
              <p:spPr bwMode="auto">
                <a:xfrm>
                  <a:off x="1995" y="2874"/>
                  <a:ext cx="28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8" y="0"/>
                    </a:cxn>
                    <a:cxn ang="0">
                      <a:pos x="28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8" h="119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89" name="Freeform 529"/>
                <p:cNvSpPr>
                  <a:spLocks/>
                </p:cNvSpPr>
                <p:nvPr/>
              </p:nvSpPr>
              <p:spPr bwMode="auto">
                <a:xfrm>
                  <a:off x="1887" y="2874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9"/>
                    </a:cxn>
                    <a:cxn ang="0">
                      <a:pos x="1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90" name="Freeform 530"/>
                <p:cNvSpPr>
                  <a:spLocks/>
                </p:cNvSpPr>
                <p:nvPr/>
              </p:nvSpPr>
              <p:spPr bwMode="auto">
                <a:xfrm>
                  <a:off x="1887" y="2874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91" name="Line 531"/>
                <p:cNvSpPr>
                  <a:spLocks noChangeShapeType="1"/>
                </p:cNvSpPr>
                <p:nvPr/>
              </p:nvSpPr>
              <p:spPr bwMode="auto">
                <a:xfrm>
                  <a:off x="1995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092" name="Group 532"/>
              <p:cNvGrpSpPr>
                <a:grpSpLocks/>
              </p:cNvGrpSpPr>
              <p:nvPr/>
            </p:nvGrpSpPr>
            <p:grpSpPr bwMode="auto">
              <a:xfrm>
                <a:off x="1995" y="2874"/>
                <a:ext cx="137" cy="119"/>
                <a:chOff x="1995" y="2874"/>
                <a:chExt cx="137" cy="119"/>
              </a:xfrm>
            </p:grpSpPr>
            <p:sp>
              <p:nvSpPr>
                <p:cNvPr id="579093" name="Freeform 533"/>
                <p:cNvSpPr>
                  <a:spLocks/>
                </p:cNvSpPr>
                <p:nvPr/>
              </p:nvSpPr>
              <p:spPr bwMode="auto">
                <a:xfrm>
                  <a:off x="1995" y="2874"/>
                  <a:ext cx="137" cy="119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9" y="119"/>
                    </a:cxn>
                    <a:cxn ang="0">
                      <a:pos x="137" y="83"/>
                    </a:cxn>
                    <a:cxn ang="0">
                      <a:pos x="137" y="0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137" h="119">
                      <a:moveTo>
                        <a:pt x="28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7" y="83"/>
                      </a:lnTo>
                      <a:lnTo>
                        <a:pt x="137" y="0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94" name="Freeform 534"/>
                <p:cNvSpPr>
                  <a:spLocks/>
                </p:cNvSpPr>
                <p:nvPr/>
              </p:nvSpPr>
              <p:spPr bwMode="auto">
                <a:xfrm>
                  <a:off x="1995" y="2874"/>
                  <a:ext cx="13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9" y="28"/>
                    </a:cxn>
                    <a:cxn ang="0">
                      <a:pos x="137" y="0"/>
                    </a:cxn>
                    <a:cxn ang="0">
                      <a:pos x="28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37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7" y="0"/>
                      </a:lnTo>
                      <a:lnTo>
                        <a:pt x="28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95" name="Freeform 535"/>
                <p:cNvSpPr>
                  <a:spLocks/>
                </p:cNvSpPr>
                <p:nvPr/>
              </p:nvSpPr>
              <p:spPr bwMode="auto">
                <a:xfrm>
                  <a:off x="2104" y="2874"/>
                  <a:ext cx="28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8" y="0"/>
                    </a:cxn>
                    <a:cxn ang="0">
                      <a:pos x="28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8" h="119">
                      <a:moveTo>
                        <a:pt x="0" y="28"/>
                      </a:moveTo>
                      <a:lnTo>
                        <a:pt x="28" y="0"/>
                      </a:lnTo>
                      <a:lnTo>
                        <a:pt x="28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96" name="Freeform 536"/>
                <p:cNvSpPr>
                  <a:spLocks/>
                </p:cNvSpPr>
                <p:nvPr/>
              </p:nvSpPr>
              <p:spPr bwMode="auto">
                <a:xfrm>
                  <a:off x="1995" y="2874"/>
                  <a:ext cx="13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9"/>
                    </a:cxn>
                    <a:cxn ang="0">
                      <a:pos x="15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5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97" name="Freeform 537"/>
                <p:cNvSpPr>
                  <a:spLocks/>
                </p:cNvSpPr>
                <p:nvPr/>
              </p:nvSpPr>
              <p:spPr bwMode="auto">
                <a:xfrm>
                  <a:off x="1995" y="2874"/>
                  <a:ext cx="13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FFCC99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098" name="Line 538"/>
                <p:cNvSpPr>
                  <a:spLocks noChangeShapeType="1"/>
                </p:cNvSpPr>
                <p:nvPr/>
              </p:nvSpPr>
              <p:spPr bwMode="auto">
                <a:xfrm>
                  <a:off x="2104" y="2902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79099" name="Rectangle 539"/>
          <p:cNvSpPr>
            <a:spLocks noChangeArrowheads="1"/>
          </p:cNvSpPr>
          <p:nvPr/>
        </p:nvSpPr>
        <p:spPr bwMode="auto">
          <a:xfrm>
            <a:off x="619125" y="5149850"/>
            <a:ext cx="3887788" cy="43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9100" name="Rectangle 540"/>
          <p:cNvSpPr>
            <a:spLocks noChangeArrowheads="1"/>
          </p:cNvSpPr>
          <p:nvPr/>
        </p:nvSpPr>
        <p:spPr bwMode="auto">
          <a:xfrm>
            <a:off x="4395788" y="2747962"/>
            <a:ext cx="41402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/>
            <a:r>
              <a:rPr kumimoji="0" lang="en-US" sz="2300">
                <a:latin typeface="Arial" charset="0"/>
              </a:rPr>
              <a:t>single, shared data structure/ global indexing</a:t>
            </a:r>
            <a:endParaRPr kumimoji="0" lang="en-US" sz="2300">
              <a:solidFill>
                <a:srgbClr val="339966"/>
              </a:solidFill>
              <a:latin typeface="Arial" charset="0"/>
            </a:endParaRPr>
          </a:p>
          <a:p>
            <a:pPr algn="l"/>
            <a:endParaRPr kumimoji="0" lang="en-US" sz="2300">
              <a:solidFill>
                <a:srgbClr val="008080"/>
              </a:solidFill>
              <a:latin typeface="Arial" charset="0"/>
            </a:endParaRPr>
          </a:p>
          <a:p>
            <a:pPr algn="l"/>
            <a:r>
              <a:rPr kumimoji="0" lang="en-US" sz="2300">
                <a:solidFill>
                  <a:srgbClr val="008080"/>
                </a:solidFill>
                <a:latin typeface="Arial" charset="0"/>
              </a:rPr>
              <a:t>e.g.,</a:t>
            </a:r>
            <a:r>
              <a:rPr kumimoji="0" lang="en-US" sz="2300">
                <a:solidFill>
                  <a:srgbClr val="339966"/>
                </a:solidFill>
                <a:latin typeface="Arial" charset="0"/>
              </a:rPr>
              <a:t> </a:t>
            </a:r>
            <a:r>
              <a:rPr kumimoji="0" lang="en-US" sz="2300">
                <a:solidFill>
                  <a:srgbClr val="008080"/>
                </a:solidFill>
                <a:latin typeface="Arial" charset="0"/>
              </a:rPr>
              <a:t>access</a:t>
            </a:r>
            <a:r>
              <a:rPr kumimoji="0" lang="en-US" sz="2300">
                <a:solidFill>
                  <a:srgbClr val="339966"/>
                </a:solidFill>
                <a:latin typeface="Arial" charset="0"/>
              </a:rPr>
              <a:t> </a:t>
            </a:r>
            <a:r>
              <a:rPr kumimoji="0" lang="en-US" sz="2300">
                <a:solidFill>
                  <a:srgbClr val="008080"/>
                </a:solidFill>
                <a:latin typeface="Arial" charset="0"/>
              </a:rPr>
              <a:t>A(4,3) rather than buf(7) on task 2</a:t>
            </a:r>
            <a:r>
              <a:rPr kumimoji="0" lang="en-US" sz="2300">
                <a:solidFill>
                  <a:srgbClr val="339966"/>
                </a:solidFill>
                <a:latin typeface="Arial" charset="0"/>
              </a:rPr>
              <a:t> </a:t>
            </a:r>
            <a:endParaRPr kumimoji="0" lang="en-US">
              <a:latin typeface="Times New Roman" pitchFamily="18" charset="0"/>
            </a:endParaRPr>
          </a:p>
        </p:txBody>
      </p:sp>
      <p:sp>
        <p:nvSpPr>
          <p:cNvPr id="579101" name="Rectangle 541"/>
          <p:cNvSpPr>
            <a:spLocks noChangeArrowheads="1"/>
          </p:cNvSpPr>
          <p:nvPr/>
        </p:nvSpPr>
        <p:spPr bwMode="auto">
          <a:xfrm>
            <a:off x="531813" y="2425700"/>
            <a:ext cx="3541712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9102" name="Rectangle 542"/>
          <p:cNvSpPr>
            <a:spLocks noChangeArrowheads="1"/>
          </p:cNvSpPr>
          <p:nvPr/>
        </p:nvSpPr>
        <p:spPr bwMode="auto">
          <a:xfrm>
            <a:off x="687388" y="1820862"/>
            <a:ext cx="2936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kumimoji="0" lang="en-US" sz="2000">
                <a:solidFill>
                  <a:srgbClr val="008080"/>
                </a:solidFill>
                <a:latin typeface="Arial" charset="0"/>
              </a:rPr>
              <a:t>Physically distributed data</a:t>
            </a:r>
            <a:endParaRPr kumimoji="0" lang="en-US" sz="2000">
              <a:latin typeface="Times New Roman" pitchFamily="18" charset="0"/>
            </a:endParaRPr>
          </a:p>
        </p:txBody>
      </p:sp>
      <p:grpSp>
        <p:nvGrpSpPr>
          <p:cNvPr id="579103" name="Group 543"/>
          <p:cNvGrpSpPr>
            <a:grpSpLocks/>
          </p:cNvGrpSpPr>
          <p:nvPr/>
        </p:nvGrpSpPr>
        <p:grpSpPr bwMode="auto">
          <a:xfrm>
            <a:off x="2185988" y="2389187"/>
            <a:ext cx="1308100" cy="1109663"/>
            <a:chOff x="420" y="1391"/>
            <a:chExt cx="824" cy="699"/>
          </a:xfrm>
        </p:grpSpPr>
        <p:grpSp>
          <p:nvGrpSpPr>
            <p:cNvPr id="579104" name="Group 544"/>
            <p:cNvGrpSpPr>
              <a:grpSpLocks/>
            </p:cNvGrpSpPr>
            <p:nvPr/>
          </p:nvGrpSpPr>
          <p:grpSpPr bwMode="auto">
            <a:xfrm>
              <a:off x="434" y="1395"/>
              <a:ext cx="354" cy="311"/>
              <a:chOff x="535" y="1410"/>
              <a:chExt cx="354" cy="311"/>
            </a:xfrm>
          </p:grpSpPr>
          <p:grpSp>
            <p:nvGrpSpPr>
              <p:cNvPr id="579105" name="Group 545"/>
              <p:cNvGrpSpPr>
                <a:grpSpLocks/>
              </p:cNvGrpSpPr>
              <p:nvPr/>
            </p:nvGrpSpPr>
            <p:grpSpPr bwMode="auto">
              <a:xfrm>
                <a:off x="535" y="1602"/>
                <a:ext cx="354" cy="119"/>
                <a:chOff x="535" y="1602"/>
                <a:chExt cx="354" cy="119"/>
              </a:xfrm>
            </p:grpSpPr>
            <p:grpSp>
              <p:nvGrpSpPr>
                <p:cNvPr id="579106" name="Group 546"/>
                <p:cNvGrpSpPr>
                  <a:grpSpLocks/>
                </p:cNvGrpSpPr>
                <p:nvPr/>
              </p:nvGrpSpPr>
              <p:grpSpPr bwMode="auto">
                <a:xfrm>
                  <a:off x="535" y="1602"/>
                  <a:ext cx="136" cy="119"/>
                  <a:chOff x="535" y="1602"/>
                  <a:chExt cx="136" cy="119"/>
                </a:xfrm>
              </p:grpSpPr>
              <p:sp>
                <p:nvSpPr>
                  <p:cNvPr id="579107" name="Freeform 547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6" y="83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83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08" name="Freeform 548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9" y="28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36" h="28">
                        <a:moveTo>
                          <a:pt x="0" y="28"/>
                        </a:moveTo>
                        <a:lnTo>
                          <a:pt x="109" y="28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09" name="Freeform 549"/>
                  <p:cNvSpPr>
                    <a:spLocks/>
                  </p:cNvSpPr>
                  <p:nvPr/>
                </p:nvSpPr>
                <p:spPr bwMode="auto">
                  <a:xfrm>
                    <a:off x="644" y="1602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10" name="Freeform 550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9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11" name="Freeform 551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12" name="Line 552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113" name="Group 553"/>
                <p:cNvGrpSpPr>
                  <a:grpSpLocks/>
                </p:cNvGrpSpPr>
                <p:nvPr/>
              </p:nvGrpSpPr>
              <p:grpSpPr bwMode="auto">
                <a:xfrm>
                  <a:off x="653" y="1602"/>
                  <a:ext cx="127" cy="119"/>
                  <a:chOff x="653" y="1602"/>
                  <a:chExt cx="127" cy="119"/>
                </a:xfrm>
              </p:grpSpPr>
              <p:sp>
                <p:nvSpPr>
                  <p:cNvPr id="579114" name="Freeform 554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15" name="Freeform 555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16" name="Freeform 556"/>
                  <p:cNvSpPr>
                    <a:spLocks/>
                  </p:cNvSpPr>
                  <p:nvPr/>
                </p:nvSpPr>
                <p:spPr bwMode="auto">
                  <a:xfrm>
                    <a:off x="753" y="1602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17" name="Freeform 557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18" name="Freeform 558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19" name="Line 559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120" name="Group 560"/>
                <p:cNvGrpSpPr>
                  <a:grpSpLocks/>
                </p:cNvGrpSpPr>
                <p:nvPr/>
              </p:nvGrpSpPr>
              <p:grpSpPr bwMode="auto">
                <a:xfrm>
                  <a:off x="762" y="1602"/>
                  <a:ext cx="127" cy="119"/>
                  <a:chOff x="762" y="1602"/>
                  <a:chExt cx="127" cy="119"/>
                </a:xfrm>
              </p:grpSpPr>
              <p:sp>
                <p:nvSpPr>
                  <p:cNvPr id="579121" name="Freeform 561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22" name="Freeform 562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23" name="Freeform 563"/>
                  <p:cNvSpPr>
                    <a:spLocks/>
                  </p:cNvSpPr>
                  <p:nvPr/>
                </p:nvSpPr>
                <p:spPr bwMode="auto">
                  <a:xfrm>
                    <a:off x="862" y="1602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24" name="Freeform 564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25" name="Freeform 565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26" name="Line 566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79127" name="Group 567"/>
              <p:cNvGrpSpPr>
                <a:grpSpLocks/>
              </p:cNvGrpSpPr>
              <p:nvPr/>
            </p:nvGrpSpPr>
            <p:grpSpPr bwMode="auto">
              <a:xfrm>
                <a:off x="535" y="1511"/>
                <a:ext cx="354" cy="110"/>
                <a:chOff x="535" y="1511"/>
                <a:chExt cx="354" cy="110"/>
              </a:xfrm>
            </p:grpSpPr>
            <p:grpSp>
              <p:nvGrpSpPr>
                <p:cNvPr id="579128" name="Group 568"/>
                <p:cNvGrpSpPr>
                  <a:grpSpLocks/>
                </p:cNvGrpSpPr>
                <p:nvPr/>
              </p:nvGrpSpPr>
              <p:grpSpPr bwMode="auto">
                <a:xfrm>
                  <a:off x="535" y="1511"/>
                  <a:ext cx="136" cy="110"/>
                  <a:chOff x="535" y="1511"/>
                  <a:chExt cx="136" cy="110"/>
                </a:xfrm>
              </p:grpSpPr>
              <p:sp>
                <p:nvSpPr>
                  <p:cNvPr id="579129" name="Freeform 569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110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27"/>
                      </a:cxn>
                      <a:cxn ang="0">
                        <a:pos x="0" y="110"/>
                      </a:cxn>
                      <a:cxn ang="0">
                        <a:pos x="109" y="110"/>
                      </a:cxn>
                      <a:cxn ang="0">
                        <a:pos x="136" y="82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0">
                        <a:moveTo>
                          <a:pt x="36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9" y="110"/>
                        </a:lnTo>
                        <a:lnTo>
                          <a:pt x="136" y="8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30" name="Freeform 570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9" y="27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36" h="27">
                        <a:moveTo>
                          <a:pt x="0" y="27"/>
                        </a:moveTo>
                        <a:lnTo>
                          <a:pt x="109" y="2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31" name="Freeform 571"/>
                  <p:cNvSpPr>
                    <a:spLocks/>
                  </p:cNvSpPr>
                  <p:nvPr/>
                </p:nvSpPr>
                <p:spPr bwMode="auto">
                  <a:xfrm>
                    <a:off x="644" y="1511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82"/>
                      </a:cxn>
                      <a:cxn ang="0">
                        <a:pos x="0" y="11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32" name="Freeform 572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110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2" y="12"/>
                      </a:cxn>
                      <a:cxn ang="0">
                        <a:pos x="15" y="9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2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2" y="12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33" name="Freeform 573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34" name="Line 574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135" name="Group 575"/>
                <p:cNvGrpSpPr>
                  <a:grpSpLocks/>
                </p:cNvGrpSpPr>
                <p:nvPr/>
              </p:nvGrpSpPr>
              <p:grpSpPr bwMode="auto">
                <a:xfrm>
                  <a:off x="653" y="1511"/>
                  <a:ext cx="127" cy="110"/>
                  <a:chOff x="653" y="1511"/>
                  <a:chExt cx="127" cy="110"/>
                </a:xfrm>
              </p:grpSpPr>
              <p:sp>
                <p:nvSpPr>
                  <p:cNvPr id="579136" name="Freeform 576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0"/>
                      </a:cxn>
                      <a:cxn ang="0">
                        <a:pos x="100" y="110"/>
                      </a:cxn>
                      <a:cxn ang="0">
                        <a:pos x="127" y="8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37" name="Freeform 577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38" name="Freeform 578"/>
                  <p:cNvSpPr>
                    <a:spLocks/>
                  </p:cNvSpPr>
                  <p:nvPr/>
                </p:nvSpPr>
                <p:spPr bwMode="auto">
                  <a:xfrm>
                    <a:off x="753" y="1511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82"/>
                      </a:cxn>
                      <a:cxn ang="0">
                        <a:pos x="0" y="11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39" name="Freeform 579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1" y="12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40" name="Freeform 580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41" name="Line 581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142" name="Group 582"/>
                <p:cNvGrpSpPr>
                  <a:grpSpLocks/>
                </p:cNvGrpSpPr>
                <p:nvPr/>
              </p:nvGrpSpPr>
              <p:grpSpPr bwMode="auto">
                <a:xfrm>
                  <a:off x="762" y="1511"/>
                  <a:ext cx="127" cy="110"/>
                  <a:chOff x="762" y="1511"/>
                  <a:chExt cx="127" cy="110"/>
                </a:xfrm>
              </p:grpSpPr>
              <p:sp>
                <p:nvSpPr>
                  <p:cNvPr id="579143" name="Freeform 583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0"/>
                      </a:cxn>
                      <a:cxn ang="0">
                        <a:pos x="100" y="110"/>
                      </a:cxn>
                      <a:cxn ang="0">
                        <a:pos x="127" y="8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44" name="Freeform 584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45" name="Freeform 585"/>
                  <p:cNvSpPr>
                    <a:spLocks/>
                  </p:cNvSpPr>
                  <p:nvPr/>
                </p:nvSpPr>
                <p:spPr bwMode="auto">
                  <a:xfrm>
                    <a:off x="862" y="1511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82"/>
                      </a:cxn>
                      <a:cxn ang="0">
                        <a:pos x="0" y="11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46" name="Freeform 586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1" y="12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47" name="Freeform 587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48" name="Line 588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79149" name="Group 589"/>
              <p:cNvGrpSpPr>
                <a:grpSpLocks/>
              </p:cNvGrpSpPr>
              <p:nvPr/>
            </p:nvGrpSpPr>
            <p:grpSpPr bwMode="auto">
              <a:xfrm>
                <a:off x="535" y="1410"/>
                <a:ext cx="354" cy="119"/>
                <a:chOff x="535" y="1410"/>
                <a:chExt cx="354" cy="119"/>
              </a:xfrm>
            </p:grpSpPr>
            <p:grpSp>
              <p:nvGrpSpPr>
                <p:cNvPr id="579150" name="Group 590"/>
                <p:cNvGrpSpPr>
                  <a:grpSpLocks/>
                </p:cNvGrpSpPr>
                <p:nvPr/>
              </p:nvGrpSpPr>
              <p:grpSpPr bwMode="auto">
                <a:xfrm>
                  <a:off x="535" y="1410"/>
                  <a:ext cx="136" cy="119"/>
                  <a:chOff x="535" y="1410"/>
                  <a:chExt cx="136" cy="119"/>
                </a:xfrm>
              </p:grpSpPr>
              <p:sp>
                <p:nvSpPr>
                  <p:cNvPr id="579151" name="Freeform 591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37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6" y="92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9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52" name="Freeform 592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09" y="37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36" h="37">
                        <a:moveTo>
                          <a:pt x="0" y="37"/>
                        </a:moveTo>
                        <a:lnTo>
                          <a:pt x="109" y="3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53" name="Freeform 593"/>
                  <p:cNvSpPr>
                    <a:spLocks/>
                  </p:cNvSpPr>
                  <p:nvPr/>
                </p:nvSpPr>
                <p:spPr bwMode="auto">
                  <a:xfrm>
                    <a:off x="644" y="1410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54" name="Freeform 594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55" name="Freeform 595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3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2" y="4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4">
                        <a:moveTo>
                          <a:pt x="0" y="4"/>
                        </a:moveTo>
                        <a:lnTo>
                          <a:pt x="12" y="4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56" name="Line 596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157" name="Group 597"/>
                <p:cNvGrpSpPr>
                  <a:grpSpLocks/>
                </p:cNvGrpSpPr>
                <p:nvPr/>
              </p:nvGrpSpPr>
              <p:grpSpPr bwMode="auto">
                <a:xfrm>
                  <a:off x="653" y="1410"/>
                  <a:ext cx="127" cy="119"/>
                  <a:chOff x="653" y="1410"/>
                  <a:chExt cx="127" cy="119"/>
                </a:xfrm>
              </p:grpSpPr>
              <p:sp>
                <p:nvSpPr>
                  <p:cNvPr id="579158" name="Freeform 598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3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59" name="Freeform 599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00" y="3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27" h="37">
                        <a:moveTo>
                          <a:pt x="0" y="37"/>
                        </a:moveTo>
                        <a:lnTo>
                          <a:pt x="100" y="3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60" name="Freeform 600"/>
                  <p:cNvSpPr>
                    <a:spLocks/>
                  </p:cNvSpPr>
                  <p:nvPr/>
                </p:nvSpPr>
                <p:spPr bwMode="auto">
                  <a:xfrm>
                    <a:off x="753" y="1410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61" name="Freeform 601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62" name="Freeform 602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63" name="Line 603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164" name="Group 604"/>
                <p:cNvGrpSpPr>
                  <a:grpSpLocks/>
                </p:cNvGrpSpPr>
                <p:nvPr/>
              </p:nvGrpSpPr>
              <p:grpSpPr bwMode="auto">
                <a:xfrm>
                  <a:off x="762" y="1410"/>
                  <a:ext cx="127" cy="119"/>
                  <a:chOff x="762" y="1410"/>
                  <a:chExt cx="127" cy="119"/>
                </a:xfrm>
              </p:grpSpPr>
              <p:sp>
                <p:nvSpPr>
                  <p:cNvPr id="579165" name="Freeform 605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3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66" name="Freeform 606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00" y="3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27" h="37">
                        <a:moveTo>
                          <a:pt x="0" y="37"/>
                        </a:moveTo>
                        <a:lnTo>
                          <a:pt x="100" y="3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67" name="Freeform 607"/>
                  <p:cNvSpPr>
                    <a:spLocks/>
                  </p:cNvSpPr>
                  <p:nvPr/>
                </p:nvSpPr>
                <p:spPr bwMode="auto">
                  <a:xfrm>
                    <a:off x="862" y="1410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68" name="Freeform 608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69" name="Freeform 609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70" name="Line 610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79171" name="Group 611"/>
            <p:cNvGrpSpPr>
              <a:grpSpLocks/>
            </p:cNvGrpSpPr>
            <p:nvPr/>
          </p:nvGrpSpPr>
          <p:grpSpPr bwMode="auto">
            <a:xfrm>
              <a:off x="420" y="1779"/>
              <a:ext cx="354" cy="311"/>
              <a:chOff x="535" y="1410"/>
              <a:chExt cx="354" cy="311"/>
            </a:xfrm>
          </p:grpSpPr>
          <p:grpSp>
            <p:nvGrpSpPr>
              <p:cNvPr id="579172" name="Group 612"/>
              <p:cNvGrpSpPr>
                <a:grpSpLocks/>
              </p:cNvGrpSpPr>
              <p:nvPr/>
            </p:nvGrpSpPr>
            <p:grpSpPr bwMode="auto">
              <a:xfrm>
                <a:off x="535" y="1602"/>
                <a:ext cx="354" cy="119"/>
                <a:chOff x="535" y="1602"/>
                <a:chExt cx="354" cy="119"/>
              </a:xfrm>
            </p:grpSpPr>
            <p:grpSp>
              <p:nvGrpSpPr>
                <p:cNvPr id="579173" name="Group 613"/>
                <p:cNvGrpSpPr>
                  <a:grpSpLocks/>
                </p:cNvGrpSpPr>
                <p:nvPr/>
              </p:nvGrpSpPr>
              <p:grpSpPr bwMode="auto">
                <a:xfrm>
                  <a:off x="535" y="1602"/>
                  <a:ext cx="136" cy="119"/>
                  <a:chOff x="535" y="1602"/>
                  <a:chExt cx="136" cy="119"/>
                </a:xfrm>
              </p:grpSpPr>
              <p:sp>
                <p:nvSpPr>
                  <p:cNvPr id="579174" name="Freeform 614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6" y="83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83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75" name="Freeform 615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9" y="28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36" h="28">
                        <a:moveTo>
                          <a:pt x="0" y="28"/>
                        </a:moveTo>
                        <a:lnTo>
                          <a:pt x="109" y="28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76" name="Freeform 616"/>
                  <p:cNvSpPr>
                    <a:spLocks/>
                  </p:cNvSpPr>
                  <p:nvPr/>
                </p:nvSpPr>
                <p:spPr bwMode="auto">
                  <a:xfrm>
                    <a:off x="644" y="1602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77" name="Freeform 617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9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78" name="Freeform 618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79" name="Line 619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180" name="Group 620"/>
                <p:cNvGrpSpPr>
                  <a:grpSpLocks/>
                </p:cNvGrpSpPr>
                <p:nvPr/>
              </p:nvGrpSpPr>
              <p:grpSpPr bwMode="auto">
                <a:xfrm>
                  <a:off x="653" y="1602"/>
                  <a:ext cx="127" cy="119"/>
                  <a:chOff x="653" y="1602"/>
                  <a:chExt cx="127" cy="119"/>
                </a:xfrm>
              </p:grpSpPr>
              <p:sp>
                <p:nvSpPr>
                  <p:cNvPr id="579181" name="Freeform 621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82" name="Freeform 622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83" name="Freeform 623"/>
                  <p:cNvSpPr>
                    <a:spLocks/>
                  </p:cNvSpPr>
                  <p:nvPr/>
                </p:nvSpPr>
                <p:spPr bwMode="auto">
                  <a:xfrm>
                    <a:off x="753" y="1602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84" name="Freeform 624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85" name="Freeform 625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86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187" name="Group 627"/>
                <p:cNvGrpSpPr>
                  <a:grpSpLocks/>
                </p:cNvGrpSpPr>
                <p:nvPr/>
              </p:nvGrpSpPr>
              <p:grpSpPr bwMode="auto">
                <a:xfrm>
                  <a:off x="762" y="1602"/>
                  <a:ext cx="127" cy="119"/>
                  <a:chOff x="762" y="1602"/>
                  <a:chExt cx="127" cy="119"/>
                </a:xfrm>
              </p:grpSpPr>
              <p:sp>
                <p:nvSpPr>
                  <p:cNvPr id="579188" name="Freeform 628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89" name="Freeform 629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90" name="Freeform 630"/>
                  <p:cNvSpPr>
                    <a:spLocks/>
                  </p:cNvSpPr>
                  <p:nvPr/>
                </p:nvSpPr>
                <p:spPr bwMode="auto">
                  <a:xfrm>
                    <a:off x="862" y="1602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91" name="Freeform 631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92" name="Freeform 632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93" name="Line 633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79194" name="Group 634"/>
              <p:cNvGrpSpPr>
                <a:grpSpLocks/>
              </p:cNvGrpSpPr>
              <p:nvPr/>
            </p:nvGrpSpPr>
            <p:grpSpPr bwMode="auto">
              <a:xfrm>
                <a:off x="535" y="1511"/>
                <a:ext cx="354" cy="110"/>
                <a:chOff x="535" y="1511"/>
                <a:chExt cx="354" cy="110"/>
              </a:xfrm>
            </p:grpSpPr>
            <p:grpSp>
              <p:nvGrpSpPr>
                <p:cNvPr id="579195" name="Group 635"/>
                <p:cNvGrpSpPr>
                  <a:grpSpLocks/>
                </p:cNvGrpSpPr>
                <p:nvPr/>
              </p:nvGrpSpPr>
              <p:grpSpPr bwMode="auto">
                <a:xfrm>
                  <a:off x="535" y="1511"/>
                  <a:ext cx="136" cy="110"/>
                  <a:chOff x="535" y="1511"/>
                  <a:chExt cx="136" cy="110"/>
                </a:xfrm>
              </p:grpSpPr>
              <p:sp>
                <p:nvSpPr>
                  <p:cNvPr id="579196" name="Freeform 636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110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27"/>
                      </a:cxn>
                      <a:cxn ang="0">
                        <a:pos x="0" y="110"/>
                      </a:cxn>
                      <a:cxn ang="0">
                        <a:pos x="109" y="110"/>
                      </a:cxn>
                      <a:cxn ang="0">
                        <a:pos x="136" y="82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0">
                        <a:moveTo>
                          <a:pt x="36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9" y="110"/>
                        </a:lnTo>
                        <a:lnTo>
                          <a:pt x="136" y="8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97" name="Freeform 637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9" y="27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36" h="27">
                        <a:moveTo>
                          <a:pt x="0" y="27"/>
                        </a:moveTo>
                        <a:lnTo>
                          <a:pt x="109" y="2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98" name="Freeform 638"/>
                  <p:cNvSpPr>
                    <a:spLocks/>
                  </p:cNvSpPr>
                  <p:nvPr/>
                </p:nvSpPr>
                <p:spPr bwMode="auto">
                  <a:xfrm>
                    <a:off x="644" y="1511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82"/>
                      </a:cxn>
                      <a:cxn ang="0">
                        <a:pos x="0" y="11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199" name="Freeform 639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110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2" y="12"/>
                      </a:cxn>
                      <a:cxn ang="0">
                        <a:pos x="15" y="9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2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2" y="12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00" name="Freeform 640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01" name="Line 641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202" name="Group 642"/>
                <p:cNvGrpSpPr>
                  <a:grpSpLocks/>
                </p:cNvGrpSpPr>
                <p:nvPr/>
              </p:nvGrpSpPr>
              <p:grpSpPr bwMode="auto">
                <a:xfrm>
                  <a:off x="653" y="1511"/>
                  <a:ext cx="127" cy="110"/>
                  <a:chOff x="653" y="1511"/>
                  <a:chExt cx="127" cy="110"/>
                </a:xfrm>
              </p:grpSpPr>
              <p:sp>
                <p:nvSpPr>
                  <p:cNvPr id="579203" name="Freeform 643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0"/>
                      </a:cxn>
                      <a:cxn ang="0">
                        <a:pos x="100" y="110"/>
                      </a:cxn>
                      <a:cxn ang="0">
                        <a:pos x="127" y="8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04" name="Freeform 644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05" name="Freeform 645"/>
                  <p:cNvSpPr>
                    <a:spLocks/>
                  </p:cNvSpPr>
                  <p:nvPr/>
                </p:nvSpPr>
                <p:spPr bwMode="auto">
                  <a:xfrm>
                    <a:off x="753" y="1511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82"/>
                      </a:cxn>
                      <a:cxn ang="0">
                        <a:pos x="0" y="11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06" name="Freeform 646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1" y="12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07" name="Freeform 647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08" name="Line 648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209" name="Group 649"/>
                <p:cNvGrpSpPr>
                  <a:grpSpLocks/>
                </p:cNvGrpSpPr>
                <p:nvPr/>
              </p:nvGrpSpPr>
              <p:grpSpPr bwMode="auto">
                <a:xfrm>
                  <a:off x="762" y="1511"/>
                  <a:ext cx="127" cy="110"/>
                  <a:chOff x="762" y="1511"/>
                  <a:chExt cx="127" cy="110"/>
                </a:xfrm>
              </p:grpSpPr>
              <p:sp>
                <p:nvSpPr>
                  <p:cNvPr id="579210" name="Freeform 650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0"/>
                      </a:cxn>
                      <a:cxn ang="0">
                        <a:pos x="100" y="110"/>
                      </a:cxn>
                      <a:cxn ang="0">
                        <a:pos x="127" y="8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11" name="Freeform 651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12" name="Freeform 652"/>
                  <p:cNvSpPr>
                    <a:spLocks/>
                  </p:cNvSpPr>
                  <p:nvPr/>
                </p:nvSpPr>
                <p:spPr bwMode="auto">
                  <a:xfrm>
                    <a:off x="862" y="1511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82"/>
                      </a:cxn>
                      <a:cxn ang="0">
                        <a:pos x="0" y="11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13" name="Freeform 653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1" y="12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14" name="Freeform 654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15" name="Line 655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79216" name="Group 656"/>
              <p:cNvGrpSpPr>
                <a:grpSpLocks/>
              </p:cNvGrpSpPr>
              <p:nvPr/>
            </p:nvGrpSpPr>
            <p:grpSpPr bwMode="auto">
              <a:xfrm>
                <a:off x="535" y="1410"/>
                <a:ext cx="354" cy="119"/>
                <a:chOff x="535" y="1410"/>
                <a:chExt cx="354" cy="119"/>
              </a:xfrm>
            </p:grpSpPr>
            <p:grpSp>
              <p:nvGrpSpPr>
                <p:cNvPr id="579217" name="Group 657"/>
                <p:cNvGrpSpPr>
                  <a:grpSpLocks/>
                </p:cNvGrpSpPr>
                <p:nvPr/>
              </p:nvGrpSpPr>
              <p:grpSpPr bwMode="auto">
                <a:xfrm>
                  <a:off x="535" y="1410"/>
                  <a:ext cx="136" cy="119"/>
                  <a:chOff x="535" y="1410"/>
                  <a:chExt cx="136" cy="119"/>
                </a:xfrm>
              </p:grpSpPr>
              <p:sp>
                <p:nvSpPr>
                  <p:cNvPr id="579218" name="Freeform 658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37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6" y="92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9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19" name="Freeform 659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09" y="37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36" h="37">
                        <a:moveTo>
                          <a:pt x="0" y="37"/>
                        </a:moveTo>
                        <a:lnTo>
                          <a:pt x="109" y="3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20" name="Freeform 660"/>
                  <p:cNvSpPr>
                    <a:spLocks/>
                  </p:cNvSpPr>
                  <p:nvPr/>
                </p:nvSpPr>
                <p:spPr bwMode="auto">
                  <a:xfrm>
                    <a:off x="644" y="1410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21" name="Freeform 661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22" name="Freeform 662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3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2" y="4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4">
                        <a:moveTo>
                          <a:pt x="0" y="4"/>
                        </a:moveTo>
                        <a:lnTo>
                          <a:pt x="12" y="4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23" name="Line 663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224" name="Group 664"/>
                <p:cNvGrpSpPr>
                  <a:grpSpLocks/>
                </p:cNvGrpSpPr>
                <p:nvPr/>
              </p:nvGrpSpPr>
              <p:grpSpPr bwMode="auto">
                <a:xfrm>
                  <a:off x="653" y="1410"/>
                  <a:ext cx="127" cy="119"/>
                  <a:chOff x="653" y="1410"/>
                  <a:chExt cx="127" cy="119"/>
                </a:xfrm>
              </p:grpSpPr>
              <p:sp>
                <p:nvSpPr>
                  <p:cNvPr id="579225" name="Freeform 665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3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26" name="Freeform 666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00" y="3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27" h="37">
                        <a:moveTo>
                          <a:pt x="0" y="37"/>
                        </a:moveTo>
                        <a:lnTo>
                          <a:pt x="100" y="3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27" name="Freeform 667"/>
                  <p:cNvSpPr>
                    <a:spLocks/>
                  </p:cNvSpPr>
                  <p:nvPr/>
                </p:nvSpPr>
                <p:spPr bwMode="auto">
                  <a:xfrm>
                    <a:off x="753" y="1410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28" name="Freeform 668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29" name="Freeform 669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30" name="Line 670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231" name="Group 671"/>
                <p:cNvGrpSpPr>
                  <a:grpSpLocks/>
                </p:cNvGrpSpPr>
                <p:nvPr/>
              </p:nvGrpSpPr>
              <p:grpSpPr bwMode="auto">
                <a:xfrm>
                  <a:off x="762" y="1410"/>
                  <a:ext cx="127" cy="119"/>
                  <a:chOff x="762" y="1410"/>
                  <a:chExt cx="127" cy="119"/>
                </a:xfrm>
              </p:grpSpPr>
              <p:sp>
                <p:nvSpPr>
                  <p:cNvPr id="579232" name="Freeform 672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3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33" name="Freeform 673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00" y="3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27" h="37">
                        <a:moveTo>
                          <a:pt x="0" y="37"/>
                        </a:moveTo>
                        <a:lnTo>
                          <a:pt x="100" y="3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34" name="Freeform 674"/>
                  <p:cNvSpPr>
                    <a:spLocks/>
                  </p:cNvSpPr>
                  <p:nvPr/>
                </p:nvSpPr>
                <p:spPr bwMode="auto">
                  <a:xfrm>
                    <a:off x="862" y="1410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35" name="Freeform 675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36" name="Freeform 676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37" name="Line 677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79238" name="Group 678"/>
            <p:cNvGrpSpPr>
              <a:grpSpLocks/>
            </p:cNvGrpSpPr>
            <p:nvPr/>
          </p:nvGrpSpPr>
          <p:grpSpPr bwMode="auto">
            <a:xfrm>
              <a:off x="889" y="1391"/>
              <a:ext cx="354" cy="311"/>
              <a:chOff x="535" y="1410"/>
              <a:chExt cx="354" cy="311"/>
            </a:xfrm>
          </p:grpSpPr>
          <p:grpSp>
            <p:nvGrpSpPr>
              <p:cNvPr id="579239" name="Group 679"/>
              <p:cNvGrpSpPr>
                <a:grpSpLocks/>
              </p:cNvGrpSpPr>
              <p:nvPr/>
            </p:nvGrpSpPr>
            <p:grpSpPr bwMode="auto">
              <a:xfrm>
                <a:off x="535" y="1602"/>
                <a:ext cx="354" cy="119"/>
                <a:chOff x="535" y="1602"/>
                <a:chExt cx="354" cy="119"/>
              </a:xfrm>
            </p:grpSpPr>
            <p:grpSp>
              <p:nvGrpSpPr>
                <p:cNvPr id="579240" name="Group 680"/>
                <p:cNvGrpSpPr>
                  <a:grpSpLocks/>
                </p:cNvGrpSpPr>
                <p:nvPr/>
              </p:nvGrpSpPr>
              <p:grpSpPr bwMode="auto">
                <a:xfrm>
                  <a:off x="535" y="1602"/>
                  <a:ext cx="136" cy="119"/>
                  <a:chOff x="535" y="1602"/>
                  <a:chExt cx="136" cy="119"/>
                </a:xfrm>
              </p:grpSpPr>
              <p:sp>
                <p:nvSpPr>
                  <p:cNvPr id="579241" name="Freeform 681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6" y="83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83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42" name="Freeform 682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9" y="28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36" h="28">
                        <a:moveTo>
                          <a:pt x="0" y="28"/>
                        </a:moveTo>
                        <a:lnTo>
                          <a:pt x="109" y="28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43" name="Freeform 683"/>
                  <p:cNvSpPr>
                    <a:spLocks/>
                  </p:cNvSpPr>
                  <p:nvPr/>
                </p:nvSpPr>
                <p:spPr bwMode="auto">
                  <a:xfrm>
                    <a:off x="644" y="1602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44" name="Freeform 684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9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45" name="Freeform 685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46" name="Line 686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247" name="Group 687"/>
                <p:cNvGrpSpPr>
                  <a:grpSpLocks/>
                </p:cNvGrpSpPr>
                <p:nvPr/>
              </p:nvGrpSpPr>
              <p:grpSpPr bwMode="auto">
                <a:xfrm>
                  <a:off x="653" y="1602"/>
                  <a:ext cx="127" cy="119"/>
                  <a:chOff x="653" y="1602"/>
                  <a:chExt cx="127" cy="119"/>
                </a:xfrm>
              </p:grpSpPr>
              <p:sp>
                <p:nvSpPr>
                  <p:cNvPr id="579248" name="Freeform 688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49" name="Freeform 689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50" name="Freeform 690"/>
                  <p:cNvSpPr>
                    <a:spLocks/>
                  </p:cNvSpPr>
                  <p:nvPr/>
                </p:nvSpPr>
                <p:spPr bwMode="auto">
                  <a:xfrm>
                    <a:off x="753" y="1602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51" name="Freeform 691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52" name="Freeform 692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53" name="Line 693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254" name="Group 694"/>
                <p:cNvGrpSpPr>
                  <a:grpSpLocks/>
                </p:cNvGrpSpPr>
                <p:nvPr/>
              </p:nvGrpSpPr>
              <p:grpSpPr bwMode="auto">
                <a:xfrm>
                  <a:off x="762" y="1602"/>
                  <a:ext cx="127" cy="119"/>
                  <a:chOff x="762" y="1602"/>
                  <a:chExt cx="127" cy="119"/>
                </a:xfrm>
              </p:grpSpPr>
              <p:sp>
                <p:nvSpPr>
                  <p:cNvPr id="579255" name="Freeform 695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56" name="Freeform 696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57" name="Freeform 697"/>
                  <p:cNvSpPr>
                    <a:spLocks/>
                  </p:cNvSpPr>
                  <p:nvPr/>
                </p:nvSpPr>
                <p:spPr bwMode="auto">
                  <a:xfrm>
                    <a:off x="862" y="1602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58" name="Freeform 698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59" name="Freeform 699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60" name="Line 700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79261" name="Group 701"/>
              <p:cNvGrpSpPr>
                <a:grpSpLocks/>
              </p:cNvGrpSpPr>
              <p:nvPr/>
            </p:nvGrpSpPr>
            <p:grpSpPr bwMode="auto">
              <a:xfrm>
                <a:off x="535" y="1511"/>
                <a:ext cx="354" cy="110"/>
                <a:chOff x="535" y="1511"/>
                <a:chExt cx="354" cy="110"/>
              </a:xfrm>
            </p:grpSpPr>
            <p:grpSp>
              <p:nvGrpSpPr>
                <p:cNvPr id="579262" name="Group 702"/>
                <p:cNvGrpSpPr>
                  <a:grpSpLocks/>
                </p:cNvGrpSpPr>
                <p:nvPr/>
              </p:nvGrpSpPr>
              <p:grpSpPr bwMode="auto">
                <a:xfrm>
                  <a:off x="535" y="1511"/>
                  <a:ext cx="136" cy="110"/>
                  <a:chOff x="535" y="1511"/>
                  <a:chExt cx="136" cy="110"/>
                </a:xfrm>
              </p:grpSpPr>
              <p:sp>
                <p:nvSpPr>
                  <p:cNvPr id="579263" name="Freeform 703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110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27"/>
                      </a:cxn>
                      <a:cxn ang="0">
                        <a:pos x="0" y="110"/>
                      </a:cxn>
                      <a:cxn ang="0">
                        <a:pos x="109" y="110"/>
                      </a:cxn>
                      <a:cxn ang="0">
                        <a:pos x="136" y="82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0">
                        <a:moveTo>
                          <a:pt x="36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9" y="110"/>
                        </a:lnTo>
                        <a:lnTo>
                          <a:pt x="136" y="8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64" name="Freeform 704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9" y="27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36" h="27">
                        <a:moveTo>
                          <a:pt x="0" y="27"/>
                        </a:moveTo>
                        <a:lnTo>
                          <a:pt x="109" y="2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65" name="Freeform 705"/>
                  <p:cNvSpPr>
                    <a:spLocks/>
                  </p:cNvSpPr>
                  <p:nvPr/>
                </p:nvSpPr>
                <p:spPr bwMode="auto">
                  <a:xfrm>
                    <a:off x="644" y="1511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82"/>
                      </a:cxn>
                      <a:cxn ang="0">
                        <a:pos x="0" y="11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66" name="Freeform 706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110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2" y="12"/>
                      </a:cxn>
                      <a:cxn ang="0">
                        <a:pos x="15" y="9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2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2" y="12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67" name="Freeform 707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68" name="Line 708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269" name="Group 709"/>
                <p:cNvGrpSpPr>
                  <a:grpSpLocks/>
                </p:cNvGrpSpPr>
                <p:nvPr/>
              </p:nvGrpSpPr>
              <p:grpSpPr bwMode="auto">
                <a:xfrm>
                  <a:off x="653" y="1511"/>
                  <a:ext cx="127" cy="110"/>
                  <a:chOff x="653" y="1511"/>
                  <a:chExt cx="127" cy="110"/>
                </a:xfrm>
              </p:grpSpPr>
              <p:sp>
                <p:nvSpPr>
                  <p:cNvPr id="579270" name="Freeform 710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0"/>
                      </a:cxn>
                      <a:cxn ang="0">
                        <a:pos x="100" y="110"/>
                      </a:cxn>
                      <a:cxn ang="0">
                        <a:pos x="127" y="8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71" name="Freeform 711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72" name="Freeform 712"/>
                  <p:cNvSpPr>
                    <a:spLocks/>
                  </p:cNvSpPr>
                  <p:nvPr/>
                </p:nvSpPr>
                <p:spPr bwMode="auto">
                  <a:xfrm>
                    <a:off x="753" y="1511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82"/>
                      </a:cxn>
                      <a:cxn ang="0">
                        <a:pos x="0" y="11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73" name="Freeform 713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1" y="12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74" name="Freeform 714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75" name="Line 715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276" name="Group 716"/>
                <p:cNvGrpSpPr>
                  <a:grpSpLocks/>
                </p:cNvGrpSpPr>
                <p:nvPr/>
              </p:nvGrpSpPr>
              <p:grpSpPr bwMode="auto">
                <a:xfrm>
                  <a:off x="762" y="1511"/>
                  <a:ext cx="127" cy="110"/>
                  <a:chOff x="762" y="1511"/>
                  <a:chExt cx="127" cy="110"/>
                </a:xfrm>
              </p:grpSpPr>
              <p:sp>
                <p:nvSpPr>
                  <p:cNvPr id="579277" name="Freeform 717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0"/>
                      </a:cxn>
                      <a:cxn ang="0">
                        <a:pos x="100" y="110"/>
                      </a:cxn>
                      <a:cxn ang="0">
                        <a:pos x="127" y="8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78" name="Freeform 718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79" name="Freeform 719"/>
                  <p:cNvSpPr>
                    <a:spLocks/>
                  </p:cNvSpPr>
                  <p:nvPr/>
                </p:nvSpPr>
                <p:spPr bwMode="auto">
                  <a:xfrm>
                    <a:off x="862" y="1511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82"/>
                      </a:cxn>
                      <a:cxn ang="0">
                        <a:pos x="0" y="11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80" name="Freeform 720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1" y="12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81" name="Freeform 721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82" name="Line 722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79283" name="Group 723"/>
              <p:cNvGrpSpPr>
                <a:grpSpLocks/>
              </p:cNvGrpSpPr>
              <p:nvPr/>
            </p:nvGrpSpPr>
            <p:grpSpPr bwMode="auto">
              <a:xfrm>
                <a:off x="535" y="1410"/>
                <a:ext cx="354" cy="119"/>
                <a:chOff x="535" y="1410"/>
                <a:chExt cx="354" cy="119"/>
              </a:xfrm>
            </p:grpSpPr>
            <p:grpSp>
              <p:nvGrpSpPr>
                <p:cNvPr id="579284" name="Group 724"/>
                <p:cNvGrpSpPr>
                  <a:grpSpLocks/>
                </p:cNvGrpSpPr>
                <p:nvPr/>
              </p:nvGrpSpPr>
              <p:grpSpPr bwMode="auto">
                <a:xfrm>
                  <a:off x="535" y="1410"/>
                  <a:ext cx="136" cy="119"/>
                  <a:chOff x="535" y="1410"/>
                  <a:chExt cx="136" cy="119"/>
                </a:xfrm>
              </p:grpSpPr>
              <p:sp>
                <p:nvSpPr>
                  <p:cNvPr id="579285" name="Freeform 725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37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6" y="92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9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86" name="Freeform 726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09" y="37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36" h="37">
                        <a:moveTo>
                          <a:pt x="0" y="37"/>
                        </a:moveTo>
                        <a:lnTo>
                          <a:pt x="109" y="3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87" name="Freeform 727"/>
                  <p:cNvSpPr>
                    <a:spLocks/>
                  </p:cNvSpPr>
                  <p:nvPr/>
                </p:nvSpPr>
                <p:spPr bwMode="auto">
                  <a:xfrm>
                    <a:off x="644" y="1410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88" name="Freeform 728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89" name="Freeform 729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3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2" y="4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4">
                        <a:moveTo>
                          <a:pt x="0" y="4"/>
                        </a:moveTo>
                        <a:lnTo>
                          <a:pt x="12" y="4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90" name="Line 730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291" name="Group 731"/>
                <p:cNvGrpSpPr>
                  <a:grpSpLocks/>
                </p:cNvGrpSpPr>
                <p:nvPr/>
              </p:nvGrpSpPr>
              <p:grpSpPr bwMode="auto">
                <a:xfrm>
                  <a:off x="653" y="1410"/>
                  <a:ext cx="127" cy="119"/>
                  <a:chOff x="653" y="1410"/>
                  <a:chExt cx="127" cy="119"/>
                </a:xfrm>
              </p:grpSpPr>
              <p:sp>
                <p:nvSpPr>
                  <p:cNvPr id="579292" name="Freeform 732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3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93" name="Freeform 733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00" y="3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27" h="37">
                        <a:moveTo>
                          <a:pt x="0" y="37"/>
                        </a:moveTo>
                        <a:lnTo>
                          <a:pt x="100" y="3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94" name="Freeform 734"/>
                  <p:cNvSpPr>
                    <a:spLocks/>
                  </p:cNvSpPr>
                  <p:nvPr/>
                </p:nvSpPr>
                <p:spPr bwMode="auto">
                  <a:xfrm>
                    <a:off x="753" y="1410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95" name="Freeform 735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96" name="Freeform 736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297" name="Line 737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298" name="Group 738"/>
                <p:cNvGrpSpPr>
                  <a:grpSpLocks/>
                </p:cNvGrpSpPr>
                <p:nvPr/>
              </p:nvGrpSpPr>
              <p:grpSpPr bwMode="auto">
                <a:xfrm>
                  <a:off x="762" y="1410"/>
                  <a:ext cx="127" cy="119"/>
                  <a:chOff x="762" y="1410"/>
                  <a:chExt cx="127" cy="119"/>
                </a:xfrm>
              </p:grpSpPr>
              <p:sp>
                <p:nvSpPr>
                  <p:cNvPr id="579299" name="Freeform 739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3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00" name="Freeform 740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00" y="3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27" h="37">
                        <a:moveTo>
                          <a:pt x="0" y="37"/>
                        </a:moveTo>
                        <a:lnTo>
                          <a:pt x="100" y="3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01" name="Freeform 741"/>
                  <p:cNvSpPr>
                    <a:spLocks/>
                  </p:cNvSpPr>
                  <p:nvPr/>
                </p:nvSpPr>
                <p:spPr bwMode="auto">
                  <a:xfrm>
                    <a:off x="862" y="1410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02" name="Freeform 742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03" name="Freeform 743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04" name="Line 744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579305" name="Group 745"/>
            <p:cNvGrpSpPr>
              <a:grpSpLocks/>
            </p:cNvGrpSpPr>
            <p:nvPr/>
          </p:nvGrpSpPr>
          <p:grpSpPr bwMode="auto">
            <a:xfrm>
              <a:off x="890" y="1774"/>
              <a:ext cx="354" cy="311"/>
              <a:chOff x="535" y="1410"/>
              <a:chExt cx="354" cy="311"/>
            </a:xfrm>
          </p:grpSpPr>
          <p:grpSp>
            <p:nvGrpSpPr>
              <p:cNvPr id="579306" name="Group 746"/>
              <p:cNvGrpSpPr>
                <a:grpSpLocks/>
              </p:cNvGrpSpPr>
              <p:nvPr/>
            </p:nvGrpSpPr>
            <p:grpSpPr bwMode="auto">
              <a:xfrm>
                <a:off x="535" y="1602"/>
                <a:ext cx="354" cy="119"/>
                <a:chOff x="535" y="1602"/>
                <a:chExt cx="354" cy="119"/>
              </a:xfrm>
            </p:grpSpPr>
            <p:grpSp>
              <p:nvGrpSpPr>
                <p:cNvPr id="579307" name="Group 747"/>
                <p:cNvGrpSpPr>
                  <a:grpSpLocks/>
                </p:cNvGrpSpPr>
                <p:nvPr/>
              </p:nvGrpSpPr>
              <p:grpSpPr bwMode="auto">
                <a:xfrm>
                  <a:off x="535" y="1602"/>
                  <a:ext cx="136" cy="119"/>
                  <a:chOff x="535" y="1602"/>
                  <a:chExt cx="136" cy="119"/>
                </a:xfrm>
              </p:grpSpPr>
              <p:sp>
                <p:nvSpPr>
                  <p:cNvPr id="579308" name="Freeform 748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6" y="83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83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09" name="Freeform 749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9" y="28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36" h="28">
                        <a:moveTo>
                          <a:pt x="0" y="28"/>
                        </a:moveTo>
                        <a:lnTo>
                          <a:pt x="109" y="28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10" name="Freeform 750"/>
                  <p:cNvSpPr>
                    <a:spLocks/>
                  </p:cNvSpPr>
                  <p:nvPr/>
                </p:nvSpPr>
                <p:spPr bwMode="auto">
                  <a:xfrm>
                    <a:off x="644" y="1602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11" name="Freeform 751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9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12" name="Freeform 752"/>
                  <p:cNvSpPr>
                    <a:spLocks/>
                  </p:cNvSpPr>
                  <p:nvPr/>
                </p:nvSpPr>
                <p:spPr bwMode="auto">
                  <a:xfrm>
                    <a:off x="535" y="1602"/>
                    <a:ext cx="136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13" name="Line 753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314" name="Group 754"/>
                <p:cNvGrpSpPr>
                  <a:grpSpLocks/>
                </p:cNvGrpSpPr>
                <p:nvPr/>
              </p:nvGrpSpPr>
              <p:grpSpPr bwMode="auto">
                <a:xfrm>
                  <a:off x="653" y="1602"/>
                  <a:ext cx="127" cy="119"/>
                  <a:chOff x="653" y="1602"/>
                  <a:chExt cx="127" cy="119"/>
                </a:xfrm>
              </p:grpSpPr>
              <p:sp>
                <p:nvSpPr>
                  <p:cNvPr id="579315" name="Freeform 755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16" name="Freeform 756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17" name="Freeform 757"/>
                  <p:cNvSpPr>
                    <a:spLocks/>
                  </p:cNvSpPr>
                  <p:nvPr/>
                </p:nvSpPr>
                <p:spPr bwMode="auto">
                  <a:xfrm>
                    <a:off x="753" y="1602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18" name="Freeform 758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19" name="Freeform 759"/>
                  <p:cNvSpPr>
                    <a:spLocks/>
                  </p:cNvSpPr>
                  <p:nvPr/>
                </p:nvSpPr>
                <p:spPr bwMode="auto">
                  <a:xfrm>
                    <a:off x="653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20" name="Line 760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321" name="Group 761"/>
                <p:cNvGrpSpPr>
                  <a:grpSpLocks/>
                </p:cNvGrpSpPr>
                <p:nvPr/>
              </p:nvGrpSpPr>
              <p:grpSpPr bwMode="auto">
                <a:xfrm>
                  <a:off x="762" y="1602"/>
                  <a:ext cx="127" cy="119"/>
                  <a:chOff x="762" y="1602"/>
                  <a:chExt cx="127" cy="119"/>
                </a:xfrm>
              </p:grpSpPr>
              <p:sp>
                <p:nvSpPr>
                  <p:cNvPr id="579322" name="Freeform 762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8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83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28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83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23" name="Freeform 763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100" y="28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127" h="28">
                        <a:moveTo>
                          <a:pt x="0" y="28"/>
                        </a:moveTo>
                        <a:lnTo>
                          <a:pt x="100" y="28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24" name="Freeform 764"/>
                  <p:cNvSpPr>
                    <a:spLocks/>
                  </p:cNvSpPr>
                  <p:nvPr/>
                </p:nvSpPr>
                <p:spPr bwMode="auto">
                  <a:xfrm>
                    <a:off x="862" y="1602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28"/>
                      </a:cxn>
                      <a:cxn ang="0">
                        <a:pos x="27" y="0"/>
                      </a:cxn>
                      <a:cxn ang="0">
                        <a:pos x="27" y="83"/>
                      </a:cxn>
                      <a:cxn ang="0">
                        <a:pos x="0" y="119"/>
                      </a:cxn>
                      <a:cxn ang="0">
                        <a:pos x="0" y="28"/>
                      </a:cxn>
                    </a:cxnLst>
                    <a:rect l="0" t="0" r="r" b="b"/>
                    <a:pathLst>
                      <a:path w="27" h="119">
                        <a:moveTo>
                          <a:pt x="0" y="28"/>
                        </a:moveTo>
                        <a:lnTo>
                          <a:pt x="27" y="0"/>
                        </a:lnTo>
                        <a:lnTo>
                          <a:pt x="27" y="83"/>
                        </a:lnTo>
                        <a:lnTo>
                          <a:pt x="0" y="119"/>
                        </a:lnTo>
                        <a:lnTo>
                          <a:pt x="0" y="28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25" name="Freeform 765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26" name="Freeform 766"/>
                  <p:cNvSpPr>
                    <a:spLocks/>
                  </p:cNvSpPr>
                  <p:nvPr/>
                </p:nvSpPr>
                <p:spPr bwMode="auto">
                  <a:xfrm>
                    <a:off x="762" y="1602"/>
                    <a:ext cx="127" cy="28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27" name="Line 767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630"/>
                    <a:ext cx="1" cy="91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79328" name="Group 768"/>
              <p:cNvGrpSpPr>
                <a:grpSpLocks/>
              </p:cNvGrpSpPr>
              <p:nvPr/>
            </p:nvGrpSpPr>
            <p:grpSpPr bwMode="auto">
              <a:xfrm>
                <a:off x="535" y="1511"/>
                <a:ext cx="354" cy="110"/>
                <a:chOff x="535" y="1511"/>
                <a:chExt cx="354" cy="110"/>
              </a:xfrm>
            </p:grpSpPr>
            <p:grpSp>
              <p:nvGrpSpPr>
                <p:cNvPr id="579329" name="Group 769"/>
                <p:cNvGrpSpPr>
                  <a:grpSpLocks/>
                </p:cNvGrpSpPr>
                <p:nvPr/>
              </p:nvGrpSpPr>
              <p:grpSpPr bwMode="auto">
                <a:xfrm>
                  <a:off x="535" y="1511"/>
                  <a:ext cx="136" cy="110"/>
                  <a:chOff x="535" y="1511"/>
                  <a:chExt cx="136" cy="110"/>
                </a:xfrm>
              </p:grpSpPr>
              <p:sp>
                <p:nvSpPr>
                  <p:cNvPr id="579330" name="Freeform 770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110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27"/>
                      </a:cxn>
                      <a:cxn ang="0">
                        <a:pos x="0" y="110"/>
                      </a:cxn>
                      <a:cxn ang="0">
                        <a:pos x="109" y="110"/>
                      </a:cxn>
                      <a:cxn ang="0">
                        <a:pos x="136" y="82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0">
                        <a:moveTo>
                          <a:pt x="36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9" y="110"/>
                        </a:lnTo>
                        <a:lnTo>
                          <a:pt x="136" y="8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31" name="Freeform 771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9" y="27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36" h="27">
                        <a:moveTo>
                          <a:pt x="0" y="27"/>
                        </a:moveTo>
                        <a:lnTo>
                          <a:pt x="109" y="2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32" name="Freeform 772"/>
                  <p:cNvSpPr>
                    <a:spLocks/>
                  </p:cNvSpPr>
                  <p:nvPr/>
                </p:nvSpPr>
                <p:spPr bwMode="auto">
                  <a:xfrm>
                    <a:off x="644" y="1511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82"/>
                      </a:cxn>
                      <a:cxn ang="0">
                        <a:pos x="0" y="11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33" name="Freeform 773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110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2" y="12"/>
                      </a:cxn>
                      <a:cxn ang="0">
                        <a:pos x="15" y="9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2">
                        <a:moveTo>
                          <a:pt x="4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2" y="12"/>
                        </a:lnTo>
                        <a:lnTo>
                          <a:pt x="15" y="9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34" name="Freeform 774"/>
                  <p:cNvSpPr>
                    <a:spLocks/>
                  </p:cNvSpPr>
                  <p:nvPr/>
                </p:nvSpPr>
                <p:spPr bwMode="auto">
                  <a:xfrm>
                    <a:off x="535" y="1511"/>
                    <a:ext cx="136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2" y="3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3">
                        <a:moveTo>
                          <a:pt x="0" y="3"/>
                        </a:moveTo>
                        <a:lnTo>
                          <a:pt x="12" y="3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35" name="Line 775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336" name="Group 776"/>
                <p:cNvGrpSpPr>
                  <a:grpSpLocks/>
                </p:cNvGrpSpPr>
                <p:nvPr/>
              </p:nvGrpSpPr>
              <p:grpSpPr bwMode="auto">
                <a:xfrm>
                  <a:off x="653" y="1511"/>
                  <a:ext cx="127" cy="110"/>
                  <a:chOff x="653" y="1511"/>
                  <a:chExt cx="127" cy="110"/>
                </a:xfrm>
              </p:grpSpPr>
              <p:sp>
                <p:nvSpPr>
                  <p:cNvPr id="579337" name="Freeform 777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0"/>
                      </a:cxn>
                      <a:cxn ang="0">
                        <a:pos x="100" y="110"/>
                      </a:cxn>
                      <a:cxn ang="0">
                        <a:pos x="127" y="8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38" name="Freeform 778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39" name="Freeform 779"/>
                  <p:cNvSpPr>
                    <a:spLocks/>
                  </p:cNvSpPr>
                  <p:nvPr/>
                </p:nvSpPr>
                <p:spPr bwMode="auto">
                  <a:xfrm>
                    <a:off x="753" y="1511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82"/>
                      </a:cxn>
                      <a:cxn ang="0">
                        <a:pos x="0" y="11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40" name="Freeform 780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1" y="12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41" name="Freeform 781"/>
                  <p:cNvSpPr>
                    <a:spLocks/>
                  </p:cNvSpPr>
                  <p:nvPr/>
                </p:nvSpPr>
                <p:spPr bwMode="auto">
                  <a:xfrm>
                    <a:off x="653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42" name="Line 782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343" name="Group 783"/>
                <p:cNvGrpSpPr>
                  <a:grpSpLocks/>
                </p:cNvGrpSpPr>
                <p:nvPr/>
              </p:nvGrpSpPr>
              <p:grpSpPr bwMode="auto">
                <a:xfrm>
                  <a:off x="762" y="1511"/>
                  <a:ext cx="127" cy="110"/>
                  <a:chOff x="762" y="1511"/>
                  <a:chExt cx="127" cy="110"/>
                </a:xfrm>
              </p:grpSpPr>
              <p:sp>
                <p:nvSpPr>
                  <p:cNvPr id="579344" name="Freeform 784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27"/>
                      </a:cxn>
                      <a:cxn ang="0">
                        <a:pos x="0" y="110"/>
                      </a:cxn>
                      <a:cxn ang="0">
                        <a:pos x="100" y="110"/>
                      </a:cxn>
                      <a:cxn ang="0">
                        <a:pos x="127" y="8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0">
                        <a:moveTo>
                          <a:pt x="27" y="0"/>
                        </a:moveTo>
                        <a:lnTo>
                          <a:pt x="0" y="27"/>
                        </a:lnTo>
                        <a:lnTo>
                          <a:pt x="0" y="110"/>
                        </a:lnTo>
                        <a:lnTo>
                          <a:pt x="100" y="110"/>
                        </a:lnTo>
                        <a:lnTo>
                          <a:pt x="127" y="8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45" name="Freeform 785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100" y="2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127" h="27">
                        <a:moveTo>
                          <a:pt x="0" y="27"/>
                        </a:moveTo>
                        <a:lnTo>
                          <a:pt x="100" y="2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46" name="Freeform 786"/>
                  <p:cNvSpPr>
                    <a:spLocks/>
                  </p:cNvSpPr>
                  <p:nvPr/>
                </p:nvSpPr>
                <p:spPr bwMode="auto">
                  <a:xfrm>
                    <a:off x="862" y="1511"/>
                    <a:ext cx="27" cy="110"/>
                  </a:xfrm>
                  <a:custGeom>
                    <a:avLst/>
                    <a:gdLst/>
                    <a:ahLst/>
                    <a:cxnLst>
                      <a:cxn ang="0">
                        <a:pos x="0" y="27"/>
                      </a:cxn>
                      <a:cxn ang="0">
                        <a:pos x="27" y="0"/>
                      </a:cxn>
                      <a:cxn ang="0">
                        <a:pos x="27" y="82"/>
                      </a:cxn>
                      <a:cxn ang="0">
                        <a:pos x="0" y="110"/>
                      </a:cxn>
                      <a:cxn ang="0">
                        <a:pos x="0" y="27"/>
                      </a:cxn>
                    </a:cxnLst>
                    <a:rect l="0" t="0" r="r" b="b"/>
                    <a:pathLst>
                      <a:path w="27" h="110">
                        <a:moveTo>
                          <a:pt x="0" y="27"/>
                        </a:moveTo>
                        <a:lnTo>
                          <a:pt x="27" y="0"/>
                        </a:lnTo>
                        <a:lnTo>
                          <a:pt x="27" y="82"/>
                        </a:lnTo>
                        <a:lnTo>
                          <a:pt x="0" y="110"/>
                        </a:lnTo>
                        <a:lnTo>
                          <a:pt x="0" y="2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47" name="Freeform 787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110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3"/>
                      </a:cxn>
                      <a:cxn ang="0">
                        <a:pos x="0" y="12"/>
                      </a:cxn>
                      <a:cxn ang="0">
                        <a:pos x="11" y="12"/>
                      </a:cxn>
                      <a:cxn ang="0">
                        <a:pos x="14" y="9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12"/>
                        </a:lnTo>
                        <a:lnTo>
                          <a:pt x="11" y="12"/>
                        </a:lnTo>
                        <a:lnTo>
                          <a:pt x="14" y="9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48" name="Freeform 788"/>
                  <p:cNvSpPr>
                    <a:spLocks/>
                  </p:cNvSpPr>
                  <p:nvPr/>
                </p:nvSpPr>
                <p:spPr bwMode="auto">
                  <a:xfrm>
                    <a:off x="762" y="1511"/>
                    <a:ext cx="127" cy="27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1" y="3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3">
                        <a:moveTo>
                          <a:pt x="0" y="3"/>
                        </a:moveTo>
                        <a:lnTo>
                          <a:pt x="11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49" name="Line 789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538"/>
                    <a:ext cx="1" cy="83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79350" name="Group 790"/>
              <p:cNvGrpSpPr>
                <a:grpSpLocks/>
              </p:cNvGrpSpPr>
              <p:nvPr/>
            </p:nvGrpSpPr>
            <p:grpSpPr bwMode="auto">
              <a:xfrm>
                <a:off x="535" y="1410"/>
                <a:ext cx="354" cy="119"/>
                <a:chOff x="535" y="1410"/>
                <a:chExt cx="354" cy="119"/>
              </a:xfrm>
            </p:grpSpPr>
            <p:grpSp>
              <p:nvGrpSpPr>
                <p:cNvPr id="579351" name="Group 791"/>
                <p:cNvGrpSpPr>
                  <a:grpSpLocks/>
                </p:cNvGrpSpPr>
                <p:nvPr/>
              </p:nvGrpSpPr>
              <p:grpSpPr bwMode="auto">
                <a:xfrm>
                  <a:off x="535" y="1410"/>
                  <a:ext cx="136" cy="119"/>
                  <a:chOff x="535" y="1410"/>
                  <a:chExt cx="136" cy="119"/>
                </a:xfrm>
              </p:grpSpPr>
              <p:sp>
                <p:nvSpPr>
                  <p:cNvPr id="579352" name="Freeform 792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36" y="0"/>
                      </a:cxn>
                      <a:cxn ang="0">
                        <a:pos x="0" y="37"/>
                      </a:cxn>
                      <a:cxn ang="0">
                        <a:pos x="0" y="119"/>
                      </a:cxn>
                      <a:cxn ang="0">
                        <a:pos x="109" y="119"/>
                      </a:cxn>
                      <a:cxn ang="0">
                        <a:pos x="136" y="92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</a:cxnLst>
                    <a:rect l="0" t="0" r="r" b="b"/>
                    <a:pathLst>
                      <a:path w="136" h="119">
                        <a:moveTo>
                          <a:pt x="36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9" y="119"/>
                        </a:lnTo>
                        <a:lnTo>
                          <a:pt x="136" y="92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53" name="Freeform 793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09" y="37"/>
                      </a:cxn>
                      <a:cxn ang="0">
                        <a:pos x="136" y="0"/>
                      </a:cxn>
                      <a:cxn ang="0">
                        <a:pos x="36" y="0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36" h="37">
                        <a:moveTo>
                          <a:pt x="0" y="37"/>
                        </a:moveTo>
                        <a:lnTo>
                          <a:pt x="109" y="37"/>
                        </a:lnTo>
                        <a:lnTo>
                          <a:pt x="136" y="0"/>
                        </a:lnTo>
                        <a:lnTo>
                          <a:pt x="36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54" name="Freeform 794"/>
                  <p:cNvSpPr>
                    <a:spLocks/>
                  </p:cNvSpPr>
                  <p:nvPr/>
                </p:nvSpPr>
                <p:spPr bwMode="auto">
                  <a:xfrm>
                    <a:off x="644" y="1410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55" name="Freeform 795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119"/>
                  </a:xfrm>
                  <a:custGeom>
                    <a:avLst/>
                    <a:gdLst/>
                    <a:ahLst/>
                    <a:cxnLst>
                      <a:cxn ang="0">
                        <a:pos x="4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2" y="13"/>
                      </a:cxn>
                      <a:cxn ang="0">
                        <a:pos x="15" y="10"/>
                      </a:cxn>
                      <a:cxn ang="0">
                        <a:pos x="15" y="0"/>
                      </a:cxn>
                      <a:cxn ang="0">
                        <a:pos x="4" y="0"/>
                      </a:cxn>
                    </a:cxnLst>
                    <a:rect l="0" t="0" r="r" b="b"/>
                    <a:pathLst>
                      <a:path w="15" h="13">
                        <a:moveTo>
                          <a:pt x="4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2" y="13"/>
                        </a:lnTo>
                        <a:lnTo>
                          <a:pt x="15" y="10"/>
                        </a:lnTo>
                        <a:lnTo>
                          <a:pt x="15" y="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56" name="Freeform 796"/>
                  <p:cNvSpPr>
                    <a:spLocks/>
                  </p:cNvSpPr>
                  <p:nvPr/>
                </p:nvSpPr>
                <p:spPr bwMode="auto">
                  <a:xfrm>
                    <a:off x="535" y="1410"/>
                    <a:ext cx="136" cy="3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2" y="4"/>
                      </a:cxn>
                      <a:cxn ang="0">
                        <a:pos x="15" y="0"/>
                      </a:cxn>
                    </a:cxnLst>
                    <a:rect l="0" t="0" r="r" b="b"/>
                    <a:pathLst>
                      <a:path w="15" h="4">
                        <a:moveTo>
                          <a:pt x="0" y="4"/>
                        </a:moveTo>
                        <a:lnTo>
                          <a:pt x="12" y="4"/>
                        </a:lnTo>
                        <a:lnTo>
                          <a:pt x="15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57" name="Line 797"/>
                  <p:cNvSpPr>
                    <a:spLocks noChangeShapeType="1"/>
                  </p:cNvSpPr>
                  <p:nvPr/>
                </p:nvSpPr>
                <p:spPr bwMode="auto">
                  <a:xfrm>
                    <a:off x="644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358" name="Group 798"/>
                <p:cNvGrpSpPr>
                  <a:grpSpLocks/>
                </p:cNvGrpSpPr>
                <p:nvPr/>
              </p:nvGrpSpPr>
              <p:grpSpPr bwMode="auto">
                <a:xfrm>
                  <a:off x="653" y="1410"/>
                  <a:ext cx="127" cy="119"/>
                  <a:chOff x="653" y="1410"/>
                  <a:chExt cx="127" cy="119"/>
                </a:xfrm>
              </p:grpSpPr>
              <p:sp>
                <p:nvSpPr>
                  <p:cNvPr id="579359" name="Freeform 799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3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60" name="Freeform 800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00" y="3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27" h="37">
                        <a:moveTo>
                          <a:pt x="0" y="37"/>
                        </a:moveTo>
                        <a:lnTo>
                          <a:pt x="100" y="3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61" name="Freeform 801"/>
                  <p:cNvSpPr>
                    <a:spLocks/>
                  </p:cNvSpPr>
                  <p:nvPr/>
                </p:nvSpPr>
                <p:spPr bwMode="auto">
                  <a:xfrm>
                    <a:off x="753" y="1410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62" name="Freeform 802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63" name="Freeform 803"/>
                  <p:cNvSpPr>
                    <a:spLocks/>
                  </p:cNvSpPr>
                  <p:nvPr/>
                </p:nvSpPr>
                <p:spPr bwMode="auto">
                  <a:xfrm>
                    <a:off x="653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64" name="Line 804"/>
                  <p:cNvSpPr>
                    <a:spLocks noChangeShapeType="1"/>
                  </p:cNvSpPr>
                  <p:nvPr/>
                </p:nvSpPr>
                <p:spPr bwMode="auto">
                  <a:xfrm>
                    <a:off x="753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9365" name="Group 805"/>
                <p:cNvGrpSpPr>
                  <a:grpSpLocks/>
                </p:cNvGrpSpPr>
                <p:nvPr/>
              </p:nvGrpSpPr>
              <p:grpSpPr bwMode="auto">
                <a:xfrm>
                  <a:off x="762" y="1410"/>
                  <a:ext cx="127" cy="119"/>
                  <a:chOff x="762" y="1410"/>
                  <a:chExt cx="127" cy="119"/>
                </a:xfrm>
              </p:grpSpPr>
              <p:sp>
                <p:nvSpPr>
                  <p:cNvPr id="579366" name="Freeform 806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27" y="0"/>
                      </a:cxn>
                      <a:cxn ang="0">
                        <a:pos x="0" y="37"/>
                      </a:cxn>
                      <a:cxn ang="0">
                        <a:pos x="0" y="119"/>
                      </a:cxn>
                      <a:cxn ang="0">
                        <a:pos x="100" y="119"/>
                      </a:cxn>
                      <a:cxn ang="0">
                        <a:pos x="127" y="92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</a:cxnLst>
                    <a:rect l="0" t="0" r="r" b="b"/>
                    <a:pathLst>
                      <a:path w="127" h="119">
                        <a:moveTo>
                          <a:pt x="27" y="0"/>
                        </a:moveTo>
                        <a:lnTo>
                          <a:pt x="0" y="37"/>
                        </a:lnTo>
                        <a:lnTo>
                          <a:pt x="0" y="119"/>
                        </a:lnTo>
                        <a:lnTo>
                          <a:pt x="100" y="119"/>
                        </a:lnTo>
                        <a:lnTo>
                          <a:pt x="127" y="92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67" name="Freeform 807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100" y="37"/>
                      </a:cxn>
                      <a:cxn ang="0">
                        <a:pos x="127" y="0"/>
                      </a:cxn>
                      <a:cxn ang="0">
                        <a:pos x="27" y="0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127" h="37">
                        <a:moveTo>
                          <a:pt x="0" y="37"/>
                        </a:moveTo>
                        <a:lnTo>
                          <a:pt x="100" y="37"/>
                        </a:lnTo>
                        <a:lnTo>
                          <a:pt x="127" y="0"/>
                        </a:lnTo>
                        <a:lnTo>
                          <a:pt x="27" y="0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68" name="Freeform 808"/>
                  <p:cNvSpPr>
                    <a:spLocks/>
                  </p:cNvSpPr>
                  <p:nvPr/>
                </p:nvSpPr>
                <p:spPr bwMode="auto">
                  <a:xfrm>
                    <a:off x="862" y="1410"/>
                    <a:ext cx="27" cy="119"/>
                  </a:xfrm>
                  <a:custGeom>
                    <a:avLst/>
                    <a:gdLst/>
                    <a:ahLst/>
                    <a:cxnLst>
                      <a:cxn ang="0">
                        <a:pos x="0" y="37"/>
                      </a:cxn>
                      <a:cxn ang="0">
                        <a:pos x="27" y="0"/>
                      </a:cxn>
                      <a:cxn ang="0">
                        <a:pos x="27" y="92"/>
                      </a:cxn>
                      <a:cxn ang="0">
                        <a:pos x="0" y="119"/>
                      </a:cxn>
                      <a:cxn ang="0">
                        <a:pos x="0" y="37"/>
                      </a:cxn>
                    </a:cxnLst>
                    <a:rect l="0" t="0" r="r" b="b"/>
                    <a:pathLst>
                      <a:path w="27" h="119">
                        <a:moveTo>
                          <a:pt x="0" y="37"/>
                        </a:moveTo>
                        <a:lnTo>
                          <a:pt x="27" y="0"/>
                        </a:lnTo>
                        <a:lnTo>
                          <a:pt x="27" y="92"/>
                        </a:lnTo>
                        <a:lnTo>
                          <a:pt x="0" y="119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69" name="Freeform 809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119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4"/>
                      </a:cxn>
                      <a:cxn ang="0">
                        <a:pos x="0" y="13"/>
                      </a:cxn>
                      <a:cxn ang="0">
                        <a:pos x="11" y="13"/>
                      </a:cxn>
                      <a:cxn ang="0">
                        <a:pos x="14" y="10"/>
                      </a:cxn>
                      <a:cxn ang="0">
                        <a:pos x="14" y="0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14" h="13">
                        <a:moveTo>
                          <a:pt x="3" y="0"/>
                        </a:moveTo>
                        <a:lnTo>
                          <a:pt x="0" y="4"/>
                        </a:lnTo>
                        <a:lnTo>
                          <a:pt x="0" y="13"/>
                        </a:lnTo>
                        <a:lnTo>
                          <a:pt x="11" y="13"/>
                        </a:lnTo>
                        <a:lnTo>
                          <a:pt x="14" y="10"/>
                        </a:lnTo>
                        <a:lnTo>
                          <a:pt x="14" y="0"/>
                        </a:lnTo>
                        <a:lnTo>
                          <a:pt x="3" y="0"/>
                        </a:lnTo>
                        <a:close/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70" name="Freeform 810"/>
                  <p:cNvSpPr>
                    <a:spLocks/>
                  </p:cNvSpPr>
                  <p:nvPr/>
                </p:nvSpPr>
                <p:spPr bwMode="auto">
                  <a:xfrm>
                    <a:off x="762" y="1410"/>
                    <a:ext cx="127" cy="37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11" y="4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14" h="4">
                        <a:moveTo>
                          <a:pt x="0" y="4"/>
                        </a:moveTo>
                        <a:lnTo>
                          <a:pt x="11" y="4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CCECFF"/>
                  </a:solidFill>
                  <a:ln w="14288" cap="flat">
                    <a:solidFill>
                      <a:srgbClr val="3333CC"/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371" name="Line 811"/>
                  <p:cNvSpPr>
                    <a:spLocks noChangeShapeType="1"/>
                  </p:cNvSpPr>
                  <p:nvPr/>
                </p:nvSpPr>
                <p:spPr bwMode="auto">
                  <a:xfrm>
                    <a:off x="862" y="1447"/>
                    <a:ext cx="1" cy="82"/>
                  </a:xfrm>
                  <a:prstGeom prst="line">
                    <a:avLst/>
                  </a:prstGeom>
                  <a:noFill/>
                  <a:ln w="14288">
                    <a:solidFill>
                      <a:srgbClr val="3333CC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579372" name="Group 812"/>
          <p:cNvGrpSpPr>
            <a:grpSpLocks/>
          </p:cNvGrpSpPr>
          <p:nvPr/>
        </p:nvGrpSpPr>
        <p:grpSpPr bwMode="auto">
          <a:xfrm>
            <a:off x="700088" y="2387600"/>
            <a:ext cx="561975" cy="493712"/>
            <a:chOff x="535" y="1410"/>
            <a:chExt cx="354" cy="311"/>
          </a:xfrm>
        </p:grpSpPr>
        <p:grpSp>
          <p:nvGrpSpPr>
            <p:cNvPr id="579373" name="Group 813"/>
            <p:cNvGrpSpPr>
              <a:grpSpLocks/>
            </p:cNvGrpSpPr>
            <p:nvPr/>
          </p:nvGrpSpPr>
          <p:grpSpPr bwMode="auto">
            <a:xfrm>
              <a:off x="535" y="1602"/>
              <a:ext cx="354" cy="119"/>
              <a:chOff x="535" y="1602"/>
              <a:chExt cx="354" cy="119"/>
            </a:xfrm>
          </p:grpSpPr>
          <p:grpSp>
            <p:nvGrpSpPr>
              <p:cNvPr id="579374" name="Group 814"/>
              <p:cNvGrpSpPr>
                <a:grpSpLocks/>
              </p:cNvGrpSpPr>
              <p:nvPr/>
            </p:nvGrpSpPr>
            <p:grpSpPr bwMode="auto">
              <a:xfrm>
                <a:off x="535" y="1602"/>
                <a:ext cx="136" cy="119"/>
                <a:chOff x="535" y="1602"/>
                <a:chExt cx="136" cy="119"/>
              </a:xfrm>
            </p:grpSpPr>
            <p:sp>
              <p:nvSpPr>
                <p:cNvPr id="579375" name="Freeform 815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9" y="119"/>
                    </a:cxn>
                    <a:cxn ang="0">
                      <a:pos x="136" y="83"/>
                    </a:cxn>
                    <a:cxn ang="0">
                      <a:pos x="1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83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376" name="Freeform 816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9" y="28"/>
                    </a:cxn>
                    <a:cxn ang="0">
                      <a:pos x="136" y="0"/>
                    </a:cxn>
                    <a:cxn ang="0">
                      <a:pos x="36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377" name="Freeform 817"/>
                <p:cNvSpPr>
                  <a:spLocks/>
                </p:cNvSpPr>
                <p:nvPr/>
              </p:nvSpPr>
              <p:spPr bwMode="auto">
                <a:xfrm>
                  <a:off x="644" y="1602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378" name="Freeform 818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9"/>
                    </a:cxn>
                    <a:cxn ang="0">
                      <a:pos x="1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379" name="Freeform 819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380" name="Line 820"/>
                <p:cNvSpPr>
                  <a:spLocks noChangeShapeType="1"/>
                </p:cNvSpPr>
                <p:nvPr/>
              </p:nvSpPr>
              <p:spPr bwMode="auto">
                <a:xfrm>
                  <a:off x="644" y="1630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381" name="Group 821"/>
              <p:cNvGrpSpPr>
                <a:grpSpLocks/>
              </p:cNvGrpSpPr>
              <p:nvPr/>
            </p:nvGrpSpPr>
            <p:grpSpPr bwMode="auto">
              <a:xfrm>
                <a:off x="653" y="1602"/>
                <a:ext cx="127" cy="119"/>
                <a:chOff x="653" y="1602"/>
                <a:chExt cx="127" cy="119"/>
              </a:xfrm>
            </p:grpSpPr>
            <p:sp>
              <p:nvSpPr>
                <p:cNvPr id="579382" name="Freeform 822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83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383" name="Freeform 823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384" name="Freeform 824"/>
                <p:cNvSpPr>
                  <a:spLocks/>
                </p:cNvSpPr>
                <p:nvPr/>
              </p:nvSpPr>
              <p:spPr bwMode="auto">
                <a:xfrm>
                  <a:off x="753" y="1602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385" name="Freeform 825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386" name="Freeform 826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387" name="Line 827"/>
                <p:cNvSpPr>
                  <a:spLocks noChangeShapeType="1"/>
                </p:cNvSpPr>
                <p:nvPr/>
              </p:nvSpPr>
              <p:spPr bwMode="auto">
                <a:xfrm>
                  <a:off x="753" y="1630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388" name="Group 828"/>
              <p:cNvGrpSpPr>
                <a:grpSpLocks/>
              </p:cNvGrpSpPr>
              <p:nvPr/>
            </p:nvGrpSpPr>
            <p:grpSpPr bwMode="auto">
              <a:xfrm>
                <a:off x="762" y="1602"/>
                <a:ext cx="127" cy="119"/>
                <a:chOff x="762" y="1602"/>
                <a:chExt cx="127" cy="119"/>
              </a:xfrm>
            </p:grpSpPr>
            <p:sp>
              <p:nvSpPr>
                <p:cNvPr id="579389" name="Freeform 829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83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390" name="Freeform 830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391" name="Freeform 831"/>
                <p:cNvSpPr>
                  <a:spLocks/>
                </p:cNvSpPr>
                <p:nvPr/>
              </p:nvSpPr>
              <p:spPr bwMode="auto">
                <a:xfrm>
                  <a:off x="862" y="1602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392" name="Freeform 832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393" name="Freeform 833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394" name="Line 834"/>
                <p:cNvSpPr>
                  <a:spLocks noChangeShapeType="1"/>
                </p:cNvSpPr>
                <p:nvPr/>
              </p:nvSpPr>
              <p:spPr bwMode="auto">
                <a:xfrm>
                  <a:off x="862" y="1630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9395" name="Group 835"/>
            <p:cNvGrpSpPr>
              <a:grpSpLocks/>
            </p:cNvGrpSpPr>
            <p:nvPr/>
          </p:nvGrpSpPr>
          <p:grpSpPr bwMode="auto">
            <a:xfrm>
              <a:off x="535" y="1511"/>
              <a:ext cx="354" cy="110"/>
              <a:chOff x="535" y="1511"/>
              <a:chExt cx="354" cy="110"/>
            </a:xfrm>
          </p:grpSpPr>
          <p:grpSp>
            <p:nvGrpSpPr>
              <p:cNvPr id="579396" name="Group 836"/>
              <p:cNvGrpSpPr>
                <a:grpSpLocks/>
              </p:cNvGrpSpPr>
              <p:nvPr/>
            </p:nvGrpSpPr>
            <p:grpSpPr bwMode="auto">
              <a:xfrm>
                <a:off x="535" y="1511"/>
                <a:ext cx="136" cy="110"/>
                <a:chOff x="535" y="1511"/>
                <a:chExt cx="136" cy="110"/>
              </a:xfrm>
            </p:grpSpPr>
            <p:sp>
              <p:nvSpPr>
                <p:cNvPr id="579397" name="Freeform 837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110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27"/>
                    </a:cxn>
                    <a:cxn ang="0">
                      <a:pos x="0" y="110"/>
                    </a:cxn>
                    <a:cxn ang="0">
                      <a:pos x="109" y="110"/>
                    </a:cxn>
                    <a:cxn ang="0">
                      <a:pos x="136" y="82"/>
                    </a:cxn>
                    <a:cxn ang="0">
                      <a:pos x="1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36" h="110">
                      <a:moveTo>
                        <a:pt x="36" y="0"/>
                      </a:moveTo>
                      <a:lnTo>
                        <a:pt x="0" y="27"/>
                      </a:lnTo>
                      <a:lnTo>
                        <a:pt x="0" y="110"/>
                      </a:lnTo>
                      <a:lnTo>
                        <a:pt x="109" y="110"/>
                      </a:lnTo>
                      <a:lnTo>
                        <a:pt x="136" y="82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398" name="Freeform 838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9" y="27"/>
                    </a:cxn>
                    <a:cxn ang="0">
                      <a:pos x="136" y="0"/>
                    </a:cxn>
                    <a:cxn ang="0">
                      <a:pos x="36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36" h="27">
                      <a:moveTo>
                        <a:pt x="0" y="27"/>
                      </a:moveTo>
                      <a:lnTo>
                        <a:pt x="109" y="27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399" name="Freeform 839"/>
                <p:cNvSpPr>
                  <a:spLocks/>
                </p:cNvSpPr>
                <p:nvPr/>
              </p:nvSpPr>
              <p:spPr bwMode="auto">
                <a:xfrm>
                  <a:off x="644" y="1511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82"/>
                    </a:cxn>
                    <a:cxn ang="0">
                      <a:pos x="0" y="11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0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82"/>
                      </a:lnTo>
                      <a:lnTo>
                        <a:pt x="0" y="11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00" name="Freeform 840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110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2" y="12"/>
                    </a:cxn>
                    <a:cxn ang="0">
                      <a:pos x="15" y="9"/>
                    </a:cxn>
                    <a:cxn ang="0">
                      <a:pos x="1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2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01" name="Freeform 841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02" name="Line 842"/>
                <p:cNvSpPr>
                  <a:spLocks noChangeShapeType="1"/>
                </p:cNvSpPr>
                <p:nvPr/>
              </p:nvSpPr>
              <p:spPr bwMode="auto">
                <a:xfrm>
                  <a:off x="644" y="1538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403" name="Group 843"/>
              <p:cNvGrpSpPr>
                <a:grpSpLocks/>
              </p:cNvGrpSpPr>
              <p:nvPr/>
            </p:nvGrpSpPr>
            <p:grpSpPr bwMode="auto">
              <a:xfrm>
                <a:off x="653" y="1511"/>
                <a:ext cx="127" cy="110"/>
                <a:chOff x="653" y="1511"/>
                <a:chExt cx="127" cy="110"/>
              </a:xfrm>
            </p:grpSpPr>
            <p:sp>
              <p:nvSpPr>
                <p:cNvPr id="579404" name="Freeform 844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0"/>
                    </a:cxn>
                    <a:cxn ang="0">
                      <a:pos x="100" y="110"/>
                    </a:cxn>
                    <a:cxn ang="0">
                      <a:pos x="127" y="82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27" y="8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05" name="Freeform 845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0" y="2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06" name="Freeform 846"/>
                <p:cNvSpPr>
                  <a:spLocks/>
                </p:cNvSpPr>
                <p:nvPr/>
              </p:nvSpPr>
              <p:spPr bwMode="auto">
                <a:xfrm>
                  <a:off x="753" y="1511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82"/>
                    </a:cxn>
                    <a:cxn ang="0">
                      <a:pos x="0" y="11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0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82"/>
                      </a:lnTo>
                      <a:lnTo>
                        <a:pt x="0" y="11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07" name="Freeform 847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1" y="12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08" name="Freeform 848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09" name="Line 849"/>
                <p:cNvSpPr>
                  <a:spLocks noChangeShapeType="1"/>
                </p:cNvSpPr>
                <p:nvPr/>
              </p:nvSpPr>
              <p:spPr bwMode="auto">
                <a:xfrm>
                  <a:off x="753" y="1538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410" name="Group 850"/>
              <p:cNvGrpSpPr>
                <a:grpSpLocks/>
              </p:cNvGrpSpPr>
              <p:nvPr/>
            </p:nvGrpSpPr>
            <p:grpSpPr bwMode="auto">
              <a:xfrm>
                <a:off x="762" y="1511"/>
                <a:ext cx="127" cy="110"/>
                <a:chOff x="762" y="1511"/>
                <a:chExt cx="127" cy="110"/>
              </a:xfrm>
            </p:grpSpPr>
            <p:sp>
              <p:nvSpPr>
                <p:cNvPr id="579411" name="Freeform 851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0"/>
                    </a:cxn>
                    <a:cxn ang="0">
                      <a:pos x="100" y="110"/>
                    </a:cxn>
                    <a:cxn ang="0">
                      <a:pos x="127" y="82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27" y="8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12" name="Freeform 852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0" y="2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13" name="Freeform 853"/>
                <p:cNvSpPr>
                  <a:spLocks/>
                </p:cNvSpPr>
                <p:nvPr/>
              </p:nvSpPr>
              <p:spPr bwMode="auto">
                <a:xfrm>
                  <a:off x="862" y="1511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82"/>
                    </a:cxn>
                    <a:cxn ang="0">
                      <a:pos x="0" y="11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0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82"/>
                      </a:lnTo>
                      <a:lnTo>
                        <a:pt x="0" y="11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14" name="Freeform 854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1" y="12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15" name="Freeform 855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16" name="Line 856"/>
                <p:cNvSpPr>
                  <a:spLocks noChangeShapeType="1"/>
                </p:cNvSpPr>
                <p:nvPr/>
              </p:nvSpPr>
              <p:spPr bwMode="auto">
                <a:xfrm>
                  <a:off x="862" y="1538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9417" name="Group 857"/>
            <p:cNvGrpSpPr>
              <a:grpSpLocks/>
            </p:cNvGrpSpPr>
            <p:nvPr/>
          </p:nvGrpSpPr>
          <p:grpSpPr bwMode="auto">
            <a:xfrm>
              <a:off x="535" y="1410"/>
              <a:ext cx="354" cy="119"/>
              <a:chOff x="535" y="1410"/>
              <a:chExt cx="354" cy="119"/>
            </a:xfrm>
          </p:grpSpPr>
          <p:grpSp>
            <p:nvGrpSpPr>
              <p:cNvPr id="579418" name="Group 858"/>
              <p:cNvGrpSpPr>
                <a:grpSpLocks/>
              </p:cNvGrpSpPr>
              <p:nvPr/>
            </p:nvGrpSpPr>
            <p:grpSpPr bwMode="auto">
              <a:xfrm>
                <a:off x="535" y="1410"/>
                <a:ext cx="136" cy="119"/>
                <a:chOff x="535" y="1410"/>
                <a:chExt cx="136" cy="119"/>
              </a:xfrm>
            </p:grpSpPr>
            <p:sp>
              <p:nvSpPr>
                <p:cNvPr id="579419" name="Freeform 859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37"/>
                    </a:cxn>
                    <a:cxn ang="0">
                      <a:pos x="0" y="119"/>
                    </a:cxn>
                    <a:cxn ang="0">
                      <a:pos x="109" y="119"/>
                    </a:cxn>
                    <a:cxn ang="0">
                      <a:pos x="136" y="92"/>
                    </a:cxn>
                    <a:cxn ang="0">
                      <a:pos x="1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37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92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20" name="Freeform 860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09" y="37"/>
                    </a:cxn>
                    <a:cxn ang="0">
                      <a:pos x="136" y="0"/>
                    </a:cxn>
                    <a:cxn ang="0">
                      <a:pos x="36" y="0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136" h="37">
                      <a:moveTo>
                        <a:pt x="0" y="37"/>
                      </a:moveTo>
                      <a:lnTo>
                        <a:pt x="109" y="37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21" name="Freeform 861"/>
                <p:cNvSpPr>
                  <a:spLocks/>
                </p:cNvSpPr>
                <p:nvPr/>
              </p:nvSpPr>
              <p:spPr bwMode="auto">
                <a:xfrm>
                  <a:off x="644" y="1410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27" y="0"/>
                    </a:cxn>
                    <a:cxn ang="0">
                      <a:pos x="27" y="92"/>
                    </a:cxn>
                    <a:cxn ang="0">
                      <a:pos x="0" y="119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27" h="119">
                      <a:moveTo>
                        <a:pt x="0" y="37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22" name="Freeform 862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10"/>
                    </a:cxn>
                    <a:cxn ang="0">
                      <a:pos x="1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23" name="Freeform 863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3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2" y="4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12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24" name="Line 864"/>
                <p:cNvSpPr>
                  <a:spLocks noChangeShapeType="1"/>
                </p:cNvSpPr>
                <p:nvPr/>
              </p:nvSpPr>
              <p:spPr bwMode="auto">
                <a:xfrm>
                  <a:off x="644" y="144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425" name="Group 865"/>
              <p:cNvGrpSpPr>
                <a:grpSpLocks/>
              </p:cNvGrpSpPr>
              <p:nvPr/>
            </p:nvGrpSpPr>
            <p:grpSpPr bwMode="auto">
              <a:xfrm>
                <a:off x="653" y="1410"/>
                <a:ext cx="127" cy="119"/>
                <a:chOff x="653" y="1410"/>
                <a:chExt cx="127" cy="119"/>
              </a:xfrm>
            </p:grpSpPr>
            <p:sp>
              <p:nvSpPr>
                <p:cNvPr id="579426" name="Freeform 866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37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2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3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27" name="Freeform 867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00" y="3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127" h="37">
                      <a:moveTo>
                        <a:pt x="0" y="37"/>
                      </a:moveTo>
                      <a:lnTo>
                        <a:pt x="100" y="3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28" name="Freeform 868"/>
                <p:cNvSpPr>
                  <a:spLocks/>
                </p:cNvSpPr>
                <p:nvPr/>
              </p:nvSpPr>
              <p:spPr bwMode="auto">
                <a:xfrm>
                  <a:off x="753" y="1410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27" y="0"/>
                    </a:cxn>
                    <a:cxn ang="0">
                      <a:pos x="27" y="92"/>
                    </a:cxn>
                    <a:cxn ang="0">
                      <a:pos x="0" y="119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27" h="119">
                      <a:moveTo>
                        <a:pt x="0" y="37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29" name="Freeform 869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30" name="Freeform 870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3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1" y="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31" name="Line 871"/>
                <p:cNvSpPr>
                  <a:spLocks noChangeShapeType="1"/>
                </p:cNvSpPr>
                <p:nvPr/>
              </p:nvSpPr>
              <p:spPr bwMode="auto">
                <a:xfrm>
                  <a:off x="753" y="144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432" name="Group 872"/>
              <p:cNvGrpSpPr>
                <a:grpSpLocks/>
              </p:cNvGrpSpPr>
              <p:nvPr/>
            </p:nvGrpSpPr>
            <p:grpSpPr bwMode="auto">
              <a:xfrm>
                <a:off x="762" y="1410"/>
                <a:ext cx="127" cy="119"/>
                <a:chOff x="762" y="1410"/>
                <a:chExt cx="127" cy="119"/>
              </a:xfrm>
            </p:grpSpPr>
            <p:sp>
              <p:nvSpPr>
                <p:cNvPr id="579433" name="Freeform 873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37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2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3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34" name="Freeform 874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00" y="3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127" h="37">
                      <a:moveTo>
                        <a:pt x="0" y="37"/>
                      </a:moveTo>
                      <a:lnTo>
                        <a:pt x="100" y="3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35" name="Freeform 875"/>
                <p:cNvSpPr>
                  <a:spLocks/>
                </p:cNvSpPr>
                <p:nvPr/>
              </p:nvSpPr>
              <p:spPr bwMode="auto">
                <a:xfrm>
                  <a:off x="862" y="1410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27" y="0"/>
                    </a:cxn>
                    <a:cxn ang="0">
                      <a:pos x="27" y="92"/>
                    </a:cxn>
                    <a:cxn ang="0">
                      <a:pos x="0" y="119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27" h="119">
                      <a:moveTo>
                        <a:pt x="0" y="37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36" name="Freeform 876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37" name="Freeform 877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3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1" y="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438" name="Line 878"/>
                <p:cNvSpPr>
                  <a:spLocks noChangeShapeType="1"/>
                </p:cNvSpPr>
                <p:nvPr/>
              </p:nvSpPr>
              <p:spPr bwMode="auto">
                <a:xfrm>
                  <a:off x="862" y="144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79439" name="Group 879"/>
          <p:cNvGrpSpPr>
            <a:grpSpLocks/>
          </p:cNvGrpSpPr>
          <p:nvPr/>
        </p:nvGrpSpPr>
        <p:grpSpPr bwMode="auto">
          <a:xfrm>
            <a:off x="677863" y="3302000"/>
            <a:ext cx="561975" cy="188912"/>
            <a:chOff x="535" y="1602"/>
            <a:chExt cx="354" cy="119"/>
          </a:xfrm>
        </p:grpSpPr>
        <p:grpSp>
          <p:nvGrpSpPr>
            <p:cNvPr id="579440" name="Group 880"/>
            <p:cNvGrpSpPr>
              <a:grpSpLocks/>
            </p:cNvGrpSpPr>
            <p:nvPr/>
          </p:nvGrpSpPr>
          <p:grpSpPr bwMode="auto">
            <a:xfrm>
              <a:off x="535" y="1602"/>
              <a:ext cx="136" cy="119"/>
              <a:chOff x="535" y="1602"/>
              <a:chExt cx="136" cy="119"/>
            </a:xfrm>
          </p:grpSpPr>
          <p:sp>
            <p:nvSpPr>
              <p:cNvPr id="579441" name="Freeform 881"/>
              <p:cNvSpPr>
                <a:spLocks/>
              </p:cNvSpPr>
              <p:nvPr/>
            </p:nvSpPr>
            <p:spPr bwMode="auto">
              <a:xfrm>
                <a:off x="535" y="1602"/>
                <a:ext cx="136" cy="11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28"/>
                  </a:cxn>
                  <a:cxn ang="0">
                    <a:pos x="0" y="119"/>
                  </a:cxn>
                  <a:cxn ang="0">
                    <a:pos x="109" y="119"/>
                  </a:cxn>
                  <a:cxn ang="0">
                    <a:pos x="136" y="83"/>
                  </a:cxn>
                  <a:cxn ang="0">
                    <a:pos x="136" y="0"/>
                  </a:cxn>
                  <a:cxn ang="0">
                    <a:pos x="36" y="0"/>
                  </a:cxn>
                </a:cxnLst>
                <a:rect l="0" t="0" r="r" b="b"/>
                <a:pathLst>
                  <a:path w="136" h="119">
                    <a:moveTo>
                      <a:pt x="36" y="0"/>
                    </a:moveTo>
                    <a:lnTo>
                      <a:pt x="0" y="28"/>
                    </a:lnTo>
                    <a:lnTo>
                      <a:pt x="0" y="119"/>
                    </a:lnTo>
                    <a:lnTo>
                      <a:pt x="109" y="119"/>
                    </a:lnTo>
                    <a:lnTo>
                      <a:pt x="136" y="83"/>
                    </a:lnTo>
                    <a:lnTo>
                      <a:pt x="1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42" name="Freeform 882"/>
              <p:cNvSpPr>
                <a:spLocks/>
              </p:cNvSpPr>
              <p:nvPr/>
            </p:nvSpPr>
            <p:spPr bwMode="auto">
              <a:xfrm>
                <a:off x="535" y="1602"/>
                <a:ext cx="136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09" y="28"/>
                  </a:cxn>
                  <a:cxn ang="0">
                    <a:pos x="136" y="0"/>
                  </a:cxn>
                  <a:cxn ang="0">
                    <a:pos x="36" y="0"/>
                  </a:cxn>
                  <a:cxn ang="0">
                    <a:pos x="0" y="28"/>
                  </a:cxn>
                </a:cxnLst>
                <a:rect l="0" t="0" r="r" b="b"/>
                <a:pathLst>
                  <a:path w="136" h="28">
                    <a:moveTo>
                      <a:pt x="0" y="28"/>
                    </a:moveTo>
                    <a:lnTo>
                      <a:pt x="109" y="28"/>
                    </a:lnTo>
                    <a:lnTo>
                      <a:pt x="136" y="0"/>
                    </a:lnTo>
                    <a:lnTo>
                      <a:pt x="36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43" name="Freeform 883"/>
              <p:cNvSpPr>
                <a:spLocks/>
              </p:cNvSpPr>
              <p:nvPr/>
            </p:nvSpPr>
            <p:spPr bwMode="auto">
              <a:xfrm>
                <a:off x="644" y="1602"/>
                <a:ext cx="27" cy="11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7" y="0"/>
                  </a:cxn>
                  <a:cxn ang="0">
                    <a:pos x="27" y="83"/>
                  </a:cxn>
                  <a:cxn ang="0">
                    <a:pos x="0" y="119"/>
                  </a:cxn>
                  <a:cxn ang="0">
                    <a:pos x="0" y="28"/>
                  </a:cxn>
                </a:cxnLst>
                <a:rect l="0" t="0" r="r" b="b"/>
                <a:pathLst>
                  <a:path w="27" h="119">
                    <a:moveTo>
                      <a:pt x="0" y="28"/>
                    </a:moveTo>
                    <a:lnTo>
                      <a:pt x="27" y="0"/>
                    </a:lnTo>
                    <a:lnTo>
                      <a:pt x="27" y="83"/>
                    </a:lnTo>
                    <a:lnTo>
                      <a:pt x="0" y="1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44" name="Freeform 884"/>
              <p:cNvSpPr>
                <a:spLocks/>
              </p:cNvSpPr>
              <p:nvPr/>
            </p:nvSpPr>
            <p:spPr bwMode="auto">
              <a:xfrm>
                <a:off x="535" y="1602"/>
                <a:ext cx="136" cy="119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3"/>
                  </a:cxn>
                  <a:cxn ang="0">
                    <a:pos x="0" y="13"/>
                  </a:cxn>
                  <a:cxn ang="0">
                    <a:pos x="12" y="13"/>
                  </a:cxn>
                  <a:cxn ang="0">
                    <a:pos x="15" y="9"/>
                  </a:cxn>
                  <a:cxn ang="0">
                    <a:pos x="15" y="0"/>
                  </a:cxn>
                  <a:cxn ang="0">
                    <a:pos x="4" y="0"/>
                  </a:cxn>
                </a:cxnLst>
                <a:rect l="0" t="0" r="r" b="b"/>
                <a:pathLst>
                  <a:path w="15" h="13">
                    <a:moveTo>
                      <a:pt x="4" y="0"/>
                    </a:moveTo>
                    <a:lnTo>
                      <a:pt x="0" y="3"/>
                    </a:lnTo>
                    <a:lnTo>
                      <a:pt x="0" y="13"/>
                    </a:lnTo>
                    <a:lnTo>
                      <a:pt x="12" y="13"/>
                    </a:lnTo>
                    <a:lnTo>
                      <a:pt x="15" y="9"/>
                    </a:lnTo>
                    <a:lnTo>
                      <a:pt x="1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45" name="Freeform 885"/>
              <p:cNvSpPr>
                <a:spLocks/>
              </p:cNvSpPr>
              <p:nvPr/>
            </p:nvSpPr>
            <p:spPr bwMode="auto">
              <a:xfrm>
                <a:off x="535" y="1602"/>
                <a:ext cx="136" cy="2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" y="3"/>
                  </a:cxn>
                  <a:cxn ang="0">
                    <a:pos x="15" y="0"/>
                  </a:cxn>
                </a:cxnLst>
                <a:rect l="0" t="0" r="r" b="b"/>
                <a:pathLst>
                  <a:path w="15" h="3">
                    <a:moveTo>
                      <a:pt x="0" y="3"/>
                    </a:moveTo>
                    <a:lnTo>
                      <a:pt x="12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46" name="Line 886"/>
              <p:cNvSpPr>
                <a:spLocks noChangeShapeType="1"/>
              </p:cNvSpPr>
              <p:nvPr/>
            </p:nvSpPr>
            <p:spPr bwMode="auto">
              <a:xfrm>
                <a:off x="644" y="1630"/>
                <a:ext cx="1" cy="91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9447" name="Group 887"/>
            <p:cNvGrpSpPr>
              <a:grpSpLocks/>
            </p:cNvGrpSpPr>
            <p:nvPr/>
          </p:nvGrpSpPr>
          <p:grpSpPr bwMode="auto">
            <a:xfrm>
              <a:off x="653" y="1602"/>
              <a:ext cx="127" cy="119"/>
              <a:chOff x="653" y="1602"/>
              <a:chExt cx="127" cy="119"/>
            </a:xfrm>
          </p:grpSpPr>
          <p:sp>
            <p:nvSpPr>
              <p:cNvPr id="579448" name="Freeform 888"/>
              <p:cNvSpPr>
                <a:spLocks/>
              </p:cNvSpPr>
              <p:nvPr/>
            </p:nvSpPr>
            <p:spPr bwMode="auto">
              <a:xfrm>
                <a:off x="653" y="1602"/>
                <a:ext cx="127" cy="119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8"/>
                  </a:cxn>
                  <a:cxn ang="0">
                    <a:pos x="0" y="119"/>
                  </a:cxn>
                  <a:cxn ang="0">
                    <a:pos x="100" y="119"/>
                  </a:cxn>
                  <a:cxn ang="0">
                    <a:pos x="127" y="83"/>
                  </a:cxn>
                  <a:cxn ang="0">
                    <a:pos x="127" y="0"/>
                  </a:cxn>
                  <a:cxn ang="0">
                    <a:pos x="27" y="0"/>
                  </a:cxn>
                </a:cxnLst>
                <a:rect l="0" t="0" r="r" b="b"/>
                <a:pathLst>
                  <a:path w="127" h="119">
                    <a:moveTo>
                      <a:pt x="27" y="0"/>
                    </a:moveTo>
                    <a:lnTo>
                      <a:pt x="0" y="28"/>
                    </a:lnTo>
                    <a:lnTo>
                      <a:pt x="0" y="119"/>
                    </a:lnTo>
                    <a:lnTo>
                      <a:pt x="100" y="119"/>
                    </a:lnTo>
                    <a:lnTo>
                      <a:pt x="127" y="83"/>
                    </a:lnTo>
                    <a:lnTo>
                      <a:pt x="1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49" name="Freeform 889"/>
              <p:cNvSpPr>
                <a:spLocks/>
              </p:cNvSpPr>
              <p:nvPr/>
            </p:nvSpPr>
            <p:spPr bwMode="auto">
              <a:xfrm>
                <a:off x="653" y="1602"/>
                <a:ext cx="127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00" y="28"/>
                  </a:cxn>
                  <a:cxn ang="0">
                    <a:pos x="127" y="0"/>
                  </a:cxn>
                  <a:cxn ang="0">
                    <a:pos x="27" y="0"/>
                  </a:cxn>
                  <a:cxn ang="0">
                    <a:pos x="0" y="28"/>
                  </a:cxn>
                </a:cxnLst>
                <a:rect l="0" t="0" r="r" b="b"/>
                <a:pathLst>
                  <a:path w="127" h="28">
                    <a:moveTo>
                      <a:pt x="0" y="28"/>
                    </a:moveTo>
                    <a:lnTo>
                      <a:pt x="100" y="28"/>
                    </a:lnTo>
                    <a:lnTo>
                      <a:pt x="127" y="0"/>
                    </a:lnTo>
                    <a:lnTo>
                      <a:pt x="27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50" name="Freeform 890"/>
              <p:cNvSpPr>
                <a:spLocks/>
              </p:cNvSpPr>
              <p:nvPr/>
            </p:nvSpPr>
            <p:spPr bwMode="auto">
              <a:xfrm>
                <a:off x="753" y="1602"/>
                <a:ext cx="27" cy="11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7" y="0"/>
                  </a:cxn>
                  <a:cxn ang="0">
                    <a:pos x="27" y="83"/>
                  </a:cxn>
                  <a:cxn ang="0">
                    <a:pos x="0" y="119"/>
                  </a:cxn>
                  <a:cxn ang="0">
                    <a:pos x="0" y="28"/>
                  </a:cxn>
                </a:cxnLst>
                <a:rect l="0" t="0" r="r" b="b"/>
                <a:pathLst>
                  <a:path w="27" h="119">
                    <a:moveTo>
                      <a:pt x="0" y="28"/>
                    </a:moveTo>
                    <a:lnTo>
                      <a:pt x="27" y="0"/>
                    </a:lnTo>
                    <a:lnTo>
                      <a:pt x="27" y="83"/>
                    </a:lnTo>
                    <a:lnTo>
                      <a:pt x="0" y="1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51" name="Freeform 891"/>
              <p:cNvSpPr>
                <a:spLocks/>
              </p:cNvSpPr>
              <p:nvPr/>
            </p:nvSpPr>
            <p:spPr bwMode="auto">
              <a:xfrm>
                <a:off x="653" y="1602"/>
                <a:ext cx="127" cy="11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13"/>
                  </a:cxn>
                  <a:cxn ang="0">
                    <a:pos x="11" y="13"/>
                  </a:cxn>
                  <a:cxn ang="0">
                    <a:pos x="14" y="9"/>
                  </a:cxn>
                  <a:cxn ang="0">
                    <a:pos x="14" y="0"/>
                  </a:cxn>
                  <a:cxn ang="0">
                    <a:pos x="3" y="0"/>
                  </a:cxn>
                </a:cxnLst>
                <a:rect l="0" t="0" r="r" b="b"/>
                <a:pathLst>
                  <a:path w="14" h="13">
                    <a:moveTo>
                      <a:pt x="3" y="0"/>
                    </a:moveTo>
                    <a:lnTo>
                      <a:pt x="0" y="3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14" y="9"/>
                    </a:lnTo>
                    <a:lnTo>
                      <a:pt x="1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52" name="Freeform 892"/>
              <p:cNvSpPr>
                <a:spLocks/>
              </p:cNvSpPr>
              <p:nvPr/>
            </p:nvSpPr>
            <p:spPr bwMode="auto">
              <a:xfrm>
                <a:off x="653" y="1602"/>
                <a:ext cx="127" cy="2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1" y="3"/>
                  </a:cxn>
                  <a:cxn ang="0">
                    <a:pos x="14" y="0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11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53" name="Line 893"/>
              <p:cNvSpPr>
                <a:spLocks noChangeShapeType="1"/>
              </p:cNvSpPr>
              <p:nvPr/>
            </p:nvSpPr>
            <p:spPr bwMode="auto">
              <a:xfrm>
                <a:off x="753" y="1630"/>
                <a:ext cx="1" cy="91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9454" name="Group 894"/>
            <p:cNvGrpSpPr>
              <a:grpSpLocks/>
            </p:cNvGrpSpPr>
            <p:nvPr/>
          </p:nvGrpSpPr>
          <p:grpSpPr bwMode="auto">
            <a:xfrm>
              <a:off x="762" y="1602"/>
              <a:ext cx="127" cy="119"/>
              <a:chOff x="762" y="1602"/>
              <a:chExt cx="127" cy="119"/>
            </a:xfrm>
          </p:grpSpPr>
          <p:sp>
            <p:nvSpPr>
              <p:cNvPr id="579455" name="Freeform 895"/>
              <p:cNvSpPr>
                <a:spLocks/>
              </p:cNvSpPr>
              <p:nvPr/>
            </p:nvSpPr>
            <p:spPr bwMode="auto">
              <a:xfrm>
                <a:off x="762" y="1602"/>
                <a:ext cx="127" cy="119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8"/>
                  </a:cxn>
                  <a:cxn ang="0">
                    <a:pos x="0" y="119"/>
                  </a:cxn>
                  <a:cxn ang="0">
                    <a:pos x="100" y="119"/>
                  </a:cxn>
                  <a:cxn ang="0">
                    <a:pos x="127" y="83"/>
                  </a:cxn>
                  <a:cxn ang="0">
                    <a:pos x="127" y="0"/>
                  </a:cxn>
                  <a:cxn ang="0">
                    <a:pos x="27" y="0"/>
                  </a:cxn>
                </a:cxnLst>
                <a:rect l="0" t="0" r="r" b="b"/>
                <a:pathLst>
                  <a:path w="127" h="119">
                    <a:moveTo>
                      <a:pt x="27" y="0"/>
                    </a:moveTo>
                    <a:lnTo>
                      <a:pt x="0" y="28"/>
                    </a:lnTo>
                    <a:lnTo>
                      <a:pt x="0" y="119"/>
                    </a:lnTo>
                    <a:lnTo>
                      <a:pt x="100" y="119"/>
                    </a:lnTo>
                    <a:lnTo>
                      <a:pt x="127" y="83"/>
                    </a:lnTo>
                    <a:lnTo>
                      <a:pt x="1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56" name="Freeform 896"/>
              <p:cNvSpPr>
                <a:spLocks/>
              </p:cNvSpPr>
              <p:nvPr/>
            </p:nvSpPr>
            <p:spPr bwMode="auto">
              <a:xfrm>
                <a:off x="762" y="1602"/>
                <a:ext cx="127" cy="28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100" y="28"/>
                  </a:cxn>
                  <a:cxn ang="0">
                    <a:pos x="127" y="0"/>
                  </a:cxn>
                  <a:cxn ang="0">
                    <a:pos x="27" y="0"/>
                  </a:cxn>
                  <a:cxn ang="0">
                    <a:pos x="0" y="28"/>
                  </a:cxn>
                </a:cxnLst>
                <a:rect l="0" t="0" r="r" b="b"/>
                <a:pathLst>
                  <a:path w="127" h="28">
                    <a:moveTo>
                      <a:pt x="0" y="28"/>
                    </a:moveTo>
                    <a:lnTo>
                      <a:pt x="100" y="28"/>
                    </a:lnTo>
                    <a:lnTo>
                      <a:pt x="127" y="0"/>
                    </a:lnTo>
                    <a:lnTo>
                      <a:pt x="27" y="0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57" name="Freeform 897"/>
              <p:cNvSpPr>
                <a:spLocks/>
              </p:cNvSpPr>
              <p:nvPr/>
            </p:nvSpPr>
            <p:spPr bwMode="auto">
              <a:xfrm>
                <a:off x="862" y="1602"/>
                <a:ext cx="27" cy="119"/>
              </a:xfrm>
              <a:custGeom>
                <a:avLst/>
                <a:gdLst/>
                <a:ahLst/>
                <a:cxnLst>
                  <a:cxn ang="0">
                    <a:pos x="0" y="28"/>
                  </a:cxn>
                  <a:cxn ang="0">
                    <a:pos x="27" y="0"/>
                  </a:cxn>
                  <a:cxn ang="0">
                    <a:pos x="27" y="83"/>
                  </a:cxn>
                  <a:cxn ang="0">
                    <a:pos x="0" y="119"/>
                  </a:cxn>
                  <a:cxn ang="0">
                    <a:pos x="0" y="28"/>
                  </a:cxn>
                </a:cxnLst>
                <a:rect l="0" t="0" r="r" b="b"/>
                <a:pathLst>
                  <a:path w="27" h="119">
                    <a:moveTo>
                      <a:pt x="0" y="28"/>
                    </a:moveTo>
                    <a:lnTo>
                      <a:pt x="27" y="0"/>
                    </a:lnTo>
                    <a:lnTo>
                      <a:pt x="27" y="83"/>
                    </a:lnTo>
                    <a:lnTo>
                      <a:pt x="0" y="119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58" name="Freeform 898"/>
              <p:cNvSpPr>
                <a:spLocks/>
              </p:cNvSpPr>
              <p:nvPr/>
            </p:nvSpPr>
            <p:spPr bwMode="auto">
              <a:xfrm>
                <a:off x="762" y="1602"/>
                <a:ext cx="127" cy="119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13"/>
                  </a:cxn>
                  <a:cxn ang="0">
                    <a:pos x="11" y="13"/>
                  </a:cxn>
                  <a:cxn ang="0">
                    <a:pos x="14" y="9"/>
                  </a:cxn>
                  <a:cxn ang="0">
                    <a:pos x="14" y="0"/>
                  </a:cxn>
                  <a:cxn ang="0">
                    <a:pos x="3" y="0"/>
                  </a:cxn>
                </a:cxnLst>
                <a:rect l="0" t="0" r="r" b="b"/>
                <a:pathLst>
                  <a:path w="14" h="13">
                    <a:moveTo>
                      <a:pt x="3" y="0"/>
                    </a:moveTo>
                    <a:lnTo>
                      <a:pt x="0" y="3"/>
                    </a:lnTo>
                    <a:lnTo>
                      <a:pt x="0" y="13"/>
                    </a:lnTo>
                    <a:lnTo>
                      <a:pt x="11" y="13"/>
                    </a:lnTo>
                    <a:lnTo>
                      <a:pt x="14" y="9"/>
                    </a:lnTo>
                    <a:lnTo>
                      <a:pt x="1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59" name="Freeform 899"/>
              <p:cNvSpPr>
                <a:spLocks/>
              </p:cNvSpPr>
              <p:nvPr/>
            </p:nvSpPr>
            <p:spPr bwMode="auto">
              <a:xfrm>
                <a:off x="762" y="1602"/>
                <a:ext cx="127" cy="28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1" y="3"/>
                  </a:cxn>
                  <a:cxn ang="0">
                    <a:pos x="14" y="0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11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60" name="Line 900"/>
              <p:cNvSpPr>
                <a:spLocks noChangeShapeType="1"/>
              </p:cNvSpPr>
              <p:nvPr/>
            </p:nvSpPr>
            <p:spPr bwMode="auto">
              <a:xfrm>
                <a:off x="862" y="1630"/>
                <a:ext cx="1" cy="91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79461" name="Group 901"/>
          <p:cNvGrpSpPr>
            <a:grpSpLocks/>
          </p:cNvGrpSpPr>
          <p:nvPr/>
        </p:nvGrpSpPr>
        <p:grpSpPr bwMode="auto">
          <a:xfrm>
            <a:off x="677863" y="3157537"/>
            <a:ext cx="561975" cy="174625"/>
            <a:chOff x="535" y="1511"/>
            <a:chExt cx="354" cy="110"/>
          </a:xfrm>
        </p:grpSpPr>
        <p:grpSp>
          <p:nvGrpSpPr>
            <p:cNvPr id="579462" name="Group 902"/>
            <p:cNvGrpSpPr>
              <a:grpSpLocks/>
            </p:cNvGrpSpPr>
            <p:nvPr/>
          </p:nvGrpSpPr>
          <p:grpSpPr bwMode="auto">
            <a:xfrm>
              <a:off x="535" y="1511"/>
              <a:ext cx="136" cy="110"/>
              <a:chOff x="535" y="1511"/>
              <a:chExt cx="136" cy="110"/>
            </a:xfrm>
          </p:grpSpPr>
          <p:sp>
            <p:nvSpPr>
              <p:cNvPr id="579463" name="Freeform 903"/>
              <p:cNvSpPr>
                <a:spLocks/>
              </p:cNvSpPr>
              <p:nvPr/>
            </p:nvSpPr>
            <p:spPr bwMode="auto">
              <a:xfrm>
                <a:off x="535" y="1511"/>
                <a:ext cx="136" cy="110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0" y="27"/>
                  </a:cxn>
                  <a:cxn ang="0">
                    <a:pos x="0" y="110"/>
                  </a:cxn>
                  <a:cxn ang="0">
                    <a:pos x="109" y="110"/>
                  </a:cxn>
                  <a:cxn ang="0">
                    <a:pos x="136" y="82"/>
                  </a:cxn>
                  <a:cxn ang="0">
                    <a:pos x="136" y="0"/>
                  </a:cxn>
                  <a:cxn ang="0">
                    <a:pos x="36" y="0"/>
                  </a:cxn>
                </a:cxnLst>
                <a:rect l="0" t="0" r="r" b="b"/>
                <a:pathLst>
                  <a:path w="136" h="110">
                    <a:moveTo>
                      <a:pt x="36" y="0"/>
                    </a:moveTo>
                    <a:lnTo>
                      <a:pt x="0" y="27"/>
                    </a:lnTo>
                    <a:lnTo>
                      <a:pt x="0" y="110"/>
                    </a:lnTo>
                    <a:lnTo>
                      <a:pt x="109" y="110"/>
                    </a:lnTo>
                    <a:lnTo>
                      <a:pt x="136" y="82"/>
                    </a:lnTo>
                    <a:lnTo>
                      <a:pt x="1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64" name="Freeform 904"/>
              <p:cNvSpPr>
                <a:spLocks/>
              </p:cNvSpPr>
              <p:nvPr/>
            </p:nvSpPr>
            <p:spPr bwMode="auto">
              <a:xfrm>
                <a:off x="535" y="1511"/>
                <a:ext cx="136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09" y="27"/>
                  </a:cxn>
                  <a:cxn ang="0">
                    <a:pos x="136" y="0"/>
                  </a:cxn>
                  <a:cxn ang="0">
                    <a:pos x="36" y="0"/>
                  </a:cxn>
                  <a:cxn ang="0">
                    <a:pos x="0" y="27"/>
                  </a:cxn>
                </a:cxnLst>
                <a:rect l="0" t="0" r="r" b="b"/>
                <a:pathLst>
                  <a:path w="136" h="27">
                    <a:moveTo>
                      <a:pt x="0" y="27"/>
                    </a:moveTo>
                    <a:lnTo>
                      <a:pt x="109" y="27"/>
                    </a:lnTo>
                    <a:lnTo>
                      <a:pt x="136" y="0"/>
                    </a:lnTo>
                    <a:lnTo>
                      <a:pt x="36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65" name="Freeform 905"/>
              <p:cNvSpPr>
                <a:spLocks/>
              </p:cNvSpPr>
              <p:nvPr/>
            </p:nvSpPr>
            <p:spPr bwMode="auto">
              <a:xfrm>
                <a:off x="644" y="1511"/>
                <a:ext cx="27" cy="110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27" y="0"/>
                  </a:cxn>
                  <a:cxn ang="0">
                    <a:pos x="27" y="82"/>
                  </a:cxn>
                  <a:cxn ang="0">
                    <a:pos x="0" y="110"/>
                  </a:cxn>
                  <a:cxn ang="0">
                    <a:pos x="0" y="27"/>
                  </a:cxn>
                </a:cxnLst>
                <a:rect l="0" t="0" r="r" b="b"/>
                <a:pathLst>
                  <a:path w="27" h="110">
                    <a:moveTo>
                      <a:pt x="0" y="27"/>
                    </a:moveTo>
                    <a:lnTo>
                      <a:pt x="27" y="0"/>
                    </a:lnTo>
                    <a:lnTo>
                      <a:pt x="27" y="82"/>
                    </a:lnTo>
                    <a:lnTo>
                      <a:pt x="0" y="11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66" name="Freeform 906"/>
              <p:cNvSpPr>
                <a:spLocks/>
              </p:cNvSpPr>
              <p:nvPr/>
            </p:nvSpPr>
            <p:spPr bwMode="auto">
              <a:xfrm>
                <a:off x="535" y="1511"/>
                <a:ext cx="136" cy="110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12" y="12"/>
                  </a:cxn>
                  <a:cxn ang="0">
                    <a:pos x="15" y="9"/>
                  </a:cxn>
                  <a:cxn ang="0">
                    <a:pos x="15" y="0"/>
                  </a:cxn>
                  <a:cxn ang="0">
                    <a:pos x="4" y="0"/>
                  </a:cxn>
                </a:cxnLst>
                <a:rect l="0" t="0" r="r" b="b"/>
                <a:pathLst>
                  <a:path w="15" h="12">
                    <a:moveTo>
                      <a:pt x="4" y="0"/>
                    </a:moveTo>
                    <a:lnTo>
                      <a:pt x="0" y="3"/>
                    </a:lnTo>
                    <a:lnTo>
                      <a:pt x="0" y="12"/>
                    </a:lnTo>
                    <a:lnTo>
                      <a:pt x="12" y="12"/>
                    </a:lnTo>
                    <a:lnTo>
                      <a:pt x="15" y="9"/>
                    </a:lnTo>
                    <a:lnTo>
                      <a:pt x="15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67" name="Freeform 907"/>
              <p:cNvSpPr>
                <a:spLocks/>
              </p:cNvSpPr>
              <p:nvPr/>
            </p:nvSpPr>
            <p:spPr bwMode="auto">
              <a:xfrm>
                <a:off x="535" y="1511"/>
                <a:ext cx="136" cy="2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2" y="3"/>
                  </a:cxn>
                  <a:cxn ang="0">
                    <a:pos x="15" y="0"/>
                  </a:cxn>
                </a:cxnLst>
                <a:rect l="0" t="0" r="r" b="b"/>
                <a:pathLst>
                  <a:path w="15" h="3">
                    <a:moveTo>
                      <a:pt x="0" y="3"/>
                    </a:moveTo>
                    <a:lnTo>
                      <a:pt x="12" y="3"/>
                    </a:lnTo>
                    <a:lnTo>
                      <a:pt x="15" y="0"/>
                    </a:lnTo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68" name="Line 908"/>
              <p:cNvSpPr>
                <a:spLocks noChangeShapeType="1"/>
              </p:cNvSpPr>
              <p:nvPr/>
            </p:nvSpPr>
            <p:spPr bwMode="auto">
              <a:xfrm>
                <a:off x="644" y="1538"/>
                <a:ext cx="1" cy="83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9469" name="Group 909"/>
            <p:cNvGrpSpPr>
              <a:grpSpLocks/>
            </p:cNvGrpSpPr>
            <p:nvPr/>
          </p:nvGrpSpPr>
          <p:grpSpPr bwMode="auto">
            <a:xfrm>
              <a:off x="653" y="1511"/>
              <a:ext cx="127" cy="110"/>
              <a:chOff x="653" y="1511"/>
              <a:chExt cx="127" cy="110"/>
            </a:xfrm>
          </p:grpSpPr>
          <p:sp>
            <p:nvSpPr>
              <p:cNvPr id="579470" name="Freeform 910"/>
              <p:cNvSpPr>
                <a:spLocks/>
              </p:cNvSpPr>
              <p:nvPr/>
            </p:nvSpPr>
            <p:spPr bwMode="auto">
              <a:xfrm>
                <a:off x="653" y="1511"/>
                <a:ext cx="127" cy="11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7"/>
                  </a:cxn>
                  <a:cxn ang="0">
                    <a:pos x="0" y="110"/>
                  </a:cxn>
                  <a:cxn ang="0">
                    <a:pos x="100" y="110"/>
                  </a:cxn>
                  <a:cxn ang="0">
                    <a:pos x="127" y="82"/>
                  </a:cxn>
                  <a:cxn ang="0">
                    <a:pos x="127" y="0"/>
                  </a:cxn>
                  <a:cxn ang="0">
                    <a:pos x="27" y="0"/>
                  </a:cxn>
                </a:cxnLst>
                <a:rect l="0" t="0" r="r" b="b"/>
                <a:pathLst>
                  <a:path w="127" h="110">
                    <a:moveTo>
                      <a:pt x="27" y="0"/>
                    </a:moveTo>
                    <a:lnTo>
                      <a:pt x="0" y="27"/>
                    </a:lnTo>
                    <a:lnTo>
                      <a:pt x="0" y="110"/>
                    </a:lnTo>
                    <a:lnTo>
                      <a:pt x="100" y="110"/>
                    </a:lnTo>
                    <a:lnTo>
                      <a:pt x="127" y="82"/>
                    </a:lnTo>
                    <a:lnTo>
                      <a:pt x="1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71" name="Freeform 911"/>
              <p:cNvSpPr>
                <a:spLocks/>
              </p:cNvSpPr>
              <p:nvPr/>
            </p:nvSpPr>
            <p:spPr bwMode="auto">
              <a:xfrm>
                <a:off x="653" y="1511"/>
                <a:ext cx="127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00" y="27"/>
                  </a:cxn>
                  <a:cxn ang="0">
                    <a:pos x="127" y="0"/>
                  </a:cxn>
                  <a:cxn ang="0">
                    <a:pos x="27" y="0"/>
                  </a:cxn>
                  <a:cxn ang="0">
                    <a:pos x="0" y="27"/>
                  </a:cxn>
                </a:cxnLst>
                <a:rect l="0" t="0" r="r" b="b"/>
                <a:pathLst>
                  <a:path w="127" h="27">
                    <a:moveTo>
                      <a:pt x="0" y="27"/>
                    </a:moveTo>
                    <a:lnTo>
                      <a:pt x="100" y="27"/>
                    </a:lnTo>
                    <a:lnTo>
                      <a:pt x="127" y="0"/>
                    </a:lnTo>
                    <a:lnTo>
                      <a:pt x="27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72" name="Freeform 912"/>
              <p:cNvSpPr>
                <a:spLocks/>
              </p:cNvSpPr>
              <p:nvPr/>
            </p:nvSpPr>
            <p:spPr bwMode="auto">
              <a:xfrm>
                <a:off x="753" y="1511"/>
                <a:ext cx="27" cy="110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27" y="0"/>
                  </a:cxn>
                  <a:cxn ang="0">
                    <a:pos x="27" y="82"/>
                  </a:cxn>
                  <a:cxn ang="0">
                    <a:pos x="0" y="110"/>
                  </a:cxn>
                  <a:cxn ang="0">
                    <a:pos x="0" y="27"/>
                  </a:cxn>
                </a:cxnLst>
                <a:rect l="0" t="0" r="r" b="b"/>
                <a:pathLst>
                  <a:path w="27" h="110">
                    <a:moveTo>
                      <a:pt x="0" y="27"/>
                    </a:moveTo>
                    <a:lnTo>
                      <a:pt x="27" y="0"/>
                    </a:lnTo>
                    <a:lnTo>
                      <a:pt x="27" y="82"/>
                    </a:lnTo>
                    <a:lnTo>
                      <a:pt x="0" y="11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73" name="Freeform 913"/>
              <p:cNvSpPr>
                <a:spLocks/>
              </p:cNvSpPr>
              <p:nvPr/>
            </p:nvSpPr>
            <p:spPr bwMode="auto">
              <a:xfrm>
                <a:off x="653" y="1511"/>
                <a:ext cx="127" cy="1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11" y="12"/>
                  </a:cxn>
                  <a:cxn ang="0">
                    <a:pos x="14" y="9"/>
                  </a:cxn>
                  <a:cxn ang="0">
                    <a:pos x="14" y="0"/>
                  </a:cxn>
                  <a:cxn ang="0">
                    <a:pos x="3" y="0"/>
                  </a:cxn>
                </a:cxnLst>
                <a:rect l="0" t="0" r="r" b="b"/>
                <a:pathLst>
                  <a:path w="14" h="12">
                    <a:moveTo>
                      <a:pt x="3" y="0"/>
                    </a:moveTo>
                    <a:lnTo>
                      <a:pt x="0" y="3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14" y="9"/>
                    </a:lnTo>
                    <a:lnTo>
                      <a:pt x="1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74" name="Freeform 914"/>
              <p:cNvSpPr>
                <a:spLocks/>
              </p:cNvSpPr>
              <p:nvPr/>
            </p:nvSpPr>
            <p:spPr bwMode="auto">
              <a:xfrm>
                <a:off x="653" y="1511"/>
                <a:ext cx="127" cy="2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1" y="3"/>
                  </a:cxn>
                  <a:cxn ang="0">
                    <a:pos x="14" y="0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11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75" name="Line 915"/>
              <p:cNvSpPr>
                <a:spLocks noChangeShapeType="1"/>
              </p:cNvSpPr>
              <p:nvPr/>
            </p:nvSpPr>
            <p:spPr bwMode="auto">
              <a:xfrm>
                <a:off x="753" y="1538"/>
                <a:ext cx="1" cy="83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79476" name="Group 916"/>
            <p:cNvGrpSpPr>
              <a:grpSpLocks/>
            </p:cNvGrpSpPr>
            <p:nvPr/>
          </p:nvGrpSpPr>
          <p:grpSpPr bwMode="auto">
            <a:xfrm>
              <a:off x="762" y="1511"/>
              <a:ext cx="127" cy="110"/>
              <a:chOff x="762" y="1511"/>
              <a:chExt cx="127" cy="110"/>
            </a:xfrm>
          </p:grpSpPr>
          <p:sp>
            <p:nvSpPr>
              <p:cNvPr id="579477" name="Freeform 917"/>
              <p:cNvSpPr>
                <a:spLocks/>
              </p:cNvSpPr>
              <p:nvPr/>
            </p:nvSpPr>
            <p:spPr bwMode="auto">
              <a:xfrm>
                <a:off x="762" y="1511"/>
                <a:ext cx="127" cy="11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27"/>
                  </a:cxn>
                  <a:cxn ang="0">
                    <a:pos x="0" y="110"/>
                  </a:cxn>
                  <a:cxn ang="0">
                    <a:pos x="100" y="110"/>
                  </a:cxn>
                  <a:cxn ang="0">
                    <a:pos x="127" y="82"/>
                  </a:cxn>
                  <a:cxn ang="0">
                    <a:pos x="127" y="0"/>
                  </a:cxn>
                  <a:cxn ang="0">
                    <a:pos x="27" y="0"/>
                  </a:cxn>
                </a:cxnLst>
                <a:rect l="0" t="0" r="r" b="b"/>
                <a:pathLst>
                  <a:path w="127" h="110">
                    <a:moveTo>
                      <a:pt x="27" y="0"/>
                    </a:moveTo>
                    <a:lnTo>
                      <a:pt x="0" y="27"/>
                    </a:lnTo>
                    <a:lnTo>
                      <a:pt x="0" y="110"/>
                    </a:lnTo>
                    <a:lnTo>
                      <a:pt x="100" y="110"/>
                    </a:lnTo>
                    <a:lnTo>
                      <a:pt x="127" y="82"/>
                    </a:lnTo>
                    <a:lnTo>
                      <a:pt x="1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78" name="Freeform 918"/>
              <p:cNvSpPr>
                <a:spLocks/>
              </p:cNvSpPr>
              <p:nvPr/>
            </p:nvSpPr>
            <p:spPr bwMode="auto">
              <a:xfrm>
                <a:off x="762" y="1511"/>
                <a:ext cx="127" cy="27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100" y="27"/>
                  </a:cxn>
                  <a:cxn ang="0">
                    <a:pos x="127" y="0"/>
                  </a:cxn>
                  <a:cxn ang="0">
                    <a:pos x="27" y="0"/>
                  </a:cxn>
                  <a:cxn ang="0">
                    <a:pos x="0" y="27"/>
                  </a:cxn>
                </a:cxnLst>
                <a:rect l="0" t="0" r="r" b="b"/>
                <a:pathLst>
                  <a:path w="127" h="27">
                    <a:moveTo>
                      <a:pt x="0" y="27"/>
                    </a:moveTo>
                    <a:lnTo>
                      <a:pt x="100" y="27"/>
                    </a:lnTo>
                    <a:lnTo>
                      <a:pt x="127" y="0"/>
                    </a:lnTo>
                    <a:lnTo>
                      <a:pt x="27" y="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79" name="Freeform 919"/>
              <p:cNvSpPr>
                <a:spLocks/>
              </p:cNvSpPr>
              <p:nvPr/>
            </p:nvSpPr>
            <p:spPr bwMode="auto">
              <a:xfrm>
                <a:off x="862" y="1511"/>
                <a:ext cx="27" cy="110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27" y="0"/>
                  </a:cxn>
                  <a:cxn ang="0">
                    <a:pos x="27" y="82"/>
                  </a:cxn>
                  <a:cxn ang="0">
                    <a:pos x="0" y="110"/>
                  </a:cxn>
                  <a:cxn ang="0">
                    <a:pos x="0" y="27"/>
                  </a:cxn>
                </a:cxnLst>
                <a:rect l="0" t="0" r="r" b="b"/>
                <a:pathLst>
                  <a:path w="27" h="110">
                    <a:moveTo>
                      <a:pt x="0" y="27"/>
                    </a:moveTo>
                    <a:lnTo>
                      <a:pt x="27" y="0"/>
                    </a:lnTo>
                    <a:lnTo>
                      <a:pt x="27" y="82"/>
                    </a:lnTo>
                    <a:lnTo>
                      <a:pt x="0" y="11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CEC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80" name="Freeform 920"/>
              <p:cNvSpPr>
                <a:spLocks/>
              </p:cNvSpPr>
              <p:nvPr/>
            </p:nvSpPr>
            <p:spPr bwMode="auto">
              <a:xfrm>
                <a:off x="762" y="1511"/>
                <a:ext cx="127" cy="11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3"/>
                  </a:cxn>
                  <a:cxn ang="0">
                    <a:pos x="0" y="12"/>
                  </a:cxn>
                  <a:cxn ang="0">
                    <a:pos x="11" y="12"/>
                  </a:cxn>
                  <a:cxn ang="0">
                    <a:pos x="14" y="9"/>
                  </a:cxn>
                  <a:cxn ang="0">
                    <a:pos x="14" y="0"/>
                  </a:cxn>
                  <a:cxn ang="0">
                    <a:pos x="3" y="0"/>
                  </a:cxn>
                </a:cxnLst>
                <a:rect l="0" t="0" r="r" b="b"/>
                <a:pathLst>
                  <a:path w="14" h="12">
                    <a:moveTo>
                      <a:pt x="3" y="0"/>
                    </a:moveTo>
                    <a:lnTo>
                      <a:pt x="0" y="3"/>
                    </a:lnTo>
                    <a:lnTo>
                      <a:pt x="0" y="12"/>
                    </a:lnTo>
                    <a:lnTo>
                      <a:pt x="11" y="12"/>
                    </a:lnTo>
                    <a:lnTo>
                      <a:pt x="14" y="9"/>
                    </a:lnTo>
                    <a:lnTo>
                      <a:pt x="14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81" name="Freeform 921"/>
              <p:cNvSpPr>
                <a:spLocks/>
              </p:cNvSpPr>
              <p:nvPr/>
            </p:nvSpPr>
            <p:spPr bwMode="auto">
              <a:xfrm>
                <a:off x="762" y="1511"/>
                <a:ext cx="127" cy="27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1" y="3"/>
                  </a:cxn>
                  <a:cxn ang="0">
                    <a:pos x="14" y="0"/>
                  </a:cxn>
                </a:cxnLst>
                <a:rect l="0" t="0" r="r" b="b"/>
                <a:pathLst>
                  <a:path w="14" h="3">
                    <a:moveTo>
                      <a:pt x="0" y="3"/>
                    </a:moveTo>
                    <a:lnTo>
                      <a:pt x="11" y="3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CECFF"/>
              </a:solidFill>
              <a:ln w="14288" cap="flat">
                <a:solidFill>
                  <a:srgbClr val="3333CC"/>
                </a:solidFill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9482" name="Line 922"/>
              <p:cNvSpPr>
                <a:spLocks noChangeShapeType="1"/>
              </p:cNvSpPr>
              <p:nvPr/>
            </p:nvSpPr>
            <p:spPr bwMode="auto">
              <a:xfrm>
                <a:off x="862" y="1538"/>
                <a:ext cx="1" cy="83"/>
              </a:xfrm>
              <a:prstGeom prst="line">
                <a:avLst/>
              </a:prstGeom>
              <a:noFill/>
              <a:ln w="14288">
                <a:solidFill>
                  <a:srgbClr val="3333CC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579483" name="Group 923"/>
          <p:cNvGrpSpPr>
            <a:grpSpLocks/>
          </p:cNvGrpSpPr>
          <p:nvPr/>
        </p:nvGrpSpPr>
        <p:grpSpPr bwMode="auto">
          <a:xfrm>
            <a:off x="677863" y="2997200"/>
            <a:ext cx="215900" cy="188912"/>
            <a:chOff x="535" y="1410"/>
            <a:chExt cx="136" cy="119"/>
          </a:xfrm>
        </p:grpSpPr>
        <p:sp>
          <p:nvSpPr>
            <p:cNvPr id="579484" name="Freeform 924"/>
            <p:cNvSpPr>
              <a:spLocks/>
            </p:cNvSpPr>
            <p:nvPr/>
          </p:nvSpPr>
          <p:spPr bwMode="auto">
            <a:xfrm>
              <a:off x="535" y="1410"/>
              <a:ext cx="136" cy="119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0" y="37"/>
                </a:cxn>
                <a:cxn ang="0">
                  <a:pos x="0" y="119"/>
                </a:cxn>
                <a:cxn ang="0">
                  <a:pos x="109" y="119"/>
                </a:cxn>
                <a:cxn ang="0">
                  <a:pos x="136" y="92"/>
                </a:cxn>
                <a:cxn ang="0">
                  <a:pos x="136" y="0"/>
                </a:cxn>
                <a:cxn ang="0">
                  <a:pos x="36" y="0"/>
                </a:cxn>
              </a:cxnLst>
              <a:rect l="0" t="0" r="r" b="b"/>
              <a:pathLst>
                <a:path w="136" h="119">
                  <a:moveTo>
                    <a:pt x="36" y="0"/>
                  </a:moveTo>
                  <a:lnTo>
                    <a:pt x="0" y="37"/>
                  </a:lnTo>
                  <a:lnTo>
                    <a:pt x="0" y="119"/>
                  </a:lnTo>
                  <a:lnTo>
                    <a:pt x="109" y="119"/>
                  </a:lnTo>
                  <a:lnTo>
                    <a:pt x="136" y="92"/>
                  </a:lnTo>
                  <a:lnTo>
                    <a:pt x="1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485" name="Freeform 925"/>
            <p:cNvSpPr>
              <a:spLocks/>
            </p:cNvSpPr>
            <p:nvPr/>
          </p:nvSpPr>
          <p:spPr bwMode="auto">
            <a:xfrm>
              <a:off x="535" y="1410"/>
              <a:ext cx="136" cy="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09" y="37"/>
                </a:cxn>
                <a:cxn ang="0">
                  <a:pos x="136" y="0"/>
                </a:cxn>
                <a:cxn ang="0">
                  <a:pos x="36" y="0"/>
                </a:cxn>
                <a:cxn ang="0">
                  <a:pos x="0" y="37"/>
                </a:cxn>
              </a:cxnLst>
              <a:rect l="0" t="0" r="r" b="b"/>
              <a:pathLst>
                <a:path w="136" h="37">
                  <a:moveTo>
                    <a:pt x="0" y="37"/>
                  </a:moveTo>
                  <a:lnTo>
                    <a:pt x="109" y="37"/>
                  </a:lnTo>
                  <a:lnTo>
                    <a:pt x="136" y="0"/>
                  </a:lnTo>
                  <a:lnTo>
                    <a:pt x="36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486" name="Freeform 926"/>
            <p:cNvSpPr>
              <a:spLocks/>
            </p:cNvSpPr>
            <p:nvPr/>
          </p:nvSpPr>
          <p:spPr bwMode="auto">
            <a:xfrm>
              <a:off x="644" y="1410"/>
              <a:ext cx="27" cy="119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27" y="0"/>
                </a:cxn>
                <a:cxn ang="0">
                  <a:pos x="27" y="92"/>
                </a:cxn>
                <a:cxn ang="0">
                  <a:pos x="0" y="119"/>
                </a:cxn>
                <a:cxn ang="0">
                  <a:pos x="0" y="37"/>
                </a:cxn>
              </a:cxnLst>
              <a:rect l="0" t="0" r="r" b="b"/>
              <a:pathLst>
                <a:path w="27" h="119">
                  <a:moveTo>
                    <a:pt x="0" y="37"/>
                  </a:moveTo>
                  <a:lnTo>
                    <a:pt x="27" y="0"/>
                  </a:lnTo>
                  <a:lnTo>
                    <a:pt x="27" y="92"/>
                  </a:lnTo>
                  <a:lnTo>
                    <a:pt x="0" y="11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487" name="Freeform 927"/>
            <p:cNvSpPr>
              <a:spLocks/>
            </p:cNvSpPr>
            <p:nvPr/>
          </p:nvSpPr>
          <p:spPr bwMode="auto">
            <a:xfrm>
              <a:off x="535" y="1410"/>
              <a:ext cx="136" cy="11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4"/>
                </a:cxn>
                <a:cxn ang="0">
                  <a:pos x="0" y="13"/>
                </a:cxn>
                <a:cxn ang="0">
                  <a:pos x="12" y="13"/>
                </a:cxn>
                <a:cxn ang="0">
                  <a:pos x="15" y="10"/>
                </a:cxn>
                <a:cxn ang="0">
                  <a:pos x="15" y="0"/>
                </a:cxn>
                <a:cxn ang="0">
                  <a:pos x="4" y="0"/>
                </a:cxn>
              </a:cxnLst>
              <a:rect l="0" t="0" r="r" b="b"/>
              <a:pathLst>
                <a:path w="15" h="13">
                  <a:moveTo>
                    <a:pt x="4" y="0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12" y="13"/>
                  </a:lnTo>
                  <a:lnTo>
                    <a:pt x="15" y="10"/>
                  </a:lnTo>
                  <a:lnTo>
                    <a:pt x="15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CECFF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488" name="Freeform 928"/>
            <p:cNvSpPr>
              <a:spLocks/>
            </p:cNvSpPr>
            <p:nvPr/>
          </p:nvSpPr>
          <p:spPr bwMode="auto">
            <a:xfrm>
              <a:off x="535" y="1410"/>
              <a:ext cx="136" cy="3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2" y="4"/>
                </a:cxn>
                <a:cxn ang="0">
                  <a:pos x="15" y="0"/>
                </a:cxn>
              </a:cxnLst>
              <a:rect l="0" t="0" r="r" b="b"/>
              <a:pathLst>
                <a:path w="15" h="4">
                  <a:moveTo>
                    <a:pt x="0" y="4"/>
                  </a:moveTo>
                  <a:lnTo>
                    <a:pt x="12" y="4"/>
                  </a:lnTo>
                  <a:lnTo>
                    <a:pt x="15" y="0"/>
                  </a:lnTo>
                </a:path>
              </a:pathLst>
            </a:custGeom>
            <a:solidFill>
              <a:srgbClr val="CCECFF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489" name="Line 929"/>
            <p:cNvSpPr>
              <a:spLocks noChangeShapeType="1"/>
            </p:cNvSpPr>
            <p:nvPr/>
          </p:nvSpPr>
          <p:spPr bwMode="auto">
            <a:xfrm>
              <a:off x="644" y="1447"/>
              <a:ext cx="1" cy="82"/>
            </a:xfrm>
            <a:prstGeom prst="line">
              <a:avLst/>
            </a:prstGeom>
            <a:noFill/>
            <a:ln w="14288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9490" name="Group 930"/>
          <p:cNvGrpSpPr>
            <a:grpSpLocks/>
          </p:cNvGrpSpPr>
          <p:nvPr/>
        </p:nvGrpSpPr>
        <p:grpSpPr bwMode="auto">
          <a:xfrm>
            <a:off x="865188" y="2997200"/>
            <a:ext cx="201612" cy="188912"/>
            <a:chOff x="653" y="1410"/>
            <a:chExt cx="127" cy="119"/>
          </a:xfrm>
        </p:grpSpPr>
        <p:sp>
          <p:nvSpPr>
            <p:cNvPr id="579491" name="Freeform 931"/>
            <p:cNvSpPr>
              <a:spLocks/>
            </p:cNvSpPr>
            <p:nvPr/>
          </p:nvSpPr>
          <p:spPr bwMode="auto">
            <a:xfrm>
              <a:off x="653" y="1410"/>
              <a:ext cx="127" cy="11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37"/>
                </a:cxn>
                <a:cxn ang="0">
                  <a:pos x="0" y="119"/>
                </a:cxn>
                <a:cxn ang="0">
                  <a:pos x="100" y="119"/>
                </a:cxn>
                <a:cxn ang="0">
                  <a:pos x="127" y="92"/>
                </a:cxn>
                <a:cxn ang="0">
                  <a:pos x="127" y="0"/>
                </a:cxn>
                <a:cxn ang="0">
                  <a:pos x="27" y="0"/>
                </a:cxn>
              </a:cxnLst>
              <a:rect l="0" t="0" r="r" b="b"/>
              <a:pathLst>
                <a:path w="127" h="119">
                  <a:moveTo>
                    <a:pt x="27" y="0"/>
                  </a:moveTo>
                  <a:lnTo>
                    <a:pt x="0" y="37"/>
                  </a:lnTo>
                  <a:lnTo>
                    <a:pt x="0" y="119"/>
                  </a:lnTo>
                  <a:lnTo>
                    <a:pt x="100" y="119"/>
                  </a:lnTo>
                  <a:lnTo>
                    <a:pt x="127" y="92"/>
                  </a:lnTo>
                  <a:lnTo>
                    <a:pt x="1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492" name="Freeform 932"/>
            <p:cNvSpPr>
              <a:spLocks/>
            </p:cNvSpPr>
            <p:nvPr/>
          </p:nvSpPr>
          <p:spPr bwMode="auto">
            <a:xfrm>
              <a:off x="653" y="1410"/>
              <a:ext cx="127" cy="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00" y="37"/>
                </a:cxn>
                <a:cxn ang="0">
                  <a:pos x="127" y="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127" h="37">
                  <a:moveTo>
                    <a:pt x="0" y="37"/>
                  </a:moveTo>
                  <a:lnTo>
                    <a:pt x="100" y="37"/>
                  </a:lnTo>
                  <a:lnTo>
                    <a:pt x="127" y="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493" name="Freeform 933"/>
            <p:cNvSpPr>
              <a:spLocks/>
            </p:cNvSpPr>
            <p:nvPr/>
          </p:nvSpPr>
          <p:spPr bwMode="auto">
            <a:xfrm>
              <a:off x="753" y="1410"/>
              <a:ext cx="27" cy="119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27" y="0"/>
                </a:cxn>
                <a:cxn ang="0">
                  <a:pos x="27" y="92"/>
                </a:cxn>
                <a:cxn ang="0">
                  <a:pos x="0" y="119"/>
                </a:cxn>
                <a:cxn ang="0">
                  <a:pos x="0" y="37"/>
                </a:cxn>
              </a:cxnLst>
              <a:rect l="0" t="0" r="r" b="b"/>
              <a:pathLst>
                <a:path w="27" h="119">
                  <a:moveTo>
                    <a:pt x="0" y="37"/>
                  </a:moveTo>
                  <a:lnTo>
                    <a:pt x="27" y="0"/>
                  </a:lnTo>
                  <a:lnTo>
                    <a:pt x="27" y="92"/>
                  </a:lnTo>
                  <a:lnTo>
                    <a:pt x="0" y="11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CCE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494" name="Freeform 934"/>
            <p:cNvSpPr>
              <a:spLocks/>
            </p:cNvSpPr>
            <p:nvPr/>
          </p:nvSpPr>
          <p:spPr bwMode="auto">
            <a:xfrm>
              <a:off x="653" y="1410"/>
              <a:ext cx="127" cy="1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0" y="13"/>
                </a:cxn>
                <a:cxn ang="0">
                  <a:pos x="11" y="13"/>
                </a:cxn>
                <a:cxn ang="0">
                  <a:pos x="14" y="10"/>
                </a:cxn>
                <a:cxn ang="0">
                  <a:pos x="14" y="0"/>
                </a:cxn>
                <a:cxn ang="0">
                  <a:pos x="3" y="0"/>
                </a:cxn>
              </a:cxnLst>
              <a:rect l="0" t="0" r="r" b="b"/>
              <a:pathLst>
                <a:path w="14" h="13">
                  <a:moveTo>
                    <a:pt x="3" y="0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CECFF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495" name="Freeform 935"/>
            <p:cNvSpPr>
              <a:spLocks/>
            </p:cNvSpPr>
            <p:nvPr/>
          </p:nvSpPr>
          <p:spPr bwMode="auto">
            <a:xfrm>
              <a:off x="653" y="1410"/>
              <a:ext cx="127" cy="3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1" y="4"/>
                </a:cxn>
                <a:cxn ang="0">
                  <a:pos x="14" y="0"/>
                </a:cxn>
              </a:cxnLst>
              <a:rect l="0" t="0" r="r" b="b"/>
              <a:pathLst>
                <a:path w="14" h="4">
                  <a:moveTo>
                    <a:pt x="0" y="4"/>
                  </a:moveTo>
                  <a:lnTo>
                    <a:pt x="11" y="4"/>
                  </a:lnTo>
                  <a:lnTo>
                    <a:pt x="14" y="0"/>
                  </a:lnTo>
                </a:path>
              </a:pathLst>
            </a:custGeom>
            <a:solidFill>
              <a:srgbClr val="CCECFF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496" name="Line 936"/>
            <p:cNvSpPr>
              <a:spLocks noChangeShapeType="1"/>
            </p:cNvSpPr>
            <p:nvPr/>
          </p:nvSpPr>
          <p:spPr bwMode="auto">
            <a:xfrm>
              <a:off x="753" y="1447"/>
              <a:ext cx="1" cy="82"/>
            </a:xfrm>
            <a:prstGeom prst="line">
              <a:avLst/>
            </a:prstGeom>
            <a:noFill/>
            <a:ln w="14288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9497" name="Group 937"/>
          <p:cNvGrpSpPr>
            <a:grpSpLocks/>
          </p:cNvGrpSpPr>
          <p:nvPr/>
        </p:nvGrpSpPr>
        <p:grpSpPr bwMode="auto">
          <a:xfrm>
            <a:off x="1038225" y="2997200"/>
            <a:ext cx="201613" cy="188912"/>
            <a:chOff x="762" y="1410"/>
            <a:chExt cx="127" cy="119"/>
          </a:xfrm>
        </p:grpSpPr>
        <p:sp>
          <p:nvSpPr>
            <p:cNvPr id="579498" name="Freeform 938"/>
            <p:cNvSpPr>
              <a:spLocks/>
            </p:cNvSpPr>
            <p:nvPr/>
          </p:nvSpPr>
          <p:spPr bwMode="auto">
            <a:xfrm>
              <a:off x="762" y="1410"/>
              <a:ext cx="127" cy="119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0" y="37"/>
                </a:cxn>
                <a:cxn ang="0">
                  <a:pos x="0" y="119"/>
                </a:cxn>
                <a:cxn ang="0">
                  <a:pos x="100" y="119"/>
                </a:cxn>
                <a:cxn ang="0">
                  <a:pos x="127" y="92"/>
                </a:cxn>
                <a:cxn ang="0">
                  <a:pos x="127" y="0"/>
                </a:cxn>
                <a:cxn ang="0">
                  <a:pos x="27" y="0"/>
                </a:cxn>
              </a:cxnLst>
              <a:rect l="0" t="0" r="r" b="b"/>
              <a:pathLst>
                <a:path w="127" h="119">
                  <a:moveTo>
                    <a:pt x="27" y="0"/>
                  </a:moveTo>
                  <a:lnTo>
                    <a:pt x="0" y="37"/>
                  </a:lnTo>
                  <a:lnTo>
                    <a:pt x="0" y="119"/>
                  </a:lnTo>
                  <a:lnTo>
                    <a:pt x="100" y="119"/>
                  </a:lnTo>
                  <a:lnTo>
                    <a:pt x="127" y="92"/>
                  </a:lnTo>
                  <a:lnTo>
                    <a:pt x="12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499" name="Freeform 939"/>
            <p:cNvSpPr>
              <a:spLocks/>
            </p:cNvSpPr>
            <p:nvPr/>
          </p:nvSpPr>
          <p:spPr bwMode="auto">
            <a:xfrm>
              <a:off x="762" y="1410"/>
              <a:ext cx="127" cy="37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100" y="37"/>
                </a:cxn>
                <a:cxn ang="0">
                  <a:pos x="127" y="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127" h="37">
                  <a:moveTo>
                    <a:pt x="0" y="37"/>
                  </a:moveTo>
                  <a:lnTo>
                    <a:pt x="100" y="37"/>
                  </a:lnTo>
                  <a:lnTo>
                    <a:pt x="127" y="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500" name="Freeform 940"/>
            <p:cNvSpPr>
              <a:spLocks/>
            </p:cNvSpPr>
            <p:nvPr/>
          </p:nvSpPr>
          <p:spPr bwMode="auto">
            <a:xfrm>
              <a:off x="862" y="1410"/>
              <a:ext cx="27" cy="119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27" y="0"/>
                </a:cxn>
                <a:cxn ang="0">
                  <a:pos x="27" y="92"/>
                </a:cxn>
                <a:cxn ang="0">
                  <a:pos x="0" y="119"/>
                </a:cxn>
                <a:cxn ang="0">
                  <a:pos x="0" y="37"/>
                </a:cxn>
              </a:cxnLst>
              <a:rect l="0" t="0" r="r" b="b"/>
              <a:pathLst>
                <a:path w="27" h="119">
                  <a:moveTo>
                    <a:pt x="0" y="37"/>
                  </a:moveTo>
                  <a:lnTo>
                    <a:pt x="27" y="0"/>
                  </a:lnTo>
                  <a:lnTo>
                    <a:pt x="27" y="92"/>
                  </a:lnTo>
                  <a:lnTo>
                    <a:pt x="0" y="119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501" name="Freeform 941"/>
            <p:cNvSpPr>
              <a:spLocks/>
            </p:cNvSpPr>
            <p:nvPr/>
          </p:nvSpPr>
          <p:spPr bwMode="auto">
            <a:xfrm>
              <a:off x="762" y="1410"/>
              <a:ext cx="127" cy="11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4"/>
                </a:cxn>
                <a:cxn ang="0">
                  <a:pos x="0" y="13"/>
                </a:cxn>
                <a:cxn ang="0">
                  <a:pos x="11" y="13"/>
                </a:cxn>
                <a:cxn ang="0">
                  <a:pos x="14" y="10"/>
                </a:cxn>
                <a:cxn ang="0">
                  <a:pos x="14" y="0"/>
                </a:cxn>
                <a:cxn ang="0">
                  <a:pos x="3" y="0"/>
                </a:cxn>
              </a:cxnLst>
              <a:rect l="0" t="0" r="r" b="b"/>
              <a:pathLst>
                <a:path w="14" h="13">
                  <a:moveTo>
                    <a:pt x="3" y="0"/>
                  </a:moveTo>
                  <a:lnTo>
                    <a:pt x="0" y="4"/>
                  </a:lnTo>
                  <a:lnTo>
                    <a:pt x="0" y="13"/>
                  </a:lnTo>
                  <a:lnTo>
                    <a:pt x="11" y="13"/>
                  </a:lnTo>
                  <a:lnTo>
                    <a:pt x="14" y="10"/>
                  </a:lnTo>
                  <a:lnTo>
                    <a:pt x="14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accent2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502" name="Freeform 942"/>
            <p:cNvSpPr>
              <a:spLocks/>
            </p:cNvSpPr>
            <p:nvPr/>
          </p:nvSpPr>
          <p:spPr bwMode="auto">
            <a:xfrm>
              <a:off x="762" y="1410"/>
              <a:ext cx="127" cy="37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1" y="4"/>
                </a:cxn>
                <a:cxn ang="0">
                  <a:pos x="14" y="0"/>
                </a:cxn>
              </a:cxnLst>
              <a:rect l="0" t="0" r="r" b="b"/>
              <a:pathLst>
                <a:path w="14" h="4">
                  <a:moveTo>
                    <a:pt x="0" y="4"/>
                  </a:moveTo>
                  <a:lnTo>
                    <a:pt x="11" y="4"/>
                  </a:lnTo>
                  <a:lnTo>
                    <a:pt x="14" y="0"/>
                  </a:lnTo>
                </a:path>
              </a:pathLst>
            </a:custGeom>
            <a:solidFill>
              <a:schemeClr val="accent2"/>
            </a:solidFill>
            <a:ln w="14288" cap="flat">
              <a:solidFill>
                <a:srgbClr val="3333CC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9503" name="Line 943"/>
            <p:cNvSpPr>
              <a:spLocks noChangeShapeType="1"/>
            </p:cNvSpPr>
            <p:nvPr/>
          </p:nvSpPr>
          <p:spPr bwMode="auto">
            <a:xfrm>
              <a:off x="862" y="1447"/>
              <a:ext cx="1" cy="82"/>
            </a:xfrm>
            <a:prstGeom prst="line">
              <a:avLst/>
            </a:prstGeom>
            <a:noFill/>
            <a:ln w="14288">
              <a:solidFill>
                <a:srgbClr val="3333CC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9504" name="Group 944"/>
          <p:cNvGrpSpPr>
            <a:grpSpLocks/>
          </p:cNvGrpSpPr>
          <p:nvPr/>
        </p:nvGrpSpPr>
        <p:grpSpPr bwMode="auto">
          <a:xfrm>
            <a:off x="1422400" y="2381250"/>
            <a:ext cx="561975" cy="493712"/>
            <a:chOff x="535" y="1410"/>
            <a:chExt cx="354" cy="311"/>
          </a:xfrm>
        </p:grpSpPr>
        <p:grpSp>
          <p:nvGrpSpPr>
            <p:cNvPr id="579505" name="Group 945"/>
            <p:cNvGrpSpPr>
              <a:grpSpLocks/>
            </p:cNvGrpSpPr>
            <p:nvPr/>
          </p:nvGrpSpPr>
          <p:grpSpPr bwMode="auto">
            <a:xfrm>
              <a:off x="535" y="1602"/>
              <a:ext cx="354" cy="119"/>
              <a:chOff x="535" y="1602"/>
              <a:chExt cx="354" cy="119"/>
            </a:xfrm>
          </p:grpSpPr>
          <p:grpSp>
            <p:nvGrpSpPr>
              <p:cNvPr id="579506" name="Group 946"/>
              <p:cNvGrpSpPr>
                <a:grpSpLocks/>
              </p:cNvGrpSpPr>
              <p:nvPr/>
            </p:nvGrpSpPr>
            <p:grpSpPr bwMode="auto">
              <a:xfrm>
                <a:off x="535" y="1602"/>
                <a:ext cx="136" cy="119"/>
                <a:chOff x="535" y="1602"/>
                <a:chExt cx="136" cy="119"/>
              </a:xfrm>
            </p:grpSpPr>
            <p:sp>
              <p:nvSpPr>
                <p:cNvPr id="579507" name="Freeform 947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9" y="119"/>
                    </a:cxn>
                    <a:cxn ang="0">
                      <a:pos x="136" y="83"/>
                    </a:cxn>
                    <a:cxn ang="0">
                      <a:pos x="1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83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08" name="Freeform 948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9" y="28"/>
                    </a:cxn>
                    <a:cxn ang="0">
                      <a:pos x="136" y="0"/>
                    </a:cxn>
                    <a:cxn ang="0">
                      <a:pos x="36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09" name="Freeform 949"/>
                <p:cNvSpPr>
                  <a:spLocks/>
                </p:cNvSpPr>
                <p:nvPr/>
              </p:nvSpPr>
              <p:spPr bwMode="auto">
                <a:xfrm>
                  <a:off x="644" y="1602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10" name="Freeform 950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9"/>
                    </a:cxn>
                    <a:cxn ang="0">
                      <a:pos x="1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11" name="Freeform 951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12" name="Line 952"/>
                <p:cNvSpPr>
                  <a:spLocks noChangeShapeType="1"/>
                </p:cNvSpPr>
                <p:nvPr/>
              </p:nvSpPr>
              <p:spPr bwMode="auto">
                <a:xfrm>
                  <a:off x="644" y="1630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513" name="Group 953"/>
              <p:cNvGrpSpPr>
                <a:grpSpLocks/>
              </p:cNvGrpSpPr>
              <p:nvPr/>
            </p:nvGrpSpPr>
            <p:grpSpPr bwMode="auto">
              <a:xfrm>
                <a:off x="653" y="1602"/>
                <a:ext cx="127" cy="119"/>
                <a:chOff x="653" y="1602"/>
                <a:chExt cx="127" cy="119"/>
              </a:xfrm>
            </p:grpSpPr>
            <p:sp>
              <p:nvSpPr>
                <p:cNvPr id="579514" name="Freeform 954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83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15" name="Freeform 955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16" name="Freeform 956"/>
                <p:cNvSpPr>
                  <a:spLocks/>
                </p:cNvSpPr>
                <p:nvPr/>
              </p:nvSpPr>
              <p:spPr bwMode="auto">
                <a:xfrm>
                  <a:off x="753" y="1602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17" name="Freeform 957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18" name="Freeform 958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19" name="Line 959"/>
                <p:cNvSpPr>
                  <a:spLocks noChangeShapeType="1"/>
                </p:cNvSpPr>
                <p:nvPr/>
              </p:nvSpPr>
              <p:spPr bwMode="auto">
                <a:xfrm>
                  <a:off x="753" y="1630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520" name="Group 960"/>
              <p:cNvGrpSpPr>
                <a:grpSpLocks/>
              </p:cNvGrpSpPr>
              <p:nvPr/>
            </p:nvGrpSpPr>
            <p:grpSpPr bwMode="auto">
              <a:xfrm>
                <a:off x="762" y="1602"/>
                <a:ext cx="127" cy="119"/>
                <a:chOff x="762" y="1602"/>
                <a:chExt cx="127" cy="119"/>
              </a:xfrm>
            </p:grpSpPr>
            <p:sp>
              <p:nvSpPr>
                <p:cNvPr id="579521" name="Freeform 961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83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22" name="Freeform 962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23" name="Freeform 963"/>
                <p:cNvSpPr>
                  <a:spLocks/>
                </p:cNvSpPr>
                <p:nvPr/>
              </p:nvSpPr>
              <p:spPr bwMode="auto">
                <a:xfrm>
                  <a:off x="862" y="1602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24" name="Freeform 964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25" name="Freeform 965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26" name="Line 966"/>
                <p:cNvSpPr>
                  <a:spLocks noChangeShapeType="1"/>
                </p:cNvSpPr>
                <p:nvPr/>
              </p:nvSpPr>
              <p:spPr bwMode="auto">
                <a:xfrm>
                  <a:off x="862" y="1630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9527" name="Group 967"/>
            <p:cNvGrpSpPr>
              <a:grpSpLocks/>
            </p:cNvGrpSpPr>
            <p:nvPr/>
          </p:nvGrpSpPr>
          <p:grpSpPr bwMode="auto">
            <a:xfrm>
              <a:off x="535" y="1511"/>
              <a:ext cx="354" cy="110"/>
              <a:chOff x="535" y="1511"/>
              <a:chExt cx="354" cy="110"/>
            </a:xfrm>
          </p:grpSpPr>
          <p:grpSp>
            <p:nvGrpSpPr>
              <p:cNvPr id="579528" name="Group 968"/>
              <p:cNvGrpSpPr>
                <a:grpSpLocks/>
              </p:cNvGrpSpPr>
              <p:nvPr/>
            </p:nvGrpSpPr>
            <p:grpSpPr bwMode="auto">
              <a:xfrm>
                <a:off x="535" y="1511"/>
                <a:ext cx="136" cy="110"/>
                <a:chOff x="535" y="1511"/>
                <a:chExt cx="136" cy="110"/>
              </a:xfrm>
            </p:grpSpPr>
            <p:sp>
              <p:nvSpPr>
                <p:cNvPr id="579529" name="Freeform 969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110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27"/>
                    </a:cxn>
                    <a:cxn ang="0">
                      <a:pos x="0" y="110"/>
                    </a:cxn>
                    <a:cxn ang="0">
                      <a:pos x="109" y="110"/>
                    </a:cxn>
                    <a:cxn ang="0">
                      <a:pos x="136" y="82"/>
                    </a:cxn>
                    <a:cxn ang="0">
                      <a:pos x="1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36" h="110">
                      <a:moveTo>
                        <a:pt x="36" y="0"/>
                      </a:moveTo>
                      <a:lnTo>
                        <a:pt x="0" y="27"/>
                      </a:lnTo>
                      <a:lnTo>
                        <a:pt x="0" y="110"/>
                      </a:lnTo>
                      <a:lnTo>
                        <a:pt x="109" y="110"/>
                      </a:lnTo>
                      <a:lnTo>
                        <a:pt x="136" y="82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30" name="Freeform 970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9" y="27"/>
                    </a:cxn>
                    <a:cxn ang="0">
                      <a:pos x="136" y="0"/>
                    </a:cxn>
                    <a:cxn ang="0">
                      <a:pos x="36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36" h="27">
                      <a:moveTo>
                        <a:pt x="0" y="27"/>
                      </a:moveTo>
                      <a:lnTo>
                        <a:pt x="109" y="27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31" name="Freeform 971"/>
                <p:cNvSpPr>
                  <a:spLocks/>
                </p:cNvSpPr>
                <p:nvPr/>
              </p:nvSpPr>
              <p:spPr bwMode="auto">
                <a:xfrm>
                  <a:off x="644" y="1511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82"/>
                    </a:cxn>
                    <a:cxn ang="0">
                      <a:pos x="0" y="11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0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82"/>
                      </a:lnTo>
                      <a:lnTo>
                        <a:pt x="0" y="11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32" name="Freeform 972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110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2" y="12"/>
                    </a:cxn>
                    <a:cxn ang="0">
                      <a:pos x="15" y="9"/>
                    </a:cxn>
                    <a:cxn ang="0">
                      <a:pos x="1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2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33" name="Freeform 973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34" name="Line 974"/>
                <p:cNvSpPr>
                  <a:spLocks noChangeShapeType="1"/>
                </p:cNvSpPr>
                <p:nvPr/>
              </p:nvSpPr>
              <p:spPr bwMode="auto">
                <a:xfrm>
                  <a:off x="644" y="1538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535" name="Group 975"/>
              <p:cNvGrpSpPr>
                <a:grpSpLocks/>
              </p:cNvGrpSpPr>
              <p:nvPr/>
            </p:nvGrpSpPr>
            <p:grpSpPr bwMode="auto">
              <a:xfrm>
                <a:off x="653" y="1511"/>
                <a:ext cx="127" cy="110"/>
                <a:chOff x="653" y="1511"/>
                <a:chExt cx="127" cy="110"/>
              </a:xfrm>
            </p:grpSpPr>
            <p:sp>
              <p:nvSpPr>
                <p:cNvPr id="579536" name="Freeform 976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0"/>
                    </a:cxn>
                    <a:cxn ang="0">
                      <a:pos x="100" y="110"/>
                    </a:cxn>
                    <a:cxn ang="0">
                      <a:pos x="127" y="82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27" y="8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37" name="Freeform 977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0" y="2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38" name="Freeform 978"/>
                <p:cNvSpPr>
                  <a:spLocks/>
                </p:cNvSpPr>
                <p:nvPr/>
              </p:nvSpPr>
              <p:spPr bwMode="auto">
                <a:xfrm>
                  <a:off x="753" y="1511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82"/>
                    </a:cxn>
                    <a:cxn ang="0">
                      <a:pos x="0" y="11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0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82"/>
                      </a:lnTo>
                      <a:lnTo>
                        <a:pt x="0" y="11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39" name="Freeform 979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1" y="12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40" name="Freeform 980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41" name="Line 981"/>
                <p:cNvSpPr>
                  <a:spLocks noChangeShapeType="1"/>
                </p:cNvSpPr>
                <p:nvPr/>
              </p:nvSpPr>
              <p:spPr bwMode="auto">
                <a:xfrm>
                  <a:off x="753" y="1538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542" name="Group 982"/>
              <p:cNvGrpSpPr>
                <a:grpSpLocks/>
              </p:cNvGrpSpPr>
              <p:nvPr/>
            </p:nvGrpSpPr>
            <p:grpSpPr bwMode="auto">
              <a:xfrm>
                <a:off x="762" y="1511"/>
                <a:ext cx="127" cy="110"/>
                <a:chOff x="762" y="1511"/>
                <a:chExt cx="127" cy="110"/>
              </a:xfrm>
            </p:grpSpPr>
            <p:sp>
              <p:nvSpPr>
                <p:cNvPr id="579543" name="Freeform 983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0"/>
                    </a:cxn>
                    <a:cxn ang="0">
                      <a:pos x="100" y="110"/>
                    </a:cxn>
                    <a:cxn ang="0">
                      <a:pos x="127" y="82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27" y="8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44" name="Freeform 984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0" y="2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45" name="Freeform 985"/>
                <p:cNvSpPr>
                  <a:spLocks/>
                </p:cNvSpPr>
                <p:nvPr/>
              </p:nvSpPr>
              <p:spPr bwMode="auto">
                <a:xfrm>
                  <a:off x="862" y="1511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82"/>
                    </a:cxn>
                    <a:cxn ang="0">
                      <a:pos x="0" y="11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0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82"/>
                      </a:lnTo>
                      <a:lnTo>
                        <a:pt x="0" y="11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46" name="Freeform 986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1" y="12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47" name="Freeform 987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48" name="Line 988"/>
                <p:cNvSpPr>
                  <a:spLocks noChangeShapeType="1"/>
                </p:cNvSpPr>
                <p:nvPr/>
              </p:nvSpPr>
              <p:spPr bwMode="auto">
                <a:xfrm>
                  <a:off x="862" y="1538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9549" name="Group 989"/>
            <p:cNvGrpSpPr>
              <a:grpSpLocks/>
            </p:cNvGrpSpPr>
            <p:nvPr/>
          </p:nvGrpSpPr>
          <p:grpSpPr bwMode="auto">
            <a:xfrm>
              <a:off x="535" y="1410"/>
              <a:ext cx="354" cy="119"/>
              <a:chOff x="535" y="1410"/>
              <a:chExt cx="354" cy="119"/>
            </a:xfrm>
          </p:grpSpPr>
          <p:grpSp>
            <p:nvGrpSpPr>
              <p:cNvPr id="579550" name="Group 990"/>
              <p:cNvGrpSpPr>
                <a:grpSpLocks/>
              </p:cNvGrpSpPr>
              <p:nvPr/>
            </p:nvGrpSpPr>
            <p:grpSpPr bwMode="auto">
              <a:xfrm>
                <a:off x="535" y="1410"/>
                <a:ext cx="136" cy="119"/>
                <a:chOff x="535" y="1410"/>
                <a:chExt cx="136" cy="119"/>
              </a:xfrm>
            </p:grpSpPr>
            <p:sp>
              <p:nvSpPr>
                <p:cNvPr id="579551" name="Freeform 991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37"/>
                    </a:cxn>
                    <a:cxn ang="0">
                      <a:pos x="0" y="119"/>
                    </a:cxn>
                    <a:cxn ang="0">
                      <a:pos x="109" y="119"/>
                    </a:cxn>
                    <a:cxn ang="0">
                      <a:pos x="136" y="92"/>
                    </a:cxn>
                    <a:cxn ang="0">
                      <a:pos x="1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37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92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52" name="Freeform 992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09" y="37"/>
                    </a:cxn>
                    <a:cxn ang="0">
                      <a:pos x="136" y="0"/>
                    </a:cxn>
                    <a:cxn ang="0">
                      <a:pos x="36" y="0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136" h="37">
                      <a:moveTo>
                        <a:pt x="0" y="37"/>
                      </a:moveTo>
                      <a:lnTo>
                        <a:pt x="109" y="37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53" name="Freeform 993"/>
                <p:cNvSpPr>
                  <a:spLocks/>
                </p:cNvSpPr>
                <p:nvPr/>
              </p:nvSpPr>
              <p:spPr bwMode="auto">
                <a:xfrm>
                  <a:off x="644" y="1410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27" y="0"/>
                    </a:cxn>
                    <a:cxn ang="0">
                      <a:pos x="27" y="92"/>
                    </a:cxn>
                    <a:cxn ang="0">
                      <a:pos x="0" y="119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27" h="119">
                      <a:moveTo>
                        <a:pt x="0" y="37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54" name="Freeform 994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10"/>
                    </a:cxn>
                    <a:cxn ang="0">
                      <a:pos x="1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55" name="Freeform 995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3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2" y="4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12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56" name="Line 996"/>
                <p:cNvSpPr>
                  <a:spLocks noChangeShapeType="1"/>
                </p:cNvSpPr>
                <p:nvPr/>
              </p:nvSpPr>
              <p:spPr bwMode="auto">
                <a:xfrm>
                  <a:off x="644" y="144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557" name="Group 997"/>
              <p:cNvGrpSpPr>
                <a:grpSpLocks/>
              </p:cNvGrpSpPr>
              <p:nvPr/>
            </p:nvGrpSpPr>
            <p:grpSpPr bwMode="auto">
              <a:xfrm>
                <a:off x="653" y="1410"/>
                <a:ext cx="127" cy="119"/>
                <a:chOff x="653" y="1410"/>
                <a:chExt cx="127" cy="119"/>
              </a:xfrm>
            </p:grpSpPr>
            <p:sp>
              <p:nvSpPr>
                <p:cNvPr id="579558" name="Freeform 998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37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2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3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59" name="Freeform 999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00" y="3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127" h="37">
                      <a:moveTo>
                        <a:pt x="0" y="37"/>
                      </a:moveTo>
                      <a:lnTo>
                        <a:pt x="100" y="3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60" name="Freeform 1000"/>
                <p:cNvSpPr>
                  <a:spLocks/>
                </p:cNvSpPr>
                <p:nvPr/>
              </p:nvSpPr>
              <p:spPr bwMode="auto">
                <a:xfrm>
                  <a:off x="753" y="1410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27" y="0"/>
                    </a:cxn>
                    <a:cxn ang="0">
                      <a:pos x="27" y="92"/>
                    </a:cxn>
                    <a:cxn ang="0">
                      <a:pos x="0" y="119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27" h="119">
                      <a:moveTo>
                        <a:pt x="0" y="37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61" name="Freeform 1001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62" name="Freeform 1002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3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1" y="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63" name="Line 1003"/>
                <p:cNvSpPr>
                  <a:spLocks noChangeShapeType="1"/>
                </p:cNvSpPr>
                <p:nvPr/>
              </p:nvSpPr>
              <p:spPr bwMode="auto">
                <a:xfrm>
                  <a:off x="753" y="144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564" name="Group 1004"/>
              <p:cNvGrpSpPr>
                <a:grpSpLocks/>
              </p:cNvGrpSpPr>
              <p:nvPr/>
            </p:nvGrpSpPr>
            <p:grpSpPr bwMode="auto">
              <a:xfrm>
                <a:off x="762" y="1410"/>
                <a:ext cx="127" cy="119"/>
                <a:chOff x="762" y="1410"/>
                <a:chExt cx="127" cy="119"/>
              </a:xfrm>
            </p:grpSpPr>
            <p:sp>
              <p:nvSpPr>
                <p:cNvPr id="579565" name="Freeform 1005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37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2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3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66" name="Freeform 1006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00" y="3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127" h="37">
                      <a:moveTo>
                        <a:pt x="0" y="37"/>
                      </a:moveTo>
                      <a:lnTo>
                        <a:pt x="100" y="3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67" name="Freeform 1007"/>
                <p:cNvSpPr>
                  <a:spLocks/>
                </p:cNvSpPr>
                <p:nvPr/>
              </p:nvSpPr>
              <p:spPr bwMode="auto">
                <a:xfrm>
                  <a:off x="862" y="1410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27" y="0"/>
                    </a:cxn>
                    <a:cxn ang="0">
                      <a:pos x="27" y="92"/>
                    </a:cxn>
                    <a:cxn ang="0">
                      <a:pos x="0" y="119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27" h="119">
                      <a:moveTo>
                        <a:pt x="0" y="37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68" name="Freeform 1008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69" name="Freeform 1009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3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1" y="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70" name="Line 1010"/>
                <p:cNvSpPr>
                  <a:spLocks noChangeShapeType="1"/>
                </p:cNvSpPr>
                <p:nvPr/>
              </p:nvSpPr>
              <p:spPr bwMode="auto">
                <a:xfrm>
                  <a:off x="862" y="144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79571" name="Group 1011"/>
          <p:cNvGrpSpPr>
            <a:grpSpLocks/>
          </p:cNvGrpSpPr>
          <p:nvPr/>
        </p:nvGrpSpPr>
        <p:grpSpPr bwMode="auto">
          <a:xfrm>
            <a:off x="1423988" y="2989262"/>
            <a:ext cx="561975" cy="493713"/>
            <a:chOff x="535" y="1410"/>
            <a:chExt cx="354" cy="311"/>
          </a:xfrm>
        </p:grpSpPr>
        <p:grpSp>
          <p:nvGrpSpPr>
            <p:cNvPr id="579572" name="Group 1012"/>
            <p:cNvGrpSpPr>
              <a:grpSpLocks/>
            </p:cNvGrpSpPr>
            <p:nvPr/>
          </p:nvGrpSpPr>
          <p:grpSpPr bwMode="auto">
            <a:xfrm>
              <a:off x="535" y="1602"/>
              <a:ext cx="354" cy="119"/>
              <a:chOff x="535" y="1602"/>
              <a:chExt cx="354" cy="119"/>
            </a:xfrm>
          </p:grpSpPr>
          <p:grpSp>
            <p:nvGrpSpPr>
              <p:cNvPr id="579573" name="Group 1013"/>
              <p:cNvGrpSpPr>
                <a:grpSpLocks/>
              </p:cNvGrpSpPr>
              <p:nvPr/>
            </p:nvGrpSpPr>
            <p:grpSpPr bwMode="auto">
              <a:xfrm>
                <a:off x="535" y="1602"/>
                <a:ext cx="136" cy="119"/>
                <a:chOff x="535" y="1602"/>
                <a:chExt cx="136" cy="119"/>
              </a:xfrm>
            </p:grpSpPr>
            <p:sp>
              <p:nvSpPr>
                <p:cNvPr id="579574" name="Freeform 1014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9" y="119"/>
                    </a:cxn>
                    <a:cxn ang="0">
                      <a:pos x="136" y="83"/>
                    </a:cxn>
                    <a:cxn ang="0">
                      <a:pos x="1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83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75" name="Freeform 1015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9" y="28"/>
                    </a:cxn>
                    <a:cxn ang="0">
                      <a:pos x="136" y="0"/>
                    </a:cxn>
                    <a:cxn ang="0">
                      <a:pos x="36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36" h="28">
                      <a:moveTo>
                        <a:pt x="0" y="28"/>
                      </a:moveTo>
                      <a:lnTo>
                        <a:pt x="109" y="28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76" name="Freeform 1016"/>
                <p:cNvSpPr>
                  <a:spLocks/>
                </p:cNvSpPr>
                <p:nvPr/>
              </p:nvSpPr>
              <p:spPr bwMode="auto">
                <a:xfrm>
                  <a:off x="644" y="1602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77" name="Freeform 1017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9"/>
                    </a:cxn>
                    <a:cxn ang="0">
                      <a:pos x="1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78" name="Freeform 1018"/>
                <p:cNvSpPr>
                  <a:spLocks/>
                </p:cNvSpPr>
                <p:nvPr/>
              </p:nvSpPr>
              <p:spPr bwMode="auto">
                <a:xfrm>
                  <a:off x="535" y="1602"/>
                  <a:ext cx="136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79" name="Line 1019"/>
                <p:cNvSpPr>
                  <a:spLocks noChangeShapeType="1"/>
                </p:cNvSpPr>
                <p:nvPr/>
              </p:nvSpPr>
              <p:spPr bwMode="auto">
                <a:xfrm>
                  <a:off x="644" y="1630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580" name="Group 1020"/>
              <p:cNvGrpSpPr>
                <a:grpSpLocks/>
              </p:cNvGrpSpPr>
              <p:nvPr/>
            </p:nvGrpSpPr>
            <p:grpSpPr bwMode="auto">
              <a:xfrm>
                <a:off x="653" y="1602"/>
                <a:ext cx="127" cy="119"/>
                <a:chOff x="653" y="1602"/>
                <a:chExt cx="127" cy="119"/>
              </a:xfrm>
            </p:grpSpPr>
            <p:sp>
              <p:nvSpPr>
                <p:cNvPr id="579581" name="Freeform 1021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83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82" name="Freeform 1022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83" name="Freeform 1023"/>
                <p:cNvSpPr>
                  <a:spLocks/>
                </p:cNvSpPr>
                <p:nvPr/>
              </p:nvSpPr>
              <p:spPr bwMode="auto">
                <a:xfrm>
                  <a:off x="753" y="1602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84" name="Freeform 1024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85" name="Freeform 1025"/>
                <p:cNvSpPr>
                  <a:spLocks/>
                </p:cNvSpPr>
                <p:nvPr/>
              </p:nvSpPr>
              <p:spPr bwMode="auto">
                <a:xfrm>
                  <a:off x="653" y="1602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86" name="Line 1026"/>
                <p:cNvSpPr>
                  <a:spLocks noChangeShapeType="1"/>
                </p:cNvSpPr>
                <p:nvPr/>
              </p:nvSpPr>
              <p:spPr bwMode="auto">
                <a:xfrm>
                  <a:off x="753" y="1630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587" name="Group 1027"/>
              <p:cNvGrpSpPr>
                <a:grpSpLocks/>
              </p:cNvGrpSpPr>
              <p:nvPr/>
            </p:nvGrpSpPr>
            <p:grpSpPr bwMode="auto">
              <a:xfrm>
                <a:off x="762" y="1602"/>
                <a:ext cx="127" cy="119"/>
                <a:chOff x="762" y="1602"/>
                <a:chExt cx="127" cy="119"/>
              </a:xfrm>
            </p:grpSpPr>
            <p:sp>
              <p:nvSpPr>
                <p:cNvPr id="579588" name="Freeform 1028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8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83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28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83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89" name="Freeform 1029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100" y="28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127" h="28">
                      <a:moveTo>
                        <a:pt x="0" y="28"/>
                      </a:moveTo>
                      <a:lnTo>
                        <a:pt x="100" y="28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90" name="Freeform 1030"/>
                <p:cNvSpPr>
                  <a:spLocks/>
                </p:cNvSpPr>
                <p:nvPr/>
              </p:nvSpPr>
              <p:spPr bwMode="auto">
                <a:xfrm>
                  <a:off x="862" y="1602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28"/>
                    </a:cxn>
                    <a:cxn ang="0">
                      <a:pos x="27" y="0"/>
                    </a:cxn>
                    <a:cxn ang="0">
                      <a:pos x="27" y="83"/>
                    </a:cxn>
                    <a:cxn ang="0">
                      <a:pos x="0" y="119"/>
                    </a:cxn>
                    <a:cxn ang="0">
                      <a:pos x="0" y="28"/>
                    </a:cxn>
                  </a:cxnLst>
                  <a:rect l="0" t="0" r="r" b="b"/>
                  <a:pathLst>
                    <a:path w="27" h="119">
                      <a:moveTo>
                        <a:pt x="0" y="28"/>
                      </a:moveTo>
                      <a:lnTo>
                        <a:pt x="27" y="0"/>
                      </a:lnTo>
                      <a:lnTo>
                        <a:pt x="27" y="83"/>
                      </a:lnTo>
                      <a:lnTo>
                        <a:pt x="0" y="119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91" name="Freeform 1031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92" name="Freeform 1032"/>
                <p:cNvSpPr>
                  <a:spLocks/>
                </p:cNvSpPr>
                <p:nvPr/>
              </p:nvSpPr>
              <p:spPr bwMode="auto">
                <a:xfrm>
                  <a:off x="762" y="1602"/>
                  <a:ext cx="127" cy="28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93" name="Line 1033"/>
                <p:cNvSpPr>
                  <a:spLocks noChangeShapeType="1"/>
                </p:cNvSpPr>
                <p:nvPr/>
              </p:nvSpPr>
              <p:spPr bwMode="auto">
                <a:xfrm>
                  <a:off x="862" y="1630"/>
                  <a:ext cx="1" cy="91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9594" name="Group 1034"/>
            <p:cNvGrpSpPr>
              <a:grpSpLocks/>
            </p:cNvGrpSpPr>
            <p:nvPr/>
          </p:nvGrpSpPr>
          <p:grpSpPr bwMode="auto">
            <a:xfrm>
              <a:off x="535" y="1511"/>
              <a:ext cx="354" cy="110"/>
              <a:chOff x="535" y="1511"/>
              <a:chExt cx="354" cy="110"/>
            </a:xfrm>
          </p:grpSpPr>
          <p:grpSp>
            <p:nvGrpSpPr>
              <p:cNvPr id="579595" name="Group 1035"/>
              <p:cNvGrpSpPr>
                <a:grpSpLocks/>
              </p:cNvGrpSpPr>
              <p:nvPr/>
            </p:nvGrpSpPr>
            <p:grpSpPr bwMode="auto">
              <a:xfrm>
                <a:off x="535" y="1511"/>
                <a:ext cx="136" cy="110"/>
                <a:chOff x="535" y="1511"/>
                <a:chExt cx="136" cy="110"/>
              </a:xfrm>
            </p:grpSpPr>
            <p:sp>
              <p:nvSpPr>
                <p:cNvPr id="579596" name="Freeform 1036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110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27"/>
                    </a:cxn>
                    <a:cxn ang="0">
                      <a:pos x="0" y="110"/>
                    </a:cxn>
                    <a:cxn ang="0">
                      <a:pos x="109" y="110"/>
                    </a:cxn>
                    <a:cxn ang="0">
                      <a:pos x="136" y="82"/>
                    </a:cxn>
                    <a:cxn ang="0">
                      <a:pos x="1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36" h="110">
                      <a:moveTo>
                        <a:pt x="36" y="0"/>
                      </a:moveTo>
                      <a:lnTo>
                        <a:pt x="0" y="27"/>
                      </a:lnTo>
                      <a:lnTo>
                        <a:pt x="0" y="110"/>
                      </a:lnTo>
                      <a:lnTo>
                        <a:pt x="109" y="110"/>
                      </a:lnTo>
                      <a:lnTo>
                        <a:pt x="136" y="82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97" name="Freeform 1037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9" y="27"/>
                    </a:cxn>
                    <a:cxn ang="0">
                      <a:pos x="136" y="0"/>
                    </a:cxn>
                    <a:cxn ang="0">
                      <a:pos x="36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36" h="27">
                      <a:moveTo>
                        <a:pt x="0" y="27"/>
                      </a:moveTo>
                      <a:lnTo>
                        <a:pt x="109" y="27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98" name="Freeform 1038"/>
                <p:cNvSpPr>
                  <a:spLocks/>
                </p:cNvSpPr>
                <p:nvPr/>
              </p:nvSpPr>
              <p:spPr bwMode="auto">
                <a:xfrm>
                  <a:off x="644" y="1511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82"/>
                    </a:cxn>
                    <a:cxn ang="0">
                      <a:pos x="0" y="11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0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82"/>
                      </a:lnTo>
                      <a:lnTo>
                        <a:pt x="0" y="11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599" name="Freeform 1039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110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2" y="12"/>
                    </a:cxn>
                    <a:cxn ang="0">
                      <a:pos x="15" y="9"/>
                    </a:cxn>
                    <a:cxn ang="0">
                      <a:pos x="1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2">
                      <a:moveTo>
                        <a:pt x="4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2" y="12"/>
                      </a:lnTo>
                      <a:lnTo>
                        <a:pt x="15" y="9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00" name="Freeform 1040"/>
                <p:cNvSpPr>
                  <a:spLocks/>
                </p:cNvSpPr>
                <p:nvPr/>
              </p:nvSpPr>
              <p:spPr bwMode="auto">
                <a:xfrm>
                  <a:off x="535" y="1511"/>
                  <a:ext cx="136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2" y="3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3">
                      <a:moveTo>
                        <a:pt x="0" y="3"/>
                      </a:moveTo>
                      <a:lnTo>
                        <a:pt x="12" y="3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01" name="Line 1041"/>
                <p:cNvSpPr>
                  <a:spLocks noChangeShapeType="1"/>
                </p:cNvSpPr>
                <p:nvPr/>
              </p:nvSpPr>
              <p:spPr bwMode="auto">
                <a:xfrm>
                  <a:off x="644" y="1538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602" name="Group 1042"/>
              <p:cNvGrpSpPr>
                <a:grpSpLocks/>
              </p:cNvGrpSpPr>
              <p:nvPr/>
            </p:nvGrpSpPr>
            <p:grpSpPr bwMode="auto">
              <a:xfrm>
                <a:off x="653" y="1511"/>
                <a:ext cx="127" cy="110"/>
                <a:chOff x="653" y="1511"/>
                <a:chExt cx="127" cy="110"/>
              </a:xfrm>
            </p:grpSpPr>
            <p:sp>
              <p:nvSpPr>
                <p:cNvPr id="579603" name="Freeform 1043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0"/>
                    </a:cxn>
                    <a:cxn ang="0">
                      <a:pos x="100" y="110"/>
                    </a:cxn>
                    <a:cxn ang="0">
                      <a:pos x="127" y="82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27" y="8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04" name="Freeform 1044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0" y="2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05" name="Freeform 1045"/>
                <p:cNvSpPr>
                  <a:spLocks/>
                </p:cNvSpPr>
                <p:nvPr/>
              </p:nvSpPr>
              <p:spPr bwMode="auto">
                <a:xfrm>
                  <a:off x="753" y="1511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82"/>
                    </a:cxn>
                    <a:cxn ang="0">
                      <a:pos x="0" y="11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0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82"/>
                      </a:lnTo>
                      <a:lnTo>
                        <a:pt x="0" y="11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06" name="Freeform 1046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1" y="12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07" name="Freeform 1047"/>
                <p:cNvSpPr>
                  <a:spLocks/>
                </p:cNvSpPr>
                <p:nvPr/>
              </p:nvSpPr>
              <p:spPr bwMode="auto">
                <a:xfrm>
                  <a:off x="653" y="151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08" name="Line 1048"/>
                <p:cNvSpPr>
                  <a:spLocks noChangeShapeType="1"/>
                </p:cNvSpPr>
                <p:nvPr/>
              </p:nvSpPr>
              <p:spPr bwMode="auto">
                <a:xfrm>
                  <a:off x="753" y="1538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609" name="Group 1049"/>
              <p:cNvGrpSpPr>
                <a:grpSpLocks/>
              </p:cNvGrpSpPr>
              <p:nvPr/>
            </p:nvGrpSpPr>
            <p:grpSpPr bwMode="auto">
              <a:xfrm>
                <a:off x="762" y="1511"/>
                <a:ext cx="127" cy="110"/>
                <a:chOff x="762" y="1511"/>
                <a:chExt cx="127" cy="110"/>
              </a:xfrm>
            </p:grpSpPr>
            <p:sp>
              <p:nvSpPr>
                <p:cNvPr id="579610" name="Freeform 1050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27"/>
                    </a:cxn>
                    <a:cxn ang="0">
                      <a:pos x="0" y="110"/>
                    </a:cxn>
                    <a:cxn ang="0">
                      <a:pos x="100" y="110"/>
                    </a:cxn>
                    <a:cxn ang="0">
                      <a:pos x="127" y="82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0">
                      <a:moveTo>
                        <a:pt x="27" y="0"/>
                      </a:moveTo>
                      <a:lnTo>
                        <a:pt x="0" y="27"/>
                      </a:lnTo>
                      <a:lnTo>
                        <a:pt x="0" y="110"/>
                      </a:lnTo>
                      <a:lnTo>
                        <a:pt x="100" y="110"/>
                      </a:lnTo>
                      <a:lnTo>
                        <a:pt x="127" y="8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11" name="Freeform 1051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100" y="2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27" h="27">
                      <a:moveTo>
                        <a:pt x="0" y="27"/>
                      </a:moveTo>
                      <a:lnTo>
                        <a:pt x="100" y="2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12" name="Freeform 1052"/>
                <p:cNvSpPr>
                  <a:spLocks/>
                </p:cNvSpPr>
                <p:nvPr/>
              </p:nvSpPr>
              <p:spPr bwMode="auto">
                <a:xfrm>
                  <a:off x="862" y="1511"/>
                  <a:ext cx="27" cy="110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27" y="0"/>
                    </a:cxn>
                    <a:cxn ang="0">
                      <a:pos x="27" y="82"/>
                    </a:cxn>
                    <a:cxn ang="0">
                      <a:pos x="0" y="110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27" h="110">
                      <a:moveTo>
                        <a:pt x="0" y="27"/>
                      </a:moveTo>
                      <a:lnTo>
                        <a:pt x="27" y="0"/>
                      </a:lnTo>
                      <a:lnTo>
                        <a:pt x="27" y="82"/>
                      </a:lnTo>
                      <a:lnTo>
                        <a:pt x="0" y="11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13" name="Freeform 1053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110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3"/>
                    </a:cxn>
                    <a:cxn ang="0">
                      <a:pos x="0" y="12"/>
                    </a:cxn>
                    <a:cxn ang="0">
                      <a:pos x="11" y="12"/>
                    </a:cxn>
                    <a:cxn ang="0">
                      <a:pos x="14" y="9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2">
                      <a:moveTo>
                        <a:pt x="3" y="0"/>
                      </a:moveTo>
                      <a:lnTo>
                        <a:pt x="0" y="3"/>
                      </a:lnTo>
                      <a:lnTo>
                        <a:pt x="0" y="12"/>
                      </a:lnTo>
                      <a:lnTo>
                        <a:pt x="11" y="12"/>
                      </a:lnTo>
                      <a:lnTo>
                        <a:pt x="14" y="9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14" name="Freeform 1054"/>
                <p:cNvSpPr>
                  <a:spLocks/>
                </p:cNvSpPr>
                <p:nvPr/>
              </p:nvSpPr>
              <p:spPr bwMode="auto">
                <a:xfrm>
                  <a:off x="762" y="1511"/>
                  <a:ext cx="127" cy="27"/>
                </a:xfrm>
                <a:custGeom>
                  <a:avLst/>
                  <a:gdLst/>
                  <a:ahLst/>
                  <a:cxnLst>
                    <a:cxn ang="0">
                      <a:pos x="0" y="3"/>
                    </a:cxn>
                    <a:cxn ang="0">
                      <a:pos x="11" y="3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3">
                      <a:moveTo>
                        <a:pt x="0" y="3"/>
                      </a:moveTo>
                      <a:lnTo>
                        <a:pt x="11" y="3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15" name="Line 1055"/>
                <p:cNvSpPr>
                  <a:spLocks noChangeShapeType="1"/>
                </p:cNvSpPr>
                <p:nvPr/>
              </p:nvSpPr>
              <p:spPr bwMode="auto">
                <a:xfrm>
                  <a:off x="862" y="1538"/>
                  <a:ext cx="1" cy="83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579616" name="Group 1056"/>
            <p:cNvGrpSpPr>
              <a:grpSpLocks/>
            </p:cNvGrpSpPr>
            <p:nvPr/>
          </p:nvGrpSpPr>
          <p:grpSpPr bwMode="auto">
            <a:xfrm>
              <a:off x="535" y="1410"/>
              <a:ext cx="354" cy="119"/>
              <a:chOff x="535" y="1410"/>
              <a:chExt cx="354" cy="119"/>
            </a:xfrm>
          </p:grpSpPr>
          <p:grpSp>
            <p:nvGrpSpPr>
              <p:cNvPr id="579617" name="Group 1057"/>
              <p:cNvGrpSpPr>
                <a:grpSpLocks/>
              </p:cNvGrpSpPr>
              <p:nvPr/>
            </p:nvGrpSpPr>
            <p:grpSpPr bwMode="auto">
              <a:xfrm>
                <a:off x="535" y="1410"/>
                <a:ext cx="136" cy="119"/>
                <a:chOff x="535" y="1410"/>
                <a:chExt cx="136" cy="119"/>
              </a:xfrm>
            </p:grpSpPr>
            <p:sp>
              <p:nvSpPr>
                <p:cNvPr id="579618" name="Freeform 1058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0" y="37"/>
                    </a:cxn>
                    <a:cxn ang="0">
                      <a:pos x="0" y="119"/>
                    </a:cxn>
                    <a:cxn ang="0">
                      <a:pos x="109" y="119"/>
                    </a:cxn>
                    <a:cxn ang="0">
                      <a:pos x="136" y="92"/>
                    </a:cxn>
                    <a:cxn ang="0">
                      <a:pos x="136" y="0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136" h="119">
                      <a:moveTo>
                        <a:pt x="36" y="0"/>
                      </a:moveTo>
                      <a:lnTo>
                        <a:pt x="0" y="37"/>
                      </a:lnTo>
                      <a:lnTo>
                        <a:pt x="0" y="119"/>
                      </a:lnTo>
                      <a:lnTo>
                        <a:pt x="109" y="119"/>
                      </a:lnTo>
                      <a:lnTo>
                        <a:pt x="136" y="92"/>
                      </a:lnTo>
                      <a:lnTo>
                        <a:pt x="136" y="0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19" name="Freeform 1059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09" y="37"/>
                    </a:cxn>
                    <a:cxn ang="0">
                      <a:pos x="136" y="0"/>
                    </a:cxn>
                    <a:cxn ang="0">
                      <a:pos x="36" y="0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136" h="37">
                      <a:moveTo>
                        <a:pt x="0" y="37"/>
                      </a:moveTo>
                      <a:lnTo>
                        <a:pt x="109" y="37"/>
                      </a:lnTo>
                      <a:lnTo>
                        <a:pt x="136" y="0"/>
                      </a:lnTo>
                      <a:lnTo>
                        <a:pt x="36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20" name="Freeform 1060"/>
                <p:cNvSpPr>
                  <a:spLocks/>
                </p:cNvSpPr>
                <p:nvPr/>
              </p:nvSpPr>
              <p:spPr bwMode="auto">
                <a:xfrm>
                  <a:off x="644" y="1410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27" y="0"/>
                    </a:cxn>
                    <a:cxn ang="0">
                      <a:pos x="27" y="92"/>
                    </a:cxn>
                    <a:cxn ang="0">
                      <a:pos x="0" y="119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27" h="119">
                      <a:moveTo>
                        <a:pt x="0" y="37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21" name="Freeform 1061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119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4"/>
                    </a:cxn>
                    <a:cxn ang="0">
                      <a:pos x="0" y="13"/>
                    </a:cxn>
                    <a:cxn ang="0">
                      <a:pos x="12" y="13"/>
                    </a:cxn>
                    <a:cxn ang="0">
                      <a:pos x="15" y="10"/>
                    </a:cxn>
                    <a:cxn ang="0">
                      <a:pos x="15" y="0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15" h="13">
                      <a:moveTo>
                        <a:pt x="4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2" y="13"/>
                      </a:lnTo>
                      <a:lnTo>
                        <a:pt x="15" y="10"/>
                      </a:lnTo>
                      <a:lnTo>
                        <a:pt x="15" y="0"/>
                      </a:lnTo>
                      <a:lnTo>
                        <a:pt x="4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22" name="Freeform 1062"/>
                <p:cNvSpPr>
                  <a:spLocks/>
                </p:cNvSpPr>
                <p:nvPr/>
              </p:nvSpPr>
              <p:spPr bwMode="auto">
                <a:xfrm>
                  <a:off x="535" y="1410"/>
                  <a:ext cx="136" cy="3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2" y="4"/>
                    </a:cxn>
                    <a:cxn ang="0">
                      <a:pos x="15" y="0"/>
                    </a:cxn>
                  </a:cxnLst>
                  <a:rect l="0" t="0" r="r" b="b"/>
                  <a:pathLst>
                    <a:path w="15" h="4">
                      <a:moveTo>
                        <a:pt x="0" y="4"/>
                      </a:moveTo>
                      <a:lnTo>
                        <a:pt x="12" y="4"/>
                      </a:lnTo>
                      <a:lnTo>
                        <a:pt x="15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23" name="Line 1063"/>
                <p:cNvSpPr>
                  <a:spLocks noChangeShapeType="1"/>
                </p:cNvSpPr>
                <p:nvPr/>
              </p:nvSpPr>
              <p:spPr bwMode="auto">
                <a:xfrm>
                  <a:off x="644" y="144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624" name="Group 1064"/>
              <p:cNvGrpSpPr>
                <a:grpSpLocks/>
              </p:cNvGrpSpPr>
              <p:nvPr/>
            </p:nvGrpSpPr>
            <p:grpSpPr bwMode="auto">
              <a:xfrm>
                <a:off x="653" y="1410"/>
                <a:ext cx="127" cy="119"/>
                <a:chOff x="653" y="1410"/>
                <a:chExt cx="127" cy="119"/>
              </a:xfrm>
            </p:grpSpPr>
            <p:sp>
              <p:nvSpPr>
                <p:cNvPr id="579625" name="Freeform 1065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37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2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3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26" name="Freeform 1066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00" y="3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127" h="37">
                      <a:moveTo>
                        <a:pt x="0" y="37"/>
                      </a:moveTo>
                      <a:lnTo>
                        <a:pt x="100" y="3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27" name="Freeform 1067"/>
                <p:cNvSpPr>
                  <a:spLocks/>
                </p:cNvSpPr>
                <p:nvPr/>
              </p:nvSpPr>
              <p:spPr bwMode="auto">
                <a:xfrm>
                  <a:off x="753" y="1410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27" y="0"/>
                    </a:cxn>
                    <a:cxn ang="0">
                      <a:pos x="27" y="92"/>
                    </a:cxn>
                    <a:cxn ang="0">
                      <a:pos x="0" y="119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27" h="119">
                      <a:moveTo>
                        <a:pt x="0" y="37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28" name="Freeform 1068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29" name="Freeform 1069"/>
                <p:cNvSpPr>
                  <a:spLocks/>
                </p:cNvSpPr>
                <p:nvPr/>
              </p:nvSpPr>
              <p:spPr bwMode="auto">
                <a:xfrm>
                  <a:off x="653" y="1410"/>
                  <a:ext cx="127" cy="3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1" y="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30" name="Line 1070"/>
                <p:cNvSpPr>
                  <a:spLocks noChangeShapeType="1"/>
                </p:cNvSpPr>
                <p:nvPr/>
              </p:nvSpPr>
              <p:spPr bwMode="auto">
                <a:xfrm>
                  <a:off x="753" y="144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79631" name="Group 1071"/>
              <p:cNvGrpSpPr>
                <a:grpSpLocks/>
              </p:cNvGrpSpPr>
              <p:nvPr/>
            </p:nvGrpSpPr>
            <p:grpSpPr bwMode="auto">
              <a:xfrm>
                <a:off x="762" y="1410"/>
                <a:ext cx="127" cy="119"/>
                <a:chOff x="762" y="1410"/>
                <a:chExt cx="127" cy="119"/>
              </a:xfrm>
            </p:grpSpPr>
            <p:sp>
              <p:nvSpPr>
                <p:cNvPr id="579632" name="Freeform 1072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0" y="37"/>
                    </a:cxn>
                    <a:cxn ang="0">
                      <a:pos x="0" y="119"/>
                    </a:cxn>
                    <a:cxn ang="0">
                      <a:pos x="100" y="119"/>
                    </a:cxn>
                    <a:cxn ang="0">
                      <a:pos x="127" y="92"/>
                    </a:cxn>
                    <a:cxn ang="0">
                      <a:pos x="127" y="0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127" h="119">
                      <a:moveTo>
                        <a:pt x="27" y="0"/>
                      </a:moveTo>
                      <a:lnTo>
                        <a:pt x="0" y="37"/>
                      </a:lnTo>
                      <a:lnTo>
                        <a:pt x="0" y="119"/>
                      </a:lnTo>
                      <a:lnTo>
                        <a:pt x="100" y="119"/>
                      </a:lnTo>
                      <a:lnTo>
                        <a:pt x="127" y="92"/>
                      </a:lnTo>
                      <a:lnTo>
                        <a:pt x="127" y="0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33" name="Freeform 1073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37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100" y="37"/>
                    </a:cxn>
                    <a:cxn ang="0">
                      <a:pos x="127" y="0"/>
                    </a:cxn>
                    <a:cxn ang="0">
                      <a:pos x="27" y="0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127" h="37">
                      <a:moveTo>
                        <a:pt x="0" y="37"/>
                      </a:moveTo>
                      <a:lnTo>
                        <a:pt x="100" y="37"/>
                      </a:lnTo>
                      <a:lnTo>
                        <a:pt x="127" y="0"/>
                      </a:lnTo>
                      <a:lnTo>
                        <a:pt x="27" y="0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34" name="Freeform 1074"/>
                <p:cNvSpPr>
                  <a:spLocks/>
                </p:cNvSpPr>
                <p:nvPr/>
              </p:nvSpPr>
              <p:spPr bwMode="auto">
                <a:xfrm>
                  <a:off x="862" y="1410"/>
                  <a:ext cx="27" cy="119"/>
                </a:xfrm>
                <a:custGeom>
                  <a:avLst/>
                  <a:gdLst/>
                  <a:ahLst/>
                  <a:cxnLst>
                    <a:cxn ang="0">
                      <a:pos x="0" y="37"/>
                    </a:cxn>
                    <a:cxn ang="0">
                      <a:pos x="27" y="0"/>
                    </a:cxn>
                    <a:cxn ang="0">
                      <a:pos x="27" y="92"/>
                    </a:cxn>
                    <a:cxn ang="0">
                      <a:pos x="0" y="119"/>
                    </a:cxn>
                    <a:cxn ang="0">
                      <a:pos x="0" y="37"/>
                    </a:cxn>
                  </a:cxnLst>
                  <a:rect l="0" t="0" r="r" b="b"/>
                  <a:pathLst>
                    <a:path w="27" h="119">
                      <a:moveTo>
                        <a:pt x="0" y="37"/>
                      </a:moveTo>
                      <a:lnTo>
                        <a:pt x="27" y="0"/>
                      </a:lnTo>
                      <a:lnTo>
                        <a:pt x="27" y="92"/>
                      </a:lnTo>
                      <a:lnTo>
                        <a:pt x="0" y="119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35" name="Freeform 1075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119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4"/>
                    </a:cxn>
                    <a:cxn ang="0">
                      <a:pos x="0" y="13"/>
                    </a:cxn>
                    <a:cxn ang="0">
                      <a:pos x="11" y="13"/>
                    </a:cxn>
                    <a:cxn ang="0">
                      <a:pos x="14" y="10"/>
                    </a:cxn>
                    <a:cxn ang="0">
                      <a:pos x="14" y="0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" h="13">
                      <a:moveTo>
                        <a:pt x="3" y="0"/>
                      </a:moveTo>
                      <a:lnTo>
                        <a:pt x="0" y="4"/>
                      </a:lnTo>
                      <a:lnTo>
                        <a:pt x="0" y="13"/>
                      </a:lnTo>
                      <a:lnTo>
                        <a:pt x="11" y="13"/>
                      </a:lnTo>
                      <a:lnTo>
                        <a:pt x="14" y="10"/>
                      </a:lnTo>
                      <a:lnTo>
                        <a:pt x="14" y="0"/>
                      </a:lnTo>
                      <a:lnTo>
                        <a:pt x="3" y="0"/>
                      </a:lnTo>
                      <a:close/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36" name="Freeform 1076"/>
                <p:cNvSpPr>
                  <a:spLocks/>
                </p:cNvSpPr>
                <p:nvPr/>
              </p:nvSpPr>
              <p:spPr bwMode="auto">
                <a:xfrm>
                  <a:off x="762" y="1410"/>
                  <a:ext cx="127" cy="37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11" y="4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14" h="4">
                      <a:moveTo>
                        <a:pt x="0" y="4"/>
                      </a:moveTo>
                      <a:lnTo>
                        <a:pt x="11" y="4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CCECFF"/>
                </a:solidFill>
                <a:ln w="14288" cap="flat">
                  <a:solidFill>
                    <a:srgbClr val="3333CC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637" name="Line 1077"/>
                <p:cNvSpPr>
                  <a:spLocks noChangeShapeType="1"/>
                </p:cNvSpPr>
                <p:nvPr/>
              </p:nvSpPr>
              <p:spPr bwMode="auto">
                <a:xfrm>
                  <a:off x="862" y="1447"/>
                  <a:ext cx="1" cy="82"/>
                </a:xfrm>
                <a:prstGeom prst="line">
                  <a:avLst/>
                </a:prstGeom>
                <a:noFill/>
                <a:ln w="14288">
                  <a:solidFill>
                    <a:srgbClr val="3333CC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79638" name="Text Box 1078"/>
          <p:cNvSpPr txBox="1">
            <a:spLocks noChangeArrowheads="1"/>
          </p:cNvSpPr>
          <p:nvPr/>
        </p:nvSpPr>
        <p:spPr bwMode="auto">
          <a:xfrm>
            <a:off x="258763" y="685800"/>
            <a:ext cx="8218487" cy="1015663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 dirty="0"/>
              <a:t>Distributed dense arrays that can be accessed </a:t>
            </a:r>
            <a:r>
              <a:rPr lang="en-US" dirty="0" smtClean="0"/>
              <a:t>using a</a:t>
            </a:r>
          </a:p>
          <a:p>
            <a:pPr algn="l"/>
            <a:r>
              <a:rPr lang="en-US" dirty="0" smtClean="0"/>
              <a:t> </a:t>
            </a:r>
            <a:r>
              <a:rPr lang="en-US" dirty="0"/>
              <a:t>shared memory-like style</a:t>
            </a:r>
          </a:p>
        </p:txBody>
      </p:sp>
      <p:sp>
        <p:nvSpPr>
          <p:cNvPr id="579639" name="Text Box 1079"/>
          <p:cNvSpPr txBox="1">
            <a:spLocks noChangeArrowheads="1"/>
          </p:cNvSpPr>
          <p:nvPr/>
        </p:nvSpPr>
        <p:spPr bwMode="auto">
          <a:xfrm>
            <a:off x="682625" y="5257800"/>
            <a:ext cx="2770188" cy="577850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Global Address Space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 Global Arrays</a:t>
            </a:r>
          </a:p>
        </p:txBody>
      </p:sp>
      <p:sp>
        <p:nvSpPr>
          <p:cNvPr id="600067" name="Text Box 3"/>
          <p:cNvSpPr txBox="1">
            <a:spLocks noChangeArrowheads="1"/>
          </p:cNvSpPr>
          <p:nvPr/>
        </p:nvSpPr>
        <p:spPr bwMode="auto">
          <a:xfrm>
            <a:off x="762000" y="3124200"/>
            <a:ext cx="7313613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pPr algn="l"/>
            <a:r>
              <a:rPr lang="en-US">
                <a:solidFill>
                  <a:schemeClr val="hlink"/>
                </a:solidFill>
              </a:rPr>
              <a:t>g_a = NGA_Create(type, ndim, dims, name, chunk)</a:t>
            </a:r>
          </a:p>
        </p:txBody>
      </p:sp>
      <p:sp>
        <p:nvSpPr>
          <p:cNvPr id="600068" name="Text Box 4"/>
          <p:cNvSpPr txBox="1">
            <a:spLocks noChangeArrowheads="1"/>
          </p:cNvSpPr>
          <p:nvPr/>
        </p:nvSpPr>
        <p:spPr bwMode="auto">
          <a:xfrm>
            <a:off x="411163" y="4191000"/>
            <a:ext cx="3259137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float, double, int, etc.</a:t>
            </a:r>
          </a:p>
        </p:txBody>
      </p:sp>
      <p:sp>
        <p:nvSpPr>
          <p:cNvPr id="600069" name="Line 5"/>
          <p:cNvSpPr>
            <a:spLocks noChangeShapeType="1"/>
          </p:cNvSpPr>
          <p:nvPr/>
        </p:nvSpPr>
        <p:spPr bwMode="auto">
          <a:xfrm flipV="1">
            <a:off x="1981200" y="3733800"/>
            <a:ext cx="1676400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600070" name="Text Box 6"/>
          <p:cNvSpPr txBox="1">
            <a:spLocks noChangeArrowheads="1"/>
          </p:cNvSpPr>
          <p:nvPr/>
        </p:nvSpPr>
        <p:spPr bwMode="auto">
          <a:xfrm>
            <a:off x="2819400" y="4953000"/>
            <a:ext cx="1730375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dimension</a:t>
            </a:r>
          </a:p>
        </p:txBody>
      </p:sp>
      <p:sp>
        <p:nvSpPr>
          <p:cNvPr id="600071" name="Text Box 7"/>
          <p:cNvSpPr txBox="1">
            <a:spLocks noChangeArrowheads="1"/>
          </p:cNvSpPr>
          <p:nvPr/>
        </p:nvSpPr>
        <p:spPr bwMode="auto">
          <a:xfrm>
            <a:off x="4049713" y="4191000"/>
            <a:ext cx="3011487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array of dimensions</a:t>
            </a:r>
          </a:p>
        </p:txBody>
      </p:sp>
      <p:sp>
        <p:nvSpPr>
          <p:cNvPr id="600072" name="Line 8"/>
          <p:cNvSpPr>
            <a:spLocks noChangeShapeType="1"/>
          </p:cNvSpPr>
          <p:nvPr/>
        </p:nvSpPr>
        <p:spPr bwMode="auto">
          <a:xfrm flipV="1">
            <a:off x="3657600" y="3733800"/>
            <a:ext cx="838200" cy="13716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600073" name="Line 9"/>
          <p:cNvSpPr>
            <a:spLocks noChangeShapeType="1"/>
          </p:cNvSpPr>
          <p:nvPr/>
        </p:nvSpPr>
        <p:spPr bwMode="auto">
          <a:xfrm flipV="1">
            <a:off x="5486400" y="3733800"/>
            <a:ext cx="0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600074" name="Line 10"/>
          <p:cNvSpPr>
            <a:spLocks noChangeShapeType="1"/>
          </p:cNvSpPr>
          <p:nvPr/>
        </p:nvSpPr>
        <p:spPr bwMode="auto">
          <a:xfrm flipH="1" flipV="1">
            <a:off x="5105400" y="2590800"/>
            <a:ext cx="1143000" cy="6858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600075" name="Text Box 11"/>
          <p:cNvSpPr txBox="1">
            <a:spLocks noChangeArrowheads="1"/>
          </p:cNvSpPr>
          <p:nvPr/>
        </p:nvSpPr>
        <p:spPr bwMode="auto">
          <a:xfrm>
            <a:off x="3429000" y="2057400"/>
            <a:ext cx="2470150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character string</a:t>
            </a:r>
          </a:p>
        </p:txBody>
      </p:sp>
      <p:sp>
        <p:nvSpPr>
          <p:cNvPr id="600076" name="Text Box 12"/>
          <p:cNvSpPr txBox="1">
            <a:spLocks noChangeArrowheads="1"/>
          </p:cNvSpPr>
          <p:nvPr/>
        </p:nvSpPr>
        <p:spPr bwMode="auto">
          <a:xfrm>
            <a:off x="6094413" y="1752600"/>
            <a:ext cx="3049587" cy="1003300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/>
              <a:t>minimum block size on each processor</a:t>
            </a:r>
          </a:p>
        </p:txBody>
      </p:sp>
      <p:sp>
        <p:nvSpPr>
          <p:cNvPr id="600077" name="Line 13"/>
          <p:cNvSpPr>
            <a:spLocks noChangeShapeType="1"/>
          </p:cNvSpPr>
          <p:nvPr/>
        </p:nvSpPr>
        <p:spPr bwMode="auto">
          <a:xfrm>
            <a:off x="7239000" y="2743200"/>
            <a:ext cx="0" cy="4572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600078" name="Text Box 14"/>
          <p:cNvSpPr txBox="1">
            <a:spLocks noChangeArrowheads="1"/>
          </p:cNvSpPr>
          <p:nvPr/>
        </p:nvSpPr>
        <p:spPr bwMode="auto">
          <a:xfrm>
            <a:off x="533400" y="1828800"/>
            <a:ext cx="2393950" cy="1003300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/>
              <a:t>integer array handle</a:t>
            </a:r>
          </a:p>
        </p:txBody>
      </p:sp>
      <p:sp>
        <p:nvSpPr>
          <p:cNvPr id="600079" name="Line 15"/>
          <p:cNvSpPr>
            <a:spLocks noChangeShapeType="1"/>
          </p:cNvSpPr>
          <p:nvPr/>
        </p:nvSpPr>
        <p:spPr bwMode="auto">
          <a:xfrm>
            <a:off x="1143000" y="2743200"/>
            <a:ext cx="76200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One-sided Communication </a:t>
            </a:r>
          </a:p>
        </p:txBody>
      </p:sp>
      <p:grpSp>
        <p:nvGrpSpPr>
          <p:cNvPr id="602115" name="Group 3"/>
          <p:cNvGrpSpPr>
            <a:grpSpLocks/>
          </p:cNvGrpSpPr>
          <p:nvPr/>
        </p:nvGrpSpPr>
        <p:grpSpPr bwMode="auto">
          <a:xfrm>
            <a:off x="685800" y="1139825"/>
            <a:ext cx="3544888" cy="2084388"/>
            <a:chOff x="3158" y="2738"/>
            <a:chExt cx="2233" cy="1313"/>
          </a:xfrm>
        </p:grpSpPr>
        <p:sp>
          <p:nvSpPr>
            <p:cNvPr id="602116" name="Text Box 4"/>
            <p:cNvSpPr txBox="1">
              <a:spLocks noChangeArrowheads="1"/>
            </p:cNvSpPr>
            <p:nvPr/>
          </p:nvSpPr>
          <p:spPr bwMode="auto">
            <a:xfrm>
              <a:off x="3786" y="3686"/>
              <a:ext cx="10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 b="1" i="1">
                  <a:latin typeface="Times New Roman" pitchFamily="18" charset="0"/>
                </a:rPr>
                <a:t>message passing</a:t>
              </a:r>
            </a:p>
            <a:p>
              <a:pPr algn="l"/>
              <a:r>
                <a:rPr lang="en-US" sz="1400" i="1">
                  <a:latin typeface="Times New Roman" pitchFamily="18" charset="0"/>
                </a:rPr>
                <a:t>MPI</a:t>
              </a:r>
            </a:p>
          </p:txBody>
        </p:sp>
        <p:sp>
          <p:nvSpPr>
            <p:cNvPr id="602117" name="Rectangle 5"/>
            <p:cNvSpPr>
              <a:spLocks noChangeArrowheads="1"/>
            </p:cNvSpPr>
            <p:nvPr/>
          </p:nvSpPr>
          <p:spPr bwMode="auto">
            <a:xfrm>
              <a:off x="4912" y="3453"/>
              <a:ext cx="479" cy="18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>
                  <a:latin typeface="Times New Roman" pitchFamily="18" charset="0"/>
                </a:rPr>
                <a:t>P1</a:t>
              </a:r>
            </a:p>
          </p:txBody>
        </p:sp>
        <p:sp>
          <p:nvSpPr>
            <p:cNvPr id="602118" name="Rectangle 6"/>
            <p:cNvSpPr>
              <a:spLocks noChangeArrowheads="1"/>
            </p:cNvSpPr>
            <p:nvPr/>
          </p:nvSpPr>
          <p:spPr bwMode="auto">
            <a:xfrm>
              <a:off x="3160" y="3472"/>
              <a:ext cx="479" cy="182"/>
            </a:xfrm>
            <a:prstGeom prst="rect">
              <a:avLst/>
            </a:prstGeom>
            <a:solidFill>
              <a:schemeClr val="accent1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r>
                <a:rPr lang="en-US">
                  <a:latin typeface="Times New Roman" pitchFamily="18" charset="0"/>
                </a:rPr>
                <a:t>P0</a:t>
              </a:r>
            </a:p>
          </p:txBody>
        </p:sp>
        <p:sp>
          <p:nvSpPr>
            <p:cNvPr id="602119" name="Rectangle 7"/>
            <p:cNvSpPr>
              <a:spLocks noChangeArrowheads="1"/>
            </p:cNvSpPr>
            <p:nvPr/>
          </p:nvSpPr>
          <p:spPr bwMode="auto">
            <a:xfrm>
              <a:off x="3158" y="2948"/>
              <a:ext cx="518" cy="28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120" name="Rectangle 8"/>
            <p:cNvSpPr>
              <a:spLocks noChangeArrowheads="1"/>
            </p:cNvSpPr>
            <p:nvPr/>
          </p:nvSpPr>
          <p:spPr bwMode="auto">
            <a:xfrm>
              <a:off x="3516" y="2996"/>
              <a:ext cx="76" cy="144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121" name="Rectangle 9"/>
            <p:cNvSpPr>
              <a:spLocks noChangeArrowheads="1"/>
            </p:cNvSpPr>
            <p:nvPr/>
          </p:nvSpPr>
          <p:spPr bwMode="auto">
            <a:xfrm>
              <a:off x="4870" y="2948"/>
              <a:ext cx="517" cy="28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122" name="Rectangle 10"/>
            <p:cNvSpPr>
              <a:spLocks noChangeArrowheads="1"/>
            </p:cNvSpPr>
            <p:nvPr/>
          </p:nvSpPr>
          <p:spPr bwMode="auto">
            <a:xfrm>
              <a:off x="4971" y="3039"/>
              <a:ext cx="62" cy="14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123" name="Rectangle 11"/>
            <p:cNvSpPr>
              <a:spLocks noChangeArrowheads="1"/>
            </p:cNvSpPr>
            <p:nvPr/>
          </p:nvSpPr>
          <p:spPr bwMode="auto">
            <a:xfrm>
              <a:off x="3517" y="3488"/>
              <a:ext cx="417" cy="91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124" name="AutoShape 12"/>
            <p:cNvSpPr>
              <a:spLocks noChangeArrowheads="1"/>
            </p:cNvSpPr>
            <p:nvPr/>
          </p:nvSpPr>
          <p:spPr bwMode="auto">
            <a:xfrm>
              <a:off x="3484" y="3188"/>
              <a:ext cx="130" cy="300"/>
            </a:xfrm>
            <a:prstGeom prst="upArrow">
              <a:avLst>
                <a:gd name="adj1" fmla="val 50000"/>
                <a:gd name="adj2" fmla="val 57692"/>
              </a:avLst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125" name="Oval 13"/>
            <p:cNvSpPr>
              <a:spLocks noChangeArrowheads="1"/>
            </p:cNvSpPr>
            <p:nvPr/>
          </p:nvSpPr>
          <p:spPr bwMode="auto">
            <a:xfrm>
              <a:off x="3926" y="3482"/>
              <a:ext cx="40" cy="9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126" name="AutoShape 14"/>
            <p:cNvSpPr>
              <a:spLocks noChangeArrowheads="1"/>
            </p:cNvSpPr>
            <p:nvPr/>
          </p:nvSpPr>
          <p:spPr bwMode="auto">
            <a:xfrm>
              <a:off x="4011" y="3472"/>
              <a:ext cx="999" cy="119"/>
            </a:xfrm>
            <a:prstGeom prst="leftArrow">
              <a:avLst>
                <a:gd name="adj1" fmla="val 50000"/>
                <a:gd name="adj2" fmla="val 209874"/>
              </a:avLst>
            </a:prstGeom>
            <a:solidFill>
              <a:srgbClr val="CC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127" name="Rectangle 15"/>
            <p:cNvSpPr>
              <a:spLocks noChangeArrowheads="1"/>
            </p:cNvSpPr>
            <p:nvPr/>
          </p:nvSpPr>
          <p:spPr bwMode="auto">
            <a:xfrm>
              <a:off x="4980" y="3216"/>
              <a:ext cx="48" cy="343"/>
            </a:xfrm>
            <a:prstGeom prst="rect">
              <a:avLst/>
            </a:prstGeom>
            <a:solidFill>
              <a:srgbClr val="CC66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2128" name="Text Box 16"/>
            <p:cNvSpPr txBox="1">
              <a:spLocks noChangeArrowheads="1"/>
            </p:cNvSpPr>
            <p:nvPr/>
          </p:nvSpPr>
          <p:spPr bwMode="auto">
            <a:xfrm>
              <a:off x="3745" y="3265"/>
              <a:ext cx="4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Times New Roman" pitchFamily="18" charset="0"/>
                </a:rPr>
                <a:t>receive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602129" name="Text Box 17"/>
            <p:cNvSpPr txBox="1">
              <a:spLocks noChangeArrowheads="1"/>
            </p:cNvSpPr>
            <p:nvPr/>
          </p:nvSpPr>
          <p:spPr bwMode="auto">
            <a:xfrm>
              <a:off x="4316" y="3264"/>
              <a:ext cx="35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 i="1">
                  <a:latin typeface="Times New Roman" pitchFamily="18" charset="0"/>
                </a:rPr>
                <a:t>send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602130" name="Text Box 18"/>
            <p:cNvSpPr txBox="1">
              <a:spLocks noChangeArrowheads="1"/>
            </p:cNvSpPr>
            <p:nvPr/>
          </p:nvSpPr>
          <p:spPr bwMode="auto">
            <a:xfrm>
              <a:off x="4007" y="2738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endParaRPr lang="en-US" b="1">
                <a:latin typeface="Times New Roman" pitchFamily="18" charset="0"/>
              </a:endParaRPr>
            </a:p>
          </p:txBody>
        </p:sp>
      </p:grpSp>
      <p:sp>
        <p:nvSpPr>
          <p:cNvPr id="602131" name="Rectangle 19"/>
          <p:cNvSpPr>
            <a:spLocks noChangeArrowheads="1"/>
          </p:cNvSpPr>
          <p:nvPr/>
        </p:nvSpPr>
        <p:spPr bwMode="auto">
          <a:xfrm>
            <a:off x="3398838" y="4905375"/>
            <a:ext cx="825500" cy="2889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r>
              <a:rPr lang="en-US">
                <a:latin typeface="Times New Roman" pitchFamily="18" charset="0"/>
              </a:rPr>
              <a:t>P1</a:t>
            </a:r>
          </a:p>
        </p:txBody>
      </p:sp>
      <p:sp>
        <p:nvSpPr>
          <p:cNvPr id="602132" name="Rectangle 20"/>
          <p:cNvSpPr>
            <a:spLocks noChangeArrowheads="1"/>
          </p:cNvSpPr>
          <p:nvPr/>
        </p:nvSpPr>
        <p:spPr bwMode="auto">
          <a:xfrm>
            <a:off x="549275" y="4905375"/>
            <a:ext cx="825500" cy="288925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r>
              <a:rPr lang="en-US">
                <a:latin typeface="Times New Roman" pitchFamily="18" charset="0"/>
              </a:rPr>
              <a:t>P0</a:t>
            </a:r>
          </a:p>
        </p:txBody>
      </p:sp>
      <p:sp>
        <p:nvSpPr>
          <p:cNvPr id="602133" name="Rectangle 21"/>
          <p:cNvSpPr>
            <a:spLocks noChangeArrowheads="1"/>
          </p:cNvSpPr>
          <p:nvPr/>
        </p:nvSpPr>
        <p:spPr bwMode="auto">
          <a:xfrm>
            <a:off x="649288" y="4143375"/>
            <a:ext cx="8890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2134" name="Rectangle 22"/>
          <p:cNvSpPr>
            <a:spLocks noChangeArrowheads="1"/>
          </p:cNvSpPr>
          <p:nvPr/>
        </p:nvSpPr>
        <p:spPr bwMode="auto">
          <a:xfrm>
            <a:off x="1274763" y="4219575"/>
            <a:ext cx="131762" cy="2286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2135" name="Rectangle 23"/>
          <p:cNvSpPr>
            <a:spLocks noChangeArrowheads="1"/>
          </p:cNvSpPr>
          <p:nvPr/>
        </p:nvSpPr>
        <p:spPr bwMode="auto">
          <a:xfrm>
            <a:off x="3359150" y="4143375"/>
            <a:ext cx="889000" cy="45720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2136" name="Rectangle 24"/>
          <p:cNvSpPr>
            <a:spLocks noChangeArrowheads="1"/>
          </p:cNvSpPr>
          <p:nvPr/>
        </p:nvSpPr>
        <p:spPr bwMode="auto">
          <a:xfrm>
            <a:off x="3581400" y="4287838"/>
            <a:ext cx="106363" cy="2365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2137" name="AutoShape 25"/>
          <p:cNvSpPr>
            <a:spLocks noChangeArrowheads="1"/>
          </p:cNvSpPr>
          <p:nvPr/>
        </p:nvSpPr>
        <p:spPr bwMode="auto">
          <a:xfrm rot="2731854">
            <a:off x="1264444" y="4631532"/>
            <a:ext cx="941387" cy="196850"/>
          </a:xfrm>
          <a:prstGeom prst="leftArrow">
            <a:avLst>
              <a:gd name="adj1" fmla="val 50000"/>
              <a:gd name="adj2" fmla="val 119556"/>
            </a:avLst>
          </a:prstGeom>
          <a:solidFill>
            <a:srgbClr val="CC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2138" name="Rectangle 26"/>
          <p:cNvSpPr>
            <a:spLocks noChangeArrowheads="1"/>
          </p:cNvSpPr>
          <p:nvPr/>
        </p:nvSpPr>
        <p:spPr bwMode="auto">
          <a:xfrm>
            <a:off x="3598863" y="4568825"/>
            <a:ext cx="80962" cy="522288"/>
          </a:xfrm>
          <a:prstGeom prst="rect">
            <a:avLst/>
          </a:prstGeom>
          <a:solidFill>
            <a:srgbClr val="CC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2139" name="Text Box 27"/>
          <p:cNvSpPr txBox="1">
            <a:spLocks noChangeArrowheads="1"/>
          </p:cNvSpPr>
          <p:nvPr/>
        </p:nvSpPr>
        <p:spPr bwMode="auto">
          <a:xfrm>
            <a:off x="2514600" y="4645025"/>
            <a:ext cx="4445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i="1">
                <a:latin typeface="Times New Roman" pitchFamily="18" charset="0"/>
              </a:rPr>
              <a:t>put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2140" name="Rectangle 28"/>
          <p:cNvSpPr>
            <a:spLocks noChangeArrowheads="1"/>
          </p:cNvSpPr>
          <p:nvPr/>
        </p:nvSpPr>
        <p:spPr bwMode="auto">
          <a:xfrm>
            <a:off x="1914525" y="5002213"/>
            <a:ext cx="1736725" cy="82550"/>
          </a:xfrm>
          <a:prstGeom prst="rect">
            <a:avLst/>
          </a:prstGeom>
          <a:solidFill>
            <a:srgbClr val="CC66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2141" name="Text Box 29"/>
          <p:cNvSpPr txBox="1">
            <a:spLocks noChangeArrowheads="1"/>
          </p:cNvSpPr>
          <p:nvPr/>
        </p:nvSpPr>
        <p:spPr bwMode="auto">
          <a:xfrm>
            <a:off x="1425575" y="5516563"/>
            <a:ext cx="2616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1" i="1" dirty="0">
                <a:latin typeface="Times New Roman" pitchFamily="18" charset="0"/>
              </a:rPr>
              <a:t>one-sided communication</a:t>
            </a:r>
          </a:p>
          <a:p>
            <a:pPr algn="l"/>
            <a:r>
              <a:rPr lang="en-US" sz="1400" b="1" i="1" dirty="0" smtClean="0">
                <a:latin typeface="Times New Roman" pitchFamily="18" charset="0"/>
              </a:rPr>
              <a:t>SHMEM, ARMCI</a:t>
            </a:r>
            <a:r>
              <a:rPr lang="en-US" sz="1400" b="1" i="1" dirty="0">
                <a:latin typeface="Times New Roman" pitchFamily="18" charset="0"/>
              </a:rPr>
              <a:t>, MPI-2-1S</a:t>
            </a:r>
            <a:endParaRPr lang="en-US" sz="1800" b="1" dirty="0">
              <a:latin typeface="Times New Roman" pitchFamily="18" charset="0"/>
            </a:endParaRPr>
          </a:p>
        </p:txBody>
      </p:sp>
      <p:sp>
        <p:nvSpPr>
          <p:cNvPr id="602142" name="Text Box 30"/>
          <p:cNvSpPr txBox="1">
            <a:spLocks noChangeArrowheads="1"/>
          </p:cNvSpPr>
          <p:nvPr/>
        </p:nvSpPr>
        <p:spPr bwMode="auto">
          <a:xfrm>
            <a:off x="4648200" y="1216025"/>
            <a:ext cx="3657600" cy="2308324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 sz="2000" dirty="0"/>
              <a:t>Message Passing:</a:t>
            </a:r>
          </a:p>
          <a:p>
            <a:pPr lvl="1" algn="l"/>
            <a:r>
              <a:rPr lang="en-US" sz="1600" dirty="0" smtClean="0"/>
              <a:t>Message passing </a:t>
            </a:r>
            <a:r>
              <a:rPr lang="en-US" sz="1600" dirty="0"/>
              <a:t>requires cooperation  on both sides. The processor sending the message (P1) and the processor receiving the message (P0) must both participate.</a:t>
            </a:r>
          </a:p>
        </p:txBody>
      </p:sp>
      <p:sp>
        <p:nvSpPr>
          <p:cNvPr id="602143" name="Text Box 31"/>
          <p:cNvSpPr txBox="1">
            <a:spLocks noChangeArrowheads="1"/>
          </p:cNvSpPr>
          <p:nvPr/>
        </p:nvSpPr>
        <p:spPr bwMode="auto">
          <a:xfrm>
            <a:off x="4572000" y="3349625"/>
            <a:ext cx="3505200" cy="2533650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 sz="2000"/>
              <a:t>One-sided Communication:</a:t>
            </a:r>
          </a:p>
          <a:p>
            <a:pPr lvl="1" algn="l"/>
            <a:r>
              <a:rPr lang="en-US" sz="1600"/>
              <a:t>Once message is initiated on sending processor (P1) the sending processor can continue computation. Receiving processor (P0) is not involved. Data is copied directly from switch into memory on P0.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2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0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02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02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02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02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02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02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0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02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60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0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0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60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31" grpId="0" animBg="1"/>
      <p:bldP spid="602132" grpId="0" animBg="1"/>
      <p:bldP spid="602133" grpId="0" animBg="1"/>
      <p:bldP spid="602134" grpId="0" animBg="1"/>
      <p:bldP spid="602135" grpId="0" animBg="1"/>
      <p:bldP spid="602136" grpId="0" animBg="1"/>
      <p:bldP spid="602137" grpId="0" animBg="1"/>
      <p:bldP spid="602138" grpId="0" animBg="1"/>
      <p:bldP spid="602139" grpId="0"/>
      <p:bldP spid="602140" grpId="0" animBg="1"/>
      <p:bldP spid="602141" grpId="0"/>
      <p:bldP spid="602142" grpId="0"/>
      <p:bldP spid="6021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Remote Data Access in GA vs MPI</a:t>
            </a:r>
          </a:p>
        </p:txBody>
      </p:sp>
      <p:sp>
        <p:nvSpPr>
          <p:cNvPr id="601091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3830638" cy="5283200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 sz="2000" dirty="0"/>
              <a:t>Message Passing:</a:t>
            </a:r>
          </a:p>
          <a:p>
            <a:pPr algn="l"/>
            <a:endParaRPr lang="en-US" sz="2000" dirty="0"/>
          </a:p>
          <a:p>
            <a:pPr algn="l"/>
            <a:r>
              <a:rPr lang="en-US" sz="1600" dirty="0"/>
              <a:t>identify size and location of data blocks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loop over processors:</a:t>
            </a:r>
          </a:p>
          <a:p>
            <a:pPr lvl="1" algn="l"/>
            <a:r>
              <a:rPr lang="en-US" sz="1600" dirty="0"/>
              <a:t>if (me = P_N) then</a:t>
            </a:r>
          </a:p>
          <a:p>
            <a:pPr lvl="2" algn="l"/>
            <a:r>
              <a:rPr lang="en-US" sz="1600" dirty="0"/>
              <a:t>pack data in local message buffer</a:t>
            </a:r>
          </a:p>
          <a:p>
            <a:pPr lvl="2" algn="l"/>
            <a:r>
              <a:rPr lang="en-US" sz="1600" dirty="0"/>
              <a:t>send block of data to message buffer on P0</a:t>
            </a:r>
          </a:p>
          <a:p>
            <a:pPr lvl="1" algn="l"/>
            <a:r>
              <a:rPr lang="en-US" sz="1600" dirty="0"/>
              <a:t>else if (me = P0) then</a:t>
            </a:r>
          </a:p>
          <a:p>
            <a:pPr lvl="2" algn="l"/>
            <a:r>
              <a:rPr lang="en-US" sz="1600" dirty="0"/>
              <a:t>receive block of data from P_N in message buffer</a:t>
            </a:r>
          </a:p>
          <a:p>
            <a:pPr lvl="2" algn="l"/>
            <a:r>
              <a:rPr lang="en-US" sz="1600" dirty="0"/>
              <a:t>unpack data from message buffer to local buffer</a:t>
            </a:r>
          </a:p>
          <a:p>
            <a:pPr lvl="1" algn="l"/>
            <a:r>
              <a:rPr lang="en-US" sz="1600" dirty="0" err="1"/>
              <a:t>endif</a:t>
            </a:r>
            <a:endParaRPr lang="en-US" sz="1600" dirty="0"/>
          </a:p>
          <a:p>
            <a:pPr algn="l"/>
            <a:r>
              <a:rPr lang="en-US" sz="1600" dirty="0"/>
              <a:t>end loop</a:t>
            </a:r>
          </a:p>
          <a:p>
            <a:pPr algn="l"/>
            <a:endParaRPr lang="en-US" sz="1600" dirty="0"/>
          </a:p>
          <a:p>
            <a:pPr algn="l"/>
            <a:r>
              <a:rPr lang="en-US" sz="1600" dirty="0"/>
              <a:t>copy local data on P0 to local buffer</a:t>
            </a:r>
          </a:p>
        </p:txBody>
      </p:sp>
      <p:sp>
        <p:nvSpPr>
          <p:cNvPr id="601092" name="Text Box 4"/>
          <p:cNvSpPr txBox="1">
            <a:spLocks noChangeArrowheads="1"/>
          </p:cNvSpPr>
          <p:nvPr/>
        </p:nvSpPr>
        <p:spPr bwMode="auto">
          <a:xfrm>
            <a:off x="4648200" y="762000"/>
            <a:ext cx="4230688" cy="112712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pPr algn="l"/>
            <a:r>
              <a:rPr lang="en-US" sz="2000"/>
              <a:t>Global Arrays:</a:t>
            </a:r>
          </a:p>
          <a:p>
            <a:pPr algn="l"/>
            <a:endParaRPr lang="en-US" sz="2000"/>
          </a:p>
          <a:p>
            <a:pPr algn="l"/>
            <a:r>
              <a:rPr lang="en-US" sz="1600" b="1"/>
              <a:t>          NGA_Get(g_a, lo, hi, buffer, ld);</a:t>
            </a:r>
          </a:p>
        </p:txBody>
      </p:sp>
      <p:sp>
        <p:nvSpPr>
          <p:cNvPr id="601093" name="Text Box 5"/>
          <p:cNvSpPr txBox="1">
            <a:spLocks noChangeArrowheads="1"/>
          </p:cNvSpPr>
          <p:nvPr/>
        </p:nvSpPr>
        <p:spPr bwMode="auto">
          <a:xfrm>
            <a:off x="4495800" y="2362200"/>
            <a:ext cx="1524000" cy="762000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r>
              <a:rPr lang="en-US" sz="1600"/>
              <a:t>Global Array handle</a:t>
            </a:r>
          </a:p>
        </p:txBody>
      </p:sp>
      <p:sp>
        <p:nvSpPr>
          <p:cNvPr id="601094" name="Text Box 6"/>
          <p:cNvSpPr txBox="1">
            <a:spLocks noChangeArrowheads="1"/>
          </p:cNvSpPr>
          <p:nvPr/>
        </p:nvSpPr>
        <p:spPr bwMode="auto">
          <a:xfrm rot="5400000">
            <a:off x="6954837" y="1427163"/>
            <a:ext cx="658813" cy="1004888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4800"/>
              <a:t>}</a:t>
            </a:r>
          </a:p>
        </p:txBody>
      </p:sp>
      <p:sp>
        <p:nvSpPr>
          <p:cNvPr id="601095" name="Text Box 7"/>
          <p:cNvSpPr txBox="1">
            <a:spLocks noChangeArrowheads="1"/>
          </p:cNvSpPr>
          <p:nvPr/>
        </p:nvSpPr>
        <p:spPr bwMode="auto">
          <a:xfrm>
            <a:off x="5791200" y="2362200"/>
            <a:ext cx="1830388" cy="1250950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 sz="1600"/>
              <a:t>Global upper and lower indices of data patch</a:t>
            </a:r>
          </a:p>
        </p:txBody>
      </p:sp>
      <p:sp>
        <p:nvSpPr>
          <p:cNvPr id="601096" name="Text Box 8"/>
          <p:cNvSpPr txBox="1">
            <a:spLocks noChangeArrowheads="1"/>
          </p:cNvSpPr>
          <p:nvPr/>
        </p:nvSpPr>
        <p:spPr bwMode="auto">
          <a:xfrm>
            <a:off x="7315200" y="2362200"/>
            <a:ext cx="1600200" cy="10064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 sz="1600"/>
              <a:t>Local buffer and array of strides</a:t>
            </a:r>
          </a:p>
        </p:txBody>
      </p:sp>
      <p:sp>
        <p:nvSpPr>
          <p:cNvPr id="601097" name="Text Box 9"/>
          <p:cNvSpPr txBox="1">
            <a:spLocks noChangeArrowheads="1"/>
          </p:cNvSpPr>
          <p:nvPr/>
        </p:nvSpPr>
        <p:spPr bwMode="auto">
          <a:xfrm>
            <a:off x="5761038" y="2278063"/>
            <a:ext cx="365125" cy="577850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endParaRPr lang="en-US" sz="2000"/>
          </a:p>
        </p:txBody>
      </p:sp>
      <p:sp>
        <p:nvSpPr>
          <p:cNvPr id="601098" name="Line 10"/>
          <p:cNvSpPr>
            <a:spLocks noChangeShapeType="1"/>
          </p:cNvSpPr>
          <p:nvPr/>
        </p:nvSpPr>
        <p:spPr bwMode="auto">
          <a:xfrm flipV="1">
            <a:off x="5257800" y="1828800"/>
            <a:ext cx="1295400" cy="6096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601099" name="Line 11"/>
          <p:cNvSpPr>
            <a:spLocks noChangeShapeType="1"/>
          </p:cNvSpPr>
          <p:nvPr/>
        </p:nvSpPr>
        <p:spPr bwMode="auto">
          <a:xfrm flipV="1">
            <a:off x="6705600" y="2133600"/>
            <a:ext cx="457200" cy="3810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601100" name="Text Box 12"/>
          <p:cNvSpPr txBox="1">
            <a:spLocks noChangeArrowheads="1"/>
          </p:cNvSpPr>
          <p:nvPr/>
        </p:nvSpPr>
        <p:spPr bwMode="auto">
          <a:xfrm rot="5400000">
            <a:off x="7808118" y="1335882"/>
            <a:ext cx="658813" cy="1187450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r>
              <a:rPr lang="en-US" sz="6000"/>
              <a:t>}</a:t>
            </a:r>
          </a:p>
        </p:txBody>
      </p:sp>
      <p:sp>
        <p:nvSpPr>
          <p:cNvPr id="601101" name="Line 13"/>
          <p:cNvSpPr>
            <a:spLocks noChangeShapeType="1"/>
          </p:cNvSpPr>
          <p:nvPr/>
        </p:nvSpPr>
        <p:spPr bwMode="auto">
          <a:xfrm flipV="1">
            <a:off x="8077200" y="2209800"/>
            <a:ext cx="0" cy="2286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601102" name="Rectangle 14"/>
          <p:cNvSpPr>
            <a:spLocks noChangeArrowheads="1"/>
          </p:cNvSpPr>
          <p:nvPr/>
        </p:nvSpPr>
        <p:spPr bwMode="auto">
          <a:xfrm>
            <a:off x="6553200" y="3886200"/>
            <a:ext cx="1219200" cy="11430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601103" name="Rectangle 15"/>
          <p:cNvSpPr>
            <a:spLocks noChangeArrowheads="1"/>
          </p:cNvSpPr>
          <p:nvPr/>
        </p:nvSpPr>
        <p:spPr bwMode="auto">
          <a:xfrm>
            <a:off x="7010400" y="4267200"/>
            <a:ext cx="6096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601104" name="Rectangle 16"/>
          <p:cNvSpPr>
            <a:spLocks noChangeArrowheads="1"/>
          </p:cNvSpPr>
          <p:nvPr/>
        </p:nvSpPr>
        <p:spPr bwMode="auto">
          <a:xfrm>
            <a:off x="5638800" y="3886200"/>
            <a:ext cx="609600" cy="4572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601105" name="Line 17"/>
          <p:cNvSpPr>
            <a:spLocks noChangeShapeType="1"/>
          </p:cNvSpPr>
          <p:nvPr/>
        </p:nvSpPr>
        <p:spPr bwMode="auto">
          <a:xfrm>
            <a:off x="7162800" y="3886200"/>
            <a:ext cx="0" cy="11430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601106" name="Line 18"/>
          <p:cNvSpPr>
            <a:spLocks noChangeShapeType="1"/>
          </p:cNvSpPr>
          <p:nvPr/>
        </p:nvSpPr>
        <p:spPr bwMode="auto">
          <a:xfrm>
            <a:off x="6553200" y="4495800"/>
            <a:ext cx="12192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601107" name="Line 19"/>
          <p:cNvSpPr>
            <a:spLocks noChangeShapeType="1"/>
          </p:cNvSpPr>
          <p:nvPr/>
        </p:nvSpPr>
        <p:spPr bwMode="auto">
          <a:xfrm flipH="1" flipV="1">
            <a:off x="6019800" y="4191000"/>
            <a:ext cx="1219200" cy="3810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601108" name="Text Box 20"/>
          <p:cNvSpPr txBox="1">
            <a:spLocks noChangeArrowheads="1"/>
          </p:cNvSpPr>
          <p:nvPr/>
        </p:nvSpPr>
        <p:spPr bwMode="auto">
          <a:xfrm>
            <a:off x="6477000" y="3810000"/>
            <a:ext cx="588963" cy="51752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1600"/>
              <a:t>P0</a:t>
            </a:r>
          </a:p>
        </p:txBody>
      </p:sp>
      <p:sp>
        <p:nvSpPr>
          <p:cNvPr id="601109" name="Text Box 21"/>
          <p:cNvSpPr txBox="1">
            <a:spLocks noChangeArrowheads="1"/>
          </p:cNvSpPr>
          <p:nvPr/>
        </p:nvSpPr>
        <p:spPr bwMode="auto">
          <a:xfrm>
            <a:off x="6477000" y="4572000"/>
            <a:ext cx="588963" cy="51752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1600"/>
              <a:t>P1</a:t>
            </a:r>
          </a:p>
        </p:txBody>
      </p:sp>
      <p:sp>
        <p:nvSpPr>
          <p:cNvPr id="601110" name="Text Box 22"/>
          <p:cNvSpPr txBox="1">
            <a:spLocks noChangeArrowheads="1"/>
          </p:cNvSpPr>
          <p:nvPr/>
        </p:nvSpPr>
        <p:spPr bwMode="auto">
          <a:xfrm>
            <a:off x="7239000" y="3810000"/>
            <a:ext cx="588963" cy="51752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1600"/>
              <a:t>P2</a:t>
            </a:r>
          </a:p>
        </p:txBody>
      </p:sp>
      <p:sp>
        <p:nvSpPr>
          <p:cNvPr id="601111" name="Text Box 23"/>
          <p:cNvSpPr txBox="1">
            <a:spLocks noChangeArrowheads="1"/>
          </p:cNvSpPr>
          <p:nvPr/>
        </p:nvSpPr>
        <p:spPr bwMode="auto">
          <a:xfrm>
            <a:off x="7239000" y="4572000"/>
            <a:ext cx="588963" cy="51752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1600"/>
              <a:t>P3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Onesided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Message Passing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92125" y="1219200"/>
            <a:ext cx="8186738" cy="3575050"/>
          </a:xfrm>
        </p:spPr>
        <p:txBody>
          <a:bodyPr/>
          <a:lstStyle/>
          <a:p>
            <a:r>
              <a:rPr lang="en-US" dirty="0" smtClean="0"/>
              <a:t>Message-passing</a:t>
            </a:r>
          </a:p>
          <a:p>
            <a:pPr lvl="1"/>
            <a:r>
              <a:rPr lang="en-US" dirty="0" smtClean="0"/>
              <a:t>Communication patterns are regular or at least predictable</a:t>
            </a:r>
          </a:p>
          <a:p>
            <a:pPr lvl="1"/>
            <a:r>
              <a:rPr lang="en-US" dirty="0" smtClean="0"/>
              <a:t>Algorithms have a high degree of synchronization</a:t>
            </a:r>
          </a:p>
          <a:p>
            <a:pPr lvl="1"/>
            <a:r>
              <a:rPr lang="en-US" dirty="0" smtClean="0"/>
              <a:t>Data consistency is straightforward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One-sided</a:t>
            </a:r>
          </a:p>
          <a:p>
            <a:pPr lvl="1"/>
            <a:r>
              <a:rPr lang="en-US" dirty="0" smtClean="0"/>
              <a:t>Communication is irregular</a:t>
            </a:r>
          </a:p>
          <a:p>
            <a:pPr lvl="2"/>
            <a:r>
              <a:rPr lang="en-US" dirty="0" smtClean="0"/>
              <a:t>Load balancing</a:t>
            </a:r>
          </a:p>
          <a:p>
            <a:pPr lvl="1"/>
            <a:r>
              <a:rPr lang="en-US" dirty="0" smtClean="0"/>
              <a:t>Algorithms are asynchronous</a:t>
            </a:r>
          </a:p>
          <a:p>
            <a:pPr lvl="2"/>
            <a:r>
              <a:rPr lang="en-US" dirty="0" smtClean="0"/>
              <a:t>But also can be used for synchronous algorithms</a:t>
            </a:r>
          </a:p>
          <a:p>
            <a:pPr lvl="1"/>
            <a:r>
              <a:rPr lang="en-US" dirty="0" smtClean="0"/>
              <a:t>Data consistency must be explicitly managed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6887" y="533400"/>
            <a:ext cx="8266113" cy="609600"/>
          </a:xfrm>
        </p:spPr>
        <p:txBody>
          <a:bodyPr/>
          <a:lstStyle/>
          <a:p>
            <a:r>
              <a:rPr lang="en-US" sz="2800" dirty="0"/>
              <a:t>Global Array Model of Computations</a:t>
            </a:r>
          </a:p>
        </p:txBody>
      </p:sp>
      <p:grpSp>
        <p:nvGrpSpPr>
          <p:cNvPr id="599043" name="Group 3"/>
          <p:cNvGrpSpPr>
            <a:grpSpLocks/>
          </p:cNvGrpSpPr>
          <p:nvPr/>
        </p:nvGrpSpPr>
        <p:grpSpPr bwMode="auto">
          <a:xfrm>
            <a:off x="228600" y="1828800"/>
            <a:ext cx="3260725" cy="3773488"/>
            <a:chOff x="144" y="1056"/>
            <a:chExt cx="2054" cy="2377"/>
          </a:xfrm>
        </p:grpSpPr>
        <p:grpSp>
          <p:nvGrpSpPr>
            <p:cNvPr id="599044" name="Group 4"/>
            <p:cNvGrpSpPr>
              <a:grpSpLocks/>
            </p:cNvGrpSpPr>
            <p:nvPr/>
          </p:nvGrpSpPr>
          <p:grpSpPr bwMode="auto">
            <a:xfrm>
              <a:off x="528" y="2976"/>
              <a:ext cx="965" cy="457"/>
              <a:chOff x="523" y="2998"/>
              <a:chExt cx="965" cy="506"/>
            </a:xfrm>
          </p:grpSpPr>
          <p:sp>
            <p:nvSpPr>
              <p:cNvPr id="599045" name="AutoShape 5"/>
              <p:cNvSpPr>
                <a:spLocks noChangeArrowheads="1"/>
              </p:cNvSpPr>
              <p:nvPr/>
            </p:nvSpPr>
            <p:spPr bwMode="auto">
              <a:xfrm>
                <a:off x="523" y="2998"/>
                <a:ext cx="965" cy="506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9046" name="Oval 6"/>
              <p:cNvSpPr>
                <a:spLocks noChangeArrowheads="1"/>
              </p:cNvSpPr>
              <p:nvPr/>
            </p:nvSpPr>
            <p:spPr bwMode="auto">
              <a:xfrm>
                <a:off x="768" y="3072"/>
                <a:ext cx="384" cy="192"/>
              </a:xfrm>
              <a:prstGeom prst="ellipse">
                <a:avLst/>
              </a:prstGeom>
              <a:solidFill>
                <a:srgbClr val="81FFD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9047" name="Rectangle 7"/>
              <p:cNvSpPr>
                <a:spLocks noChangeArrowheads="1"/>
              </p:cNvSpPr>
              <p:nvPr/>
            </p:nvSpPr>
            <p:spPr bwMode="auto">
              <a:xfrm>
                <a:off x="576" y="3264"/>
                <a:ext cx="826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600">
                    <a:latin typeface="Times New Roman" pitchFamily="18" charset="0"/>
                  </a:rPr>
                  <a:t>local memory</a:t>
                </a:r>
              </a:p>
            </p:txBody>
          </p:sp>
        </p:grpSp>
        <p:sp>
          <p:nvSpPr>
            <p:cNvPr id="599048" name="Freeform 8"/>
            <p:cNvSpPr>
              <a:spLocks/>
            </p:cNvSpPr>
            <p:nvPr/>
          </p:nvSpPr>
          <p:spPr bwMode="auto">
            <a:xfrm>
              <a:off x="144" y="1056"/>
              <a:ext cx="2054" cy="769"/>
            </a:xfrm>
            <a:custGeom>
              <a:avLst/>
              <a:gdLst/>
              <a:ahLst/>
              <a:cxnLst>
                <a:cxn ang="0">
                  <a:pos x="402" y="131"/>
                </a:cxn>
                <a:cxn ang="0">
                  <a:pos x="222" y="151"/>
                </a:cxn>
                <a:cxn ang="0">
                  <a:pos x="48" y="225"/>
                </a:cxn>
                <a:cxn ang="0">
                  <a:pos x="22" y="265"/>
                </a:cxn>
                <a:cxn ang="0">
                  <a:pos x="8" y="285"/>
                </a:cxn>
                <a:cxn ang="0">
                  <a:pos x="82" y="592"/>
                </a:cxn>
                <a:cxn ang="0">
                  <a:pos x="168" y="618"/>
                </a:cxn>
                <a:cxn ang="0">
                  <a:pos x="322" y="678"/>
                </a:cxn>
                <a:cxn ang="0">
                  <a:pos x="402" y="658"/>
                </a:cxn>
                <a:cxn ang="0">
                  <a:pos x="488" y="665"/>
                </a:cxn>
                <a:cxn ang="0">
                  <a:pos x="562" y="698"/>
                </a:cxn>
                <a:cxn ang="0">
                  <a:pos x="708" y="772"/>
                </a:cxn>
                <a:cxn ang="0">
                  <a:pos x="1048" y="852"/>
                </a:cxn>
                <a:cxn ang="0">
                  <a:pos x="1182" y="845"/>
                </a:cxn>
                <a:cxn ang="0">
                  <a:pos x="1262" y="812"/>
                </a:cxn>
                <a:cxn ang="0">
                  <a:pos x="1362" y="712"/>
                </a:cxn>
                <a:cxn ang="0">
                  <a:pos x="1448" y="678"/>
                </a:cxn>
                <a:cxn ang="0">
                  <a:pos x="1648" y="652"/>
                </a:cxn>
                <a:cxn ang="0">
                  <a:pos x="1762" y="618"/>
                </a:cxn>
                <a:cxn ang="0">
                  <a:pos x="1855" y="565"/>
                </a:cxn>
                <a:cxn ang="0">
                  <a:pos x="1929" y="512"/>
                </a:cxn>
                <a:cxn ang="0">
                  <a:pos x="2035" y="372"/>
                </a:cxn>
                <a:cxn ang="0">
                  <a:pos x="1982" y="145"/>
                </a:cxn>
                <a:cxn ang="0">
                  <a:pos x="1929" y="91"/>
                </a:cxn>
                <a:cxn ang="0">
                  <a:pos x="1715" y="38"/>
                </a:cxn>
                <a:cxn ang="0">
                  <a:pos x="1555" y="5"/>
                </a:cxn>
                <a:cxn ang="0">
                  <a:pos x="1242" y="31"/>
                </a:cxn>
                <a:cxn ang="0">
                  <a:pos x="1055" y="91"/>
                </a:cxn>
                <a:cxn ang="0">
                  <a:pos x="748" y="158"/>
                </a:cxn>
                <a:cxn ang="0">
                  <a:pos x="528" y="138"/>
                </a:cxn>
                <a:cxn ang="0">
                  <a:pos x="382" y="145"/>
                </a:cxn>
                <a:cxn ang="0">
                  <a:pos x="402" y="131"/>
                </a:cxn>
              </a:cxnLst>
              <a:rect l="0" t="0" r="r" b="b"/>
              <a:pathLst>
                <a:path w="2054" h="852">
                  <a:moveTo>
                    <a:pt x="402" y="131"/>
                  </a:moveTo>
                  <a:cubicBezTo>
                    <a:pt x="322" y="135"/>
                    <a:pt x="288" y="136"/>
                    <a:pt x="222" y="151"/>
                  </a:cubicBezTo>
                  <a:cubicBezTo>
                    <a:pt x="166" y="180"/>
                    <a:pt x="100" y="188"/>
                    <a:pt x="48" y="225"/>
                  </a:cubicBezTo>
                  <a:cubicBezTo>
                    <a:pt x="39" y="238"/>
                    <a:pt x="31" y="252"/>
                    <a:pt x="22" y="265"/>
                  </a:cubicBezTo>
                  <a:cubicBezTo>
                    <a:pt x="17" y="272"/>
                    <a:pt x="8" y="285"/>
                    <a:pt x="8" y="285"/>
                  </a:cubicBezTo>
                  <a:cubicBezTo>
                    <a:pt x="2" y="389"/>
                    <a:pt x="0" y="513"/>
                    <a:pt x="82" y="592"/>
                  </a:cubicBezTo>
                  <a:cubicBezTo>
                    <a:pt x="105" y="614"/>
                    <a:pt x="139" y="609"/>
                    <a:pt x="168" y="618"/>
                  </a:cubicBezTo>
                  <a:cubicBezTo>
                    <a:pt x="209" y="647"/>
                    <a:pt x="272" y="663"/>
                    <a:pt x="322" y="678"/>
                  </a:cubicBezTo>
                  <a:cubicBezTo>
                    <a:pt x="349" y="672"/>
                    <a:pt x="376" y="667"/>
                    <a:pt x="402" y="658"/>
                  </a:cubicBezTo>
                  <a:cubicBezTo>
                    <a:pt x="431" y="660"/>
                    <a:pt x="459" y="661"/>
                    <a:pt x="488" y="665"/>
                  </a:cubicBezTo>
                  <a:cubicBezTo>
                    <a:pt x="515" y="669"/>
                    <a:pt x="537" y="687"/>
                    <a:pt x="562" y="698"/>
                  </a:cubicBezTo>
                  <a:cubicBezTo>
                    <a:pt x="612" y="721"/>
                    <a:pt x="659" y="747"/>
                    <a:pt x="708" y="772"/>
                  </a:cubicBezTo>
                  <a:cubicBezTo>
                    <a:pt x="811" y="825"/>
                    <a:pt x="936" y="832"/>
                    <a:pt x="1048" y="852"/>
                  </a:cubicBezTo>
                  <a:cubicBezTo>
                    <a:pt x="1093" y="850"/>
                    <a:pt x="1137" y="849"/>
                    <a:pt x="1182" y="845"/>
                  </a:cubicBezTo>
                  <a:cubicBezTo>
                    <a:pt x="1211" y="842"/>
                    <a:pt x="1262" y="812"/>
                    <a:pt x="1262" y="812"/>
                  </a:cubicBezTo>
                  <a:cubicBezTo>
                    <a:pt x="1309" y="762"/>
                    <a:pt x="1301" y="742"/>
                    <a:pt x="1362" y="712"/>
                  </a:cubicBezTo>
                  <a:cubicBezTo>
                    <a:pt x="1385" y="687"/>
                    <a:pt x="1416" y="686"/>
                    <a:pt x="1448" y="678"/>
                  </a:cubicBezTo>
                  <a:cubicBezTo>
                    <a:pt x="1517" y="661"/>
                    <a:pt x="1576" y="656"/>
                    <a:pt x="1648" y="652"/>
                  </a:cubicBezTo>
                  <a:cubicBezTo>
                    <a:pt x="1687" y="642"/>
                    <a:pt x="1722" y="626"/>
                    <a:pt x="1762" y="618"/>
                  </a:cubicBezTo>
                  <a:cubicBezTo>
                    <a:pt x="1793" y="598"/>
                    <a:pt x="1825" y="585"/>
                    <a:pt x="1855" y="565"/>
                  </a:cubicBezTo>
                  <a:cubicBezTo>
                    <a:pt x="1884" y="546"/>
                    <a:pt x="1892" y="530"/>
                    <a:pt x="1929" y="512"/>
                  </a:cubicBezTo>
                  <a:cubicBezTo>
                    <a:pt x="1974" y="465"/>
                    <a:pt x="2001" y="427"/>
                    <a:pt x="2035" y="372"/>
                  </a:cubicBezTo>
                  <a:cubicBezTo>
                    <a:pt x="2054" y="280"/>
                    <a:pt x="2046" y="217"/>
                    <a:pt x="1982" y="145"/>
                  </a:cubicBezTo>
                  <a:cubicBezTo>
                    <a:pt x="1965" y="126"/>
                    <a:pt x="1953" y="97"/>
                    <a:pt x="1929" y="91"/>
                  </a:cubicBezTo>
                  <a:cubicBezTo>
                    <a:pt x="1858" y="73"/>
                    <a:pt x="1715" y="38"/>
                    <a:pt x="1715" y="38"/>
                  </a:cubicBezTo>
                  <a:cubicBezTo>
                    <a:pt x="1652" y="0"/>
                    <a:pt x="1648" y="10"/>
                    <a:pt x="1555" y="5"/>
                  </a:cubicBezTo>
                  <a:cubicBezTo>
                    <a:pt x="1449" y="9"/>
                    <a:pt x="1347" y="19"/>
                    <a:pt x="1242" y="31"/>
                  </a:cubicBezTo>
                  <a:cubicBezTo>
                    <a:pt x="1181" y="52"/>
                    <a:pt x="1118" y="77"/>
                    <a:pt x="1055" y="91"/>
                  </a:cubicBezTo>
                  <a:cubicBezTo>
                    <a:pt x="972" y="149"/>
                    <a:pt x="844" y="151"/>
                    <a:pt x="748" y="158"/>
                  </a:cubicBezTo>
                  <a:cubicBezTo>
                    <a:pt x="675" y="152"/>
                    <a:pt x="601" y="144"/>
                    <a:pt x="528" y="138"/>
                  </a:cubicBezTo>
                  <a:cubicBezTo>
                    <a:pt x="494" y="150"/>
                    <a:pt x="417" y="166"/>
                    <a:pt x="382" y="145"/>
                  </a:cubicBezTo>
                  <a:cubicBezTo>
                    <a:pt x="375" y="141"/>
                    <a:pt x="395" y="136"/>
                    <a:pt x="402" y="131"/>
                  </a:cubicBezTo>
                  <a:close/>
                </a:path>
              </a:pathLst>
            </a:custGeom>
            <a:solidFill>
              <a:srgbClr val="81FFD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049" name="Text Box 9"/>
            <p:cNvSpPr txBox="1">
              <a:spLocks noChangeArrowheads="1"/>
            </p:cNvSpPr>
            <p:nvPr/>
          </p:nvSpPr>
          <p:spPr bwMode="auto">
            <a:xfrm>
              <a:off x="283" y="1222"/>
              <a:ext cx="1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Times New Roman" pitchFamily="18" charset="0"/>
                </a:rPr>
                <a:t>Shared Object</a:t>
              </a:r>
            </a:p>
          </p:txBody>
        </p:sp>
        <p:sp>
          <p:nvSpPr>
            <p:cNvPr id="599050" name="Oval 10"/>
            <p:cNvSpPr>
              <a:spLocks noChangeArrowheads="1"/>
            </p:cNvSpPr>
            <p:nvPr/>
          </p:nvSpPr>
          <p:spPr bwMode="auto">
            <a:xfrm>
              <a:off x="331" y="1462"/>
              <a:ext cx="384" cy="1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051" name="Line 11"/>
            <p:cNvSpPr>
              <a:spLocks noChangeShapeType="1"/>
            </p:cNvSpPr>
            <p:nvPr/>
          </p:nvSpPr>
          <p:spPr bwMode="auto">
            <a:xfrm>
              <a:off x="576" y="1632"/>
              <a:ext cx="288" cy="1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052" name="Text Box 12"/>
            <p:cNvSpPr txBox="1">
              <a:spLocks noChangeArrowheads="1"/>
            </p:cNvSpPr>
            <p:nvPr/>
          </p:nvSpPr>
          <p:spPr bwMode="auto">
            <a:xfrm rot="4773008">
              <a:off x="276" y="2258"/>
              <a:ext cx="123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latin typeface="Times New Roman" pitchFamily="18" charset="0"/>
                </a:rPr>
                <a:t>copy to local memory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99053" name="AutoShape 13"/>
            <p:cNvSpPr>
              <a:spLocks noChangeArrowheads="1"/>
            </p:cNvSpPr>
            <p:nvPr/>
          </p:nvSpPr>
          <p:spPr bwMode="auto">
            <a:xfrm>
              <a:off x="984" y="2248"/>
              <a:ext cx="600" cy="248"/>
            </a:xfrm>
            <a:prstGeom prst="wedgeRoundRectCallout">
              <a:avLst>
                <a:gd name="adj1" fmla="val -41167"/>
                <a:gd name="adj2" fmla="val 108870"/>
                <a:gd name="adj3" fmla="val 16667"/>
              </a:avLst>
            </a:prstGeom>
            <a:noFill/>
            <a:ln w="1905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182880" tIns="137160" rIns="182880" bIns="137160" anchor="ctr"/>
            <a:lstStyle/>
            <a:p>
              <a:endParaRPr kumimoji="0" lang="en-US">
                <a:latin typeface="Times New Roman" pitchFamily="18" charset="0"/>
              </a:endParaRPr>
            </a:p>
          </p:txBody>
        </p:sp>
        <p:sp>
          <p:nvSpPr>
            <p:cNvPr id="599054" name="Text Box 14"/>
            <p:cNvSpPr txBox="1">
              <a:spLocks noChangeArrowheads="1"/>
            </p:cNvSpPr>
            <p:nvPr/>
          </p:nvSpPr>
          <p:spPr bwMode="auto">
            <a:xfrm>
              <a:off x="1104" y="2256"/>
              <a:ext cx="373" cy="266"/>
            </a:xfrm>
            <a:prstGeom prst="rect">
              <a:avLst/>
            </a:prstGeom>
            <a:noFill/>
            <a:ln w="19050" cap="sq">
              <a:noFill/>
              <a:miter lim="800000"/>
              <a:headEnd/>
              <a:tailEnd/>
            </a:ln>
            <a:effectLst/>
          </p:spPr>
          <p:txBody>
            <a:bodyPr wrap="none" lIns="182880" tIns="137160" rIns="182880" bIns="13716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kumimoji="0" lang="en-US" sz="1400" b="1">
                  <a:latin typeface="Times New Roman" pitchFamily="18" charset="0"/>
                </a:rPr>
                <a:t>get</a:t>
              </a:r>
              <a:endParaRPr kumimoji="0" lang="en-US">
                <a:latin typeface="Times New Roman" pitchFamily="18" charset="0"/>
              </a:endParaRPr>
            </a:p>
          </p:txBody>
        </p:sp>
      </p:grpSp>
      <p:sp>
        <p:nvSpPr>
          <p:cNvPr id="599055" name="Line 15"/>
          <p:cNvSpPr>
            <a:spLocks noChangeShapeType="1"/>
          </p:cNvSpPr>
          <p:nvPr/>
        </p:nvSpPr>
        <p:spPr bwMode="auto">
          <a:xfrm>
            <a:off x="3429000" y="3367088"/>
            <a:ext cx="37465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grpSp>
        <p:nvGrpSpPr>
          <p:cNvPr id="599056" name="Group 16"/>
          <p:cNvGrpSpPr>
            <a:grpSpLocks/>
          </p:cNvGrpSpPr>
          <p:nvPr/>
        </p:nvGrpSpPr>
        <p:grpSpPr bwMode="auto">
          <a:xfrm>
            <a:off x="3810000" y="3371850"/>
            <a:ext cx="2111375" cy="2232025"/>
            <a:chOff x="2400" y="2124"/>
            <a:chExt cx="1330" cy="1406"/>
          </a:xfrm>
        </p:grpSpPr>
        <p:sp>
          <p:nvSpPr>
            <p:cNvPr id="599057" name="Text Box 17"/>
            <p:cNvSpPr txBox="1">
              <a:spLocks noChangeArrowheads="1"/>
            </p:cNvSpPr>
            <p:nvPr/>
          </p:nvSpPr>
          <p:spPr bwMode="auto">
            <a:xfrm>
              <a:off x="2427" y="2626"/>
              <a:ext cx="10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Times New Roman" pitchFamily="18" charset="0"/>
                </a:rPr>
                <a:t>compute/update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99058" name="AutoShape 18"/>
            <p:cNvSpPr>
              <a:spLocks noChangeArrowheads="1"/>
            </p:cNvSpPr>
            <p:nvPr/>
          </p:nvSpPr>
          <p:spPr bwMode="auto">
            <a:xfrm>
              <a:off x="2400" y="3024"/>
              <a:ext cx="965" cy="50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059" name="Oval 19" descr="Large confetti"/>
            <p:cNvSpPr>
              <a:spLocks noChangeArrowheads="1"/>
            </p:cNvSpPr>
            <p:nvPr/>
          </p:nvSpPr>
          <p:spPr bwMode="auto">
            <a:xfrm>
              <a:off x="2645" y="3098"/>
              <a:ext cx="384" cy="192"/>
            </a:xfrm>
            <a:prstGeom prst="ellipse">
              <a:avLst/>
            </a:prstGeom>
            <a:pattFill prst="lgConfetti">
              <a:fgClr>
                <a:schemeClr val="hlink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060" name="Rectangle 20"/>
            <p:cNvSpPr>
              <a:spLocks noChangeArrowheads="1"/>
            </p:cNvSpPr>
            <p:nvPr/>
          </p:nvSpPr>
          <p:spPr bwMode="auto">
            <a:xfrm>
              <a:off x="2453" y="3290"/>
              <a:ext cx="8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latin typeface="Times New Roman" pitchFamily="18" charset="0"/>
                </a:rPr>
                <a:t>local memory</a:t>
              </a:r>
            </a:p>
          </p:txBody>
        </p:sp>
        <p:sp>
          <p:nvSpPr>
            <p:cNvPr id="599061" name="Line 21"/>
            <p:cNvSpPr>
              <a:spLocks noChangeShapeType="1"/>
            </p:cNvSpPr>
            <p:nvPr/>
          </p:nvSpPr>
          <p:spPr bwMode="auto">
            <a:xfrm flipV="1">
              <a:off x="3501" y="2124"/>
              <a:ext cx="229" cy="1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</p:grpSp>
      <p:grpSp>
        <p:nvGrpSpPr>
          <p:cNvPr id="599062" name="Group 22"/>
          <p:cNvGrpSpPr>
            <a:grpSpLocks/>
          </p:cNvGrpSpPr>
          <p:nvPr/>
        </p:nvGrpSpPr>
        <p:grpSpPr bwMode="auto">
          <a:xfrm>
            <a:off x="5883275" y="1828800"/>
            <a:ext cx="3260725" cy="3810000"/>
            <a:chOff x="3706" y="1152"/>
            <a:chExt cx="2054" cy="2400"/>
          </a:xfrm>
        </p:grpSpPr>
        <p:sp>
          <p:nvSpPr>
            <p:cNvPr id="599063" name="AutoShape 23"/>
            <p:cNvSpPr>
              <a:spLocks noChangeArrowheads="1"/>
            </p:cNvSpPr>
            <p:nvPr/>
          </p:nvSpPr>
          <p:spPr bwMode="auto">
            <a:xfrm flipH="1">
              <a:off x="4224" y="2328"/>
              <a:ext cx="528" cy="216"/>
            </a:xfrm>
            <a:prstGeom prst="wedgeRoundRectCallout">
              <a:avLst>
                <a:gd name="adj1" fmla="val -39963"/>
                <a:gd name="adj2" fmla="val 131477"/>
                <a:gd name="adj3" fmla="val 16667"/>
              </a:avLst>
            </a:prstGeom>
            <a:noFill/>
            <a:ln w="1905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182880" tIns="137160" rIns="182880" bIns="137160" anchor="ctr"/>
            <a:lstStyle/>
            <a:p>
              <a:endParaRPr kumimoji="0" lang="en-US">
                <a:latin typeface="Times New Roman" pitchFamily="18" charset="0"/>
              </a:endParaRPr>
            </a:p>
          </p:txBody>
        </p:sp>
        <p:sp>
          <p:nvSpPr>
            <p:cNvPr id="599064" name="Freeform 24"/>
            <p:cNvSpPr>
              <a:spLocks/>
            </p:cNvSpPr>
            <p:nvPr/>
          </p:nvSpPr>
          <p:spPr bwMode="auto">
            <a:xfrm>
              <a:off x="3706" y="1152"/>
              <a:ext cx="2054" cy="852"/>
            </a:xfrm>
            <a:custGeom>
              <a:avLst/>
              <a:gdLst/>
              <a:ahLst/>
              <a:cxnLst>
                <a:cxn ang="0">
                  <a:pos x="402" y="131"/>
                </a:cxn>
                <a:cxn ang="0">
                  <a:pos x="222" y="151"/>
                </a:cxn>
                <a:cxn ang="0">
                  <a:pos x="48" y="225"/>
                </a:cxn>
                <a:cxn ang="0">
                  <a:pos x="22" y="265"/>
                </a:cxn>
                <a:cxn ang="0">
                  <a:pos x="8" y="285"/>
                </a:cxn>
                <a:cxn ang="0">
                  <a:pos x="82" y="592"/>
                </a:cxn>
                <a:cxn ang="0">
                  <a:pos x="168" y="618"/>
                </a:cxn>
                <a:cxn ang="0">
                  <a:pos x="322" y="678"/>
                </a:cxn>
                <a:cxn ang="0">
                  <a:pos x="402" y="658"/>
                </a:cxn>
                <a:cxn ang="0">
                  <a:pos x="488" y="665"/>
                </a:cxn>
                <a:cxn ang="0">
                  <a:pos x="562" y="698"/>
                </a:cxn>
                <a:cxn ang="0">
                  <a:pos x="708" y="772"/>
                </a:cxn>
                <a:cxn ang="0">
                  <a:pos x="1048" y="852"/>
                </a:cxn>
                <a:cxn ang="0">
                  <a:pos x="1182" y="845"/>
                </a:cxn>
                <a:cxn ang="0">
                  <a:pos x="1262" y="812"/>
                </a:cxn>
                <a:cxn ang="0">
                  <a:pos x="1362" y="712"/>
                </a:cxn>
                <a:cxn ang="0">
                  <a:pos x="1448" y="678"/>
                </a:cxn>
                <a:cxn ang="0">
                  <a:pos x="1648" y="652"/>
                </a:cxn>
                <a:cxn ang="0">
                  <a:pos x="1762" y="618"/>
                </a:cxn>
                <a:cxn ang="0">
                  <a:pos x="1855" y="565"/>
                </a:cxn>
                <a:cxn ang="0">
                  <a:pos x="1929" y="512"/>
                </a:cxn>
                <a:cxn ang="0">
                  <a:pos x="2035" y="372"/>
                </a:cxn>
                <a:cxn ang="0">
                  <a:pos x="1982" y="145"/>
                </a:cxn>
                <a:cxn ang="0">
                  <a:pos x="1929" y="91"/>
                </a:cxn>
                <a:cxn ang="0">
                  <a:pos x="1715" y="38"/>
                </a:cxn>
                <a:cxn ang="0">
                  <a:pos x="1555" y="5"/>
                </a:cxn>
                <a:cxn ang="0">
                  <a:pos x="1242" y="31"/>
                </a:cxn>
                <a:cxn ang="0">
                  <a:pos x="1055" y="91"/>
                </a:cxn>
                <a:cxn ang="0">
                  <a:pos x="748" y="158"/>
                </a:cxn>
                <a:cxn ang="0">
                  <a:pos x="528" y="138"/>
                </a:cxn>
                <a:cxn ang="0">
                  <a:pos x="382" y="145"/>
                </a:cxn>
                <a:cxn ang="0">
                  <a:pos x="402" y="131"/>
                </a:cxn>
              </a:cxnLst>
              <a:rect l="0" t="0" r="r" b="b"/>
              <a:pathLst>
                <a:path w="2054" h="852">
                  <a:moveTo>
                    <a:pt x="402" y="131"/>
                  </a:moveTo>
                  <a:cubicBezTo>
                    <a:pt x="322" y="135"/>
                    <a:pt x="288" y="136"/>
                    <a:pt x="222" y="151"/>
                  </a:cubicBezTo>
                  <a:cubicBezTo>
                    <a:pt x="166" y="180"/>
                    <a:pt x="100" y="188"/>
                    <a:pt x="48" y="225"/>
                  </a:cubicBezTo>
                  <a:cubicBezTo>
                    <a:pt x="39" y="238"/>
                    <a:pt x="31" y="252"/>
                    <a:pt x="22" y="265"/>
                  </a:cubicBezTo>
                  <a:cubicBezTo>
                    <a:pt x="17" y="272"/>
                    <a:pt x="8" y="285"/>
                    <a:pt x="8" y="285"/>
                  </a:cubicBezTo>
                  <a:cubicBezTo>
                    <a:pt x="2" y="389"/>
                    <a:pt x="0" y="513"/>
                    <a:pt x="82" y="592"/>
                  </a:cubicBezTo>
                  <a:cubicBezTo>
                    <a:pt x="105" y="614"/>
                    <a:pt x="139" y="609"/>
                    <a:pt x="168" y="618"/>
                  </a:cubicBezTo>
                  <a:cubicBezTo>
                    <a:pt x="209" y="647"/>
                    <a:pt x="272" y="663"/>
                    <a:pt x="322" y="678"/>
                  </a:cubicBezTo>
                  <a:cubicBezTo>
                    <a:pt x="349" y="672"/>
                    <a:pt x="376" y="667"/>
                    <a:pt x="402" y="658"/>
                  </a:cubicBezTo>
                  <a:cubicBezTo>
                    <a:pt x="431" y="660"/>
                    <a:pt x="459" y="661"/>
                    <a:pt x="488" y="665"/>
                  </a:cubicBezTo>
                  <a:cubicBezTo>
                    <a:pt x="515" y="669"/>
                    <a:pt x="537" y="687"/>
                    <a:pt x="562" y="698"/>
                  </a:cubicBezTo>
                  <a:cubicBezTo>
                    <a:pt x="612" y="721"/>
                    <a:pt x="659" y="747"/>
                    <a:pt x="708" y="772"/>
                  </a:cubicBezTo>
                  <a:cubicBezTo>
                    <a:pt x="811" y="825"/>
                    <a:pt x="936" y="832"/>
                    <a:pt x="1048" y="852"/>
                  </a:cubicBezTo>
                  <a:cubicBezTo>
                    <a:pt x="1093" y="850"/>
                    <a:pt x="1137" y="849"/>
                    <a:pt x="1182" y="845"/>
                  </a:cubicBezTo>
                  <a:cubicBezTo>
                    <a:pt x="1211" y="842"/>
                    <a:pt x="1262" y="812"/>
                    <a:pt x="1262" y="812"/>
                  </a:cubicBezTo>
                  <a:cubicBezTo>
                    <a:pt x="1309" y="762"/>
                    <a:pt x="1301" y="742"/>
                    <a:pt x="1362" y="712"/>
                  </a:cubicBezTo>
                  <a:cubicBezTo>
                    <a:pt x="1385" y="687"/>
                    <a:pt x="1416" y="686"/>
                    <a:pt x="1448" y="678"/>
                  </a:cubicBezTo>
                  <a:cubicBezTo>
                    <a:pt x="1517" y="661"/>
                    <a:pt x="1576" y="656"/>
                    <a:pt x="1648" y="652"/>
                  </a:cubicBezTo>
                  <a:cubicBezTo>
                    <a:pt x="1687" y="642"/>
                    <a:pt x="1722" y="626"/>
                    <a:pt x="1762" y="618"/>
                  </a:cubicBezTo>
                  <a:cubicBezTo>
                    <a:pt x="1793" y="598"/>
                    <a:pt x="1825" y="585"/>
                    <a:pt x="1855" y="565"/>
                  </a:cubicBezTo>
                  <a:cubicBezTo>
                    <a:pt x="1884" y="546"/>
                    <a:pt x="1892" y="530"/>
                    <a:pt x="1929" y="512"/>
                  </a:cubicBezTo>
                  <a:cubicBezTo>
                    <a:pt x="1974" y="465"/>
                    <a:pt x="2001" y="427"/>
                    <a:pt x="2035" y="372"/>
                  </a:cubicBezTo>
                  <a:cubicBezTo>
                    <a:pt x="2054" y="280"/>
                    <a:pt x="2046" y="217"/>
                    <a:pt x="1982" y="145"/>
                  </a:cubicBezTo>
                  <a:cubicBezTo>
                    <a:pt x="1965" y="126"/>
                    <a:pt x="1953" y="97"/>
                    <a:pt x="1929" y="91"/>
                  </a:cubicBezTo>
                  <a:cubicBezTo>
                    <a:pt x="1858" y="73"/>
                    <a:pt x="1715" y="38"/>
                    <a:pt x="1715" y="38"/>
                  </a:cubicBezTo>
                  <a:cubicBezTo>
                    <a:pt x="1652" y="0"/>
                    <a:pt x="1648" y="10"/>
                    <a:pt x="1555" y="5"/>
                  </a:cubicBezTo>
                  <a:cubicBezTo>
                    <a:pt x="1449" y="9"/>
                    <a:pt x="1347" y="19"/>
                    <a:pt x="1242" y="31"/>
                  </a:cubicBezTo>
                  <a:cubicBezTo>
                    <a:pt x="1181" y="52"/>
                    <a:pt x="1118" y="77"/>
                    <a:pt x="1055" y="91"/>
                  </a:cubicBezTo>
                  <a:cubicBezTo>
                    <a:pt x="972" y="149"/>
                    <a:pt x="844" y="151"/>
                    <a:pt x="748" y="158"/>
                  </a:cubicBezTo>
                  <a:cubicBezTo>
                    <a:pt x="675" y="152"/>
                    <a:pt x="601" y="144"/>
                    <a:pt x="528" y="138"/>
                  </a:cubicBezTo>
                  <a:cubicBezTo>
                    <a:pt x="494" y="150"/>
                    <a:pt x="417" y="166"/>
                    <a:pt x="382" y="145"/>
                  </a:cubicBezTo>
                  <a:cubicBezTo>
                    <a:pt x="375" y="141"/>
                    <a:pt x="395" y="136"/>
                    <a:pt x="402" y="131"/>
                  </a:cubicBezTo>
                  <a:close/>
                </a:path>
              </a:pathLst>
            </a:custGeom>
            <a:solidFill>
              <a:srgbClr val="81FFD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065" name="Text Box 25"/>
            <p:cNvSpPr txBox="1">
              <a:spLocks noChangeArrowheads="1"/>
            </p:cNvSpPr>
            <p:nvPr/>
          </p:nvSpPr>
          <p:spPr bwMode="auto">
            <a:xfrm>
              <a:off x="3845" y="1318"/>
              <a:ext cx="1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Times New Roman" pitchFamily="18" charset="0"/>
                </a:rPr>
                <a:t>Shared Object</a:t>
              </a:r>
            </a:p>
          </p:txBody>
        </p:sp>
        <p:sp>
          <p:nvSpPr>
            <p:cNvPr id="599066" name="AutoShape 26"/>
            <p:cNvSpPr>
              <a:spLocks noChangeArrowheads="1"/>
            </p:cNvSpPr>
            <p:nvPr/>
          </p:nvSpPr>
          <p:spPr bwMode="auto">
            <a:xfrm>
              <a:off x="4085" y="3046"/>
              <a:ext cx="965" cy="50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067" name="Oval 27"/>
            <p:cNvSpPr>
              <a:spLocks noChangeArrowheads="1"/>
            </p:cNvSpPr>
            <p:nvPr/>
          </p:nvSpPr>
          <p:spPr bwMode="auto">
            <a:xfrm>
              <a:off x="4330" y="3120"/>
              <a:ext cx="384" cy="19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068" name="Line 28"/>
            <p:cNvSpPr>
              <a:spLocks noChangeShapeType="1"/>
            </p:cNvSpPr>
            <p:nvPr/>
          </p:nvSpPr>
          <p:spPr bwMode="auto">
            <a:xfrm flipV="1">
              <a:off x="4661" y="1510"/>
              <a:ext cx="576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069" name="Oval 29"/>
            <p:cNvSpPr>
              <a:spLocks noChangeArrowheads="1"/>
            </p:cNvSpPr>
            <p:nvPr/>
          </p:nvSpPr>
          <p:spPr bwMode="auto">
            <a:xfrm>
              <a:off x="5045" y="1318"/>
              <a:ext cx="384" cy="19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9070" name="Text Box 30"/>
            <p:cNvSpPr txBox="1">
              <a:spLocks noChangeArrowheads="1"/>
            </p:cNvSpPr>
            <p:nvPr/>
          </p:nvSpPr>
          <p:spPr bwMode="auto">
            <a:xfrm rot="-4290855">
              <a:off x="4439" y="2294"/>
              <a:ext cx="12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latin typeface="Times New Roman" pitchFamily="18" charset="0"/>
                </a:rPr>
                <a:t> copy to shared object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599071" name="Text Box 31"/>
            <p:cNvSpPr txBox="1">
              <a:spLocks noChangeArrowheads="1"/>
            </p:cNvSpPr>
            <p:nvPr/>
          </p:nvSpPr>
          <p:spPr bwMode="auto">
            <a:xfrm>
              <a:off x="4992" y="305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endParaRPr lang="en-US">
                <a:latin typeface="Times New Roman" pitchFamily="18" charset="0"/>
              </a:endParaRPr>
            </a:p>
          </p:txBody>
        </p:sp>
        <p:sp>
          <p:nvSpPr>
            <p:cNvPr id="599072" name="Rectangle 32"/>
            <p:cNvSpPr>
              <a:spLocks noChangeArrowheads="1"/>
            </p:cNvSpPr>
            <p:nvPr/>
          </p:nvSpPr>
          <p:spPr bwMode="auto">
            <a:xfrm>
              <a:off x="4138" y="3312"/>
              <a:ext cx="8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latin typeface="Times New Roman" pitchFamily="18" charset="0"/>
                </a:rPr>
                <a:t>local memory</a:t>
              </a:r>
            </a:p>
          </p:txBody>
        </p:sp>
        <p:sp>
          <p:nvSpPr>
            <p:cNvPr id="599073" name="Text Box 33"/>
            <p:cNvSpPr txBox="1">
              <a:spLocks noChangeArrowheads="1"/>
            </p:cNvSpPr>
            <p:nvPr/>
          </p:nvSpPr>
          <p:spPr bwMode="auto">
            <a:xfrm>
              <a:off x="4272" y="2304"/>
              <a:ext cx="391" cy="266"/>
            </a:xfrm>
            <a:prstGeom prst="rect">
              <a:avLst/>
            </a:prstGeom>
            <a:noFill/>
            <a:ln w="19050" cap="sq">
              <a:noFill/>
              <a:miter lim="800000"/>
              <a:headEnd/>
              <a:tailEnd/>
            </a:ln>
            <a:effectLst/>
          </p:spPr>
          <p:txBody>
            <a:bodyPr wrap="none" lIns="182880" tIns="137160" rIns="182880" bIns="13716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kumimoji="0" lang="en-US" sz="1400" b="1">
                  <a:latin typeface="Times New Roman" pitchFamily="18" charset="0"/>
                </a:rPr>
                <a:t>put</a:t>
              </a:r>
              <a:endParaRPr kumimoji="0"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Arrays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over 20 years</a:t>
            </a:r>
          </a:p>
          <a:p>
            <a:r>
              <a:rPr lang="en-US" dirty="0" smtClean="0"/>
              <a:t>Under active development and focusing on preparing for future </a:t>
            </a:r>
            <a:r>
              <a:rPr lang="en-US" dirty="0" err="1" smtClean="0"/>
              <a:t>exascale</a:t>
            </a:r>
            <a:r>
              <a:rPr lang="en-US" dirty="0" smtClean="0"/>
              <a:t> platforms</a:t>
            </a:r>
          </a:p>
          <a:p>
            <a:r>
              <a:rPr lang="en-US" dirty="0" smtClean="0"/>
              <a:t>Available across platforms from PCs to leadership machines</a:t>
            </a:r>
          </a:p>
          <a:p>
            <a:r>
              <a:rPr lang="en-US" dirty="0" smtClean="0"/>
              <a:t>Easy access to distributed data on multiprocessor machines</a:t>
            </a:r>
          </a:p>
          <a:p>
            <a:pPr lvl="1"/>
            <a:r>
              <a:rPr lang="en-US" dirty="0" smtClean="0"/>
              <a:t>High programmer productivity</a:t>
            </a:r>
          </a:p>
          <a:p>
            <a:r>
              <a:rPr lang="en-US" dirty="0" smtClean="0"/>
              <a:t>Library available from: http://</a:t>
            </a:r>
            <a:r>
              <a:rPr lang="en-US" dirty="0" err="1" smtClean="0"/>
              <a:t>www.emsl.pnl.gov</a:t>
            </a:r>
            <a:r>
              <a:rPr lang="en-US" dirty="0" smtClean="0"/>
              <a:t>/docs/global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Arrays vs. Other Models</a:t>
            </a:r>
          </a:p>
        </p:txBody>
      </p:sp>
      <p:sp>
        <p:nvSpPr>
          <p:cNvPr id="5765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382000" cy="4381500"/>
          </a:xfrm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dirty="0"/>
              <a:t>Advantages:</a:t>
            </a:r>
          </a:p>
          <a:p>
            <a:pPr>
              <a:lnSpc>
                <a:spcPct val="90000"/>
              </a:lnSpc>
            </a:pPr>
            <a:r>
              <a:rPr lang="en-US" dirty="0"/>
              <a:t>Inter-operates with MPI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Use more convenient global-shared view for multi-dimensional arrays, but can use MPI model wherever needed</a:t>
            </a:r>
          </a:p>
          <a:p>
            <a:pPr>
              <a:lnSpc>
                <a:spcPct val="90000"/>
              </a:lnSpc>
            </a:pPr>
            <a:r>
              <a:rPr lang="en-US" dirty="0"/>
              <a:t>Data-locality and granularity control is explicit with GA’s get-compute-put model, unlike the non-transparent communication overheads with other models (except MPI)</a:t>
            </a:r>
          </a:p>
          <a:p>
            <a:pPr>
              <a:lnSpc>
                <a:spcPct val="90000"/>
              </a:lnSpc>
            </a:pPr>
            <a:r>
              <a:rPr lang="en-US" dirty="0"/>
              <a:t>Library-based approach: does not rely upon smart compiler optimizations to achieve high performance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dirty="0"/>
              <a:t>Disadvantage: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Data consistency must be explicitly managed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Arrays (cont.)</a:t>
            </a:r>
          </a:p>
        </p:txBody>
      </p:sp>
      <p:sp>
        <p:nvSpPr>
          <p:cNvPr id="598019" name="Rectangle 3"/>
          <p:cNvSpPr>
            <a:spLocks noGrp="1" noChangeArrowheads="1"/>
          </p:cNvSpPr>
          <p:nvPr>
            <p:ph idx="1"/>
          </p:nvPr>
        </p:nvSpPr>
        <p:spPr>
          <a:xfrm>
            <a:off x="968375" y="1382713"/>
            <a:ext cx="6727825" cy="4179887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Shared data model in context of distributed dense arrays</a:t>
            </a:r>
          </a:p>
          <a:p>
            <a:pPr>
              <a:lnSpc>
                <a:spcPct val="90000"/>
              </a:lnSpc>
            </a:pPr>
            <a:r>
              <a:rPr lang="en-US" sz="2000" u="sng" dirty="0"/>
              <a:t>Much</a:t>
            </a:r>
            <a:r>
              <a:rPr lang="en-US" sz="2000" dirty="0"/>
              <a:t> simpler than message-passing for many applications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Complete environment for parallel code development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Compatible with MPI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Data locality control similar to distributed memory/message passing model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Extensible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Scalable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Locality in GA</a:t>
            </a:r>
          </a:p>
        </p:txBody>
      </p:sp>
      <p:sp>
        <p:nvSpPr>
          <p:cNvPr id="603139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301750"/>
            <a:ext cx="8186738" cy="357505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/>
              <a:t>What data does a processor own?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>                 </a:t>
            </a:r>
            <a:r>
              <a:rPr lang="en-US" dirty="0" err="1">
                <a:solidFill>
                  <a:schemeClr val="hlink"/>
                </a:solidFill>
              </a:rPr>
              <a:t>NGA_Distribution</a:t>
            </a:r>
            <a:r>
              <a:rPr lang="en-US" dirty="0">
                <a:solidFill>
                  <a:schemeClr val="hlink"/>
                </a:solidFill>
              </a:rPr>
              <a:t>(</a:t>
            </a:r>
            <a:r>
              <a:rPr lang="en-US" dirty="0" err="1">
                <a:solidFill>
                  <a:schemeClr val="hlink"/>
                </a:solidFill>
              </a:rPr>
              <a:t>g_a</a:t>
            </a:r>
            <a:r>
              <a:rPr lang="en-US" dirty="0">
                <a:solidFill>
                  <a:schemeClr val="hlink"/>
                </a:solidFill>
              </a:rPr>
              <a:t>, </a:t>
            </a:r>
            <a:r>
              <a:rPr lang="en-US" dirty="0" err="1">
                <a:solidFill>
                  <a:schemeClr val="hlink"/>
                </a:solidFill>
              </a:rPr>
              <a:t>iproc</a:t>
            </a:r>
            <a:r>
              <a:rPr lang="en-US" dirty="0">
                <a:solidFill>
                  <a:schemeClr val="hlink"/>
                </a:solidFill>
              </a:rPr>
              <a:t>, lo, hi);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>Where is the data?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>                 </a:t>
            </a:r>
            <a:r>
              <a:rPr lang="en-US" dirty="0" err="1">
                <a:solidFill>
                  <a:schemeClr val="hlink"/>
                </a:solidFill>
              </a:rPr>
              <a:t>NGA_Access</a:t>
            </a:r>
            <a:r>
              <a:rPr lang="en-US" dirty="0">
                <a:solidFill>
                  <a:schemeClr val="hlink"/>
                </a:solidFill>
              </a:rPr>
              <a:t>(</a:t>
            </a:r>
            <a:r>
              <a:rPr lang="en-US" dirty="0" err="1">
                <a:solidFill>
                  <a:schemeClr val="hlink"/>
                </a:solidFill>
              </a:rPr>
              <a:t>g_a</a:t>
            </a:r>
            <a:r>
              <a:rPr lang="en-US" dirty="0">
                <a:solidFill>
                  <a:schemeClr val="hlink"/>
                </a:solidFill>
              </a:rPr>
              <a:t>, lo, hi, </a:t>
            </a:r>
            <a:r>
              <a:rPr lang="en-US" dirty="0" err="1">
                <a:solidFill>
                  <a:schemeClr val="hlink"/>
                </a:solidFill>
              </a:rPr>
              <a:t>ptr</a:t>
            </a:r>
            <a:r>
              <a:rPr lang="en-US" dirty="0">
                <a:solidFill>
                  <a:schemeClr val="hlink"/>
                </a:solidFill>
              </a:rPr>
              <a:t>, ld)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  <a:p>
            <a:pPr>
              <a:buFont typeface="Monotype Sorts" pitchFamily="2" charset="2"/>
              <a:buNone/>
            </a:pPr>
            <a:r>
              <a:rPr lang="en-US" dirty="0"/>
              <a:t>Use this information to organize calculation so that maximum use is made of locally held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Matrix Multiply</a:t>
            </a:r>
          </a:p>
        </p:txBody>
      </p:sp>
      <p:sp>
        <p:nvSpPr>
          <p:cNvPr id="604162" name="Rectangle 2"/>
          <p:cNvSpPr>
            <a:spLocks noChangeArrowheads="1"/>
          </p:cNvSpPr>
          <p:nvPr/>
        </p:nvSpPr>
        <p:spPr bwMode="auto">
          <a:xfrm>
            <a:off x="1473200" y="3606800"/>
            <a:ext cx="5400675" cy="1971675"/>
          </a:xfrm>
          <a:prstGeom prst="rect">
            <a:avLst/>
          </a:prstGeom>
          <a:solidFill>
            <a:srgbClr val="FAC0EB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64" name="Rectangle 4"/>
          <p:cNvSpPr>
            <a:spLocks noChangeArrowheads="1"/>
          </p:cNvSpPr>
          <p:nvPr/>
        </p:nvSpPr>
        <p:spPr bwMode="auto">
          <a:xfrm>
            <a:off x="1730375" y="1806575"/>
            <a:ext cx="137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65" name="Line 5"/>
          <p:cNvSpPr>
            <a:spLocks noChangeShapeType="1"/>
          </p:cNvSpPr>
          <p:nvPr/>
        </p:nvSpPr>
        <p:spPr bwMode="auto">
          <a:xfrm flipV="1">
            <a:off x="2411413" y="1801813"/>
            <a:ext cx="1587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66" name="Line 6"/>
          <p:cNvSpPr>
            <a:spLocks noChangeShapeType="1"/>
          </p:cNvSpPr>
          <p:nvPr/>
        </p:nvSpPr>
        <p:spPr bwMode="auto">
          <a:xfrm flipV="1">
            <a:off x="2068513" y="1801813"/>
            <a:ext cx="1587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67" name="Line 7"/>
          <p:cNvSpPr>
            <a:spLocks noChangeShapeType="1"/>
          </p:cNvSpPr>
          <p:nvPr/>
        </p:nvSpPr>
        <p:spPr bwMode="auto">
          <a:xfrm flipV="1">
            <a:off x="2754313" y="1801813"/>
            <a:ext cx="1587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68" name="Line 8"/>
          <p:cNvSpPr>
            <a:spLocks noChangeShapeType="1"/>
          </p:cNvSpPr>
          <p:nvPr/>
        </p:nvSpPr>
        <p:spPr bwMode="auto">
          <a:xfrm>
            <a:off x="1725613" y="2144713"/>
            <a:ext cx="1371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69" name="Line 9"/>
          <p:cNvSpPr>
            <a:spLocks noChangeShapeType="1"/>
          </p:cNvSpPr>
          <p:nvPr/>
        </p:nvSpPr>
        <p:spPr bwMode="auto">
          <a:xfrm>
            <a:off x="1725613" y="2487613"/>
            <a:ext cx="1371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70" name="Line 10"/>
          <p:cNvSpPr>
            <a:spLocks noChangeShapeType="1"/>
          </p:cNvSpPr>
          <p:nvPr/>
        </p:nvSpPr>
        <p:spPr bwMode="auto">
          <a:xfrm>
            <a:off x="1725613" y="2830513"/>
            <a:ext cx="1371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71" name="Rectangle 11"/>
          <p:cNvSpPr>
            <a:spLocks noChangeArrowheads="1"/>
          </p:cNvSpPr>
          <p:nvPr/>
        </p:nvSpPr>
        <p:spPr bwMode="auto">
          <a:xfrm>
            <a:off x="3616325" y="1806575"/>
            <a:ext cx="137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72" name="Line 12"/>
          <p:cNvSpPr>
            <a:spLocks noChangeShapeType="1"/>
          </p:cNvSpPr>
          <p:nvPr/>
        </p:nvSpPr>
        <p:spPr bwMode="auto">
          <a:xfrm flipV="1">
            <a:off x="4297363" y="1801813"/>
            <a:ext cx="1587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73" name="Line 13"/>
          <p:cNvSpPr>
            <a:spLocks noChangeShapeType="1"/>
          </p:cNvSpPr>
          <p:nvPr/>
        </p:nvSpPr>
        <p:spPr bwMode="auto">
          <a:xfrm flipV="1">
            <a:off x="3954463" y="1801813"/>
            <a:ext cx="1587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74" name="Line 14"/>
          <p:cNvSpPr>
            <a:spLocks noChangeShapeType="1"/>
          </p:cNvSpPr>
          <p:nvPr/>
        </p:nvSpPr>
        <p:spPr bwMode="auto">
          <a:xfrm flipV="1">
            <a:off x="4640263" y="1801813"/>
            <a:ext cx="1587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75" name="Line 15"/>
          <p:cNvSpPr>
            <a:spLocks noChangeShapeType="1"/>
          </p:cNvSpPr>
          <p:nvPr/>
        </p:nvSpPr>
        <p:spPr bwMode="auto">
          <a:xfrm>
            <a:off x="3611563" y="2144713"/>
            <a:ext cx="1371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76" name="Line 16"/>
          <p:cNvSpPr>
            <a:spLocks noChangeShapeType="1"/>
          </p:cNvSpPr>
          <p:nvPr/>
        </p:nvSpPr>
        <p:spPr bwMode="auto">
          <a:xfrm>
            <a:off x="3611563" y="2487613"/>
            <a:ext cx="1371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77" name="Line 17"/>
          <p:cNvSpPr>
            <a:spLocks noChangeShapeType="1"/>
          </p:cNvSpPr>
          <p:nvPr/>
        </p:nvSpPr>
        <p:spPr bwMode="auto">
          <a:xfrm>
            <a:off x="3611563" y="2830513"/>
            <a:ext cx="1371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78" name="Rectangle 18"/>
          <p:cNvSpPr>
            <a:spLocks noChangeArrowheads="1"/>
          </p:cNvSpPr>
          <p:nvPr/>
        </p:nvSpPr>
        <p:spPr bwMode="auto">
          <a:xfrm>
            <a:off x="5330825" y="1806575"/>
            <a:ext cx="137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79" name="Line 19"/>
          <p:cNvSpPr>
            <a:spLocks noChangeShapeType="1"/>
          </p:cNvSpPr>
          <p:nvPr/>
        </p:nvSpPr>
        <p:spPr bwMode="auto">
          <a:xfrm flipV="1">
            <a:off x="6011863" y="1801813"/>
            <a:ext cx="1587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80" name="Line 20"/>
          <p:cNvSpPr>
            <a:spLocks noChangeShapeType="1"/>
          </p:cNvSpPr>
          <p:nvPr/>
        </p:nvSpPr>
        <p:spPr bwMode="auto">
          <a:xfrm flipV="1">
            <a:off x="5668963" y="1801813"/>
            <a:ext cx="1587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81" name="Line 21"/>
          <p:cNvSpPr>
            <a:spLocks noChangeShapeType="1"/>
          </p:cNvSpPr>
          <p:nvPr/>
        </p:nvSpPr>
        <p:spPr bwMode="auto">
          <a:xfrm flipV="1">
            <a:off x="6354763" y="1801813"/>
            <a:ext cx="1587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82" name="Line 22"/>
          <p:cNvSpPr>
            <a:spLocks noChangeShapeType="1"/>
          </p:cNvSpPr>
          <p:nvPr/>
        </p:nvSpPr>
        <p:spPr bwMode="auto">
          <a:xfrm>
            <a:off x="5326063" y="2144713"/>
            <a:ext cx="1371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83" name="Line 23"/>
          <p:cNvSpPr>
            <a:spLocks noChangeShapeType="1"/>
          </p:cNvSpPr>
          <p:nvPr/>
        </p:nvSpPr>
        <p:spPr bwMode="auto">
          <a:xfrm>
            <a:off x="5326063" y="2487613"/>
            <a:ext cx="1371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84" name="Line 24"/>
          <p:cNvSpPr>
            <a:spLocks noChangeShapeType="1"/>
          </p:cNvSpPr>
          <p:nvPr/>
        </p:nvSpPr>
        <p:spPr bwMode="auto">
          <a:xfrm>
            <a:off x="5326063" y="2830513"/>
            <a:ext cx="1371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85" name="Rectangle 25" descr="Light vertical"/>
          <p:cNvSpPr>
            <a:spLocks noChangeArrowheads="1"/>
          </p:cNvSpPr>
          <p:nvPr/>
        </p:nvSpPr>
        <p:spPr bwMode="auto">
          <a:xfrm>
            <a:off x="5329238" y="3819525"/>
            <a:ext cx="342900" cy="1371600"/>
          </a:xfrm>
          <a:prstGeom prst="rect">
            <a:avLst/>
          </a:prstGeom>
          <a:pattFill prst="ltVert">
            <a:fgClr>
              <a:schemeClr val="accent2"/>
            </a:fgClr>
            <a:bgClr>
              <a:srgbClr val="FFFFFF"/>
            </a:bgClr>
          </a:patt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86" name="Rectangle 26"/>
          <p:cNvSpPr>
            <a:spLocks noChangeArrowheads="1"/>
          </p:cNvSpPr>
          <p:nvPr/>
        </p:nvSpPr>
        <p:spPr bwMode="auto">
          <a:xfrm>
            <a:off x="5348288" y="1811338"/>
            <a:ext cx="342900" cy="13716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87" name="Rectangle 27" descr="Light horizontal"/>
          <p:cNvSpPr>
            <a:spLocks noChangeArrowheads="1"/>
          </p:cNvSpPr>
          <p:nvPr/>
        </p:nvSpPr>
        <p:spPr bwMode="auto">
          <a:xfrm>
            <a:off x="3603625" y="3849688"/>
            <a:ext cx="1371600" cy="342900"/>
          </a:xfrm>
          <a:prstGeom prst="rect">
            <a:avLst/>
          </a:prstGeom>
          <a:pattFill prst="ltHorz">
            <a:fgClr>
              <a:schemeClr val="accent2"/>
            </a:fgClr>
            <a:bgClr>
              <a:srgbClr val="FFFFFF"/>
            </a:bgClr>
          </a:patt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88" name="Rectangle 28"/>
          <p:cNvSpPr>
            <a:spLocks noChangeArrowheads="1"/>
          </p:cNvSpPr>
          <p:nvPr/>
        </p:nvSpPr>
        <p:spPr bwMode="auto">
          <a:xfrm>
            <a:off x="3608388" y="1811338"/>
            <a:ext cx="1371600" cy="3429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89" name="Rectangle 29" descr="Small grid"/>
          <p:cNvSpPr>
            <a:spLocks noChangeArrowheads="1"/>
          </p:cNvSpPr>
          <p:nvPr/>
        </p:nvSpPr>
        <p:spPr bwMode="auto">
          <a:xfrm>
            <a:off x="1730375" y="3863975"/>
            <a:ext cx="342900" cy="342900"/>
          </a:xfrm>
          <a:prstGeom prst="rect">
            <a:avLst/>
          </a:prstGeom>
          <a:pattFill prst="smGrid">
            <a:fgClr>
              <a:schemeClr val="accent2"/>
            </a:fgClr>
            <a:bgClr>
              <a:srgbClr val="FFFFFF"/>
            </a:bgClr>
          </a:patt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4190" name="Rectangle 30"/>
          <p:cNvSpPr>
            <a:spLocks noChangeArrowheads="1"/>
          </p:cNvSpPr>
          <p:nvPr/>
        </p:nvSpPr>
        <p:spPr bwMode="auto">
          <a:xfrm>
            <a:off x="1735138" y="1811338"/>
            <a:ext cx="342900" cy="34290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04191" name="Group 31"/>
          <p:cNvGrpSpPr>
            <a:grpSpLocks/>
          </p:cNvGrpSpPr>
          <p:nvPr/>
        </p:nvGrpSpPr>
        <p:grpSpPr bwMode="auto">
          <a:xfrm>
            <a:off x="5429250" y="2073275"/>
            <a:ext cx="95250" cy="1971675"/>
            <a:chOff x="3703" y="1297"/>
            <a:chExt cx="60" cy="1242"/>
          </a:xfrm>
        </p:grpSpPr>
        <p:sp>
          <p:nvSpPr>
            <p:cNvPr id="604192" name="Freeform 32"/>
            <p:cNvSpPr>
              <a:spLocks/>
            </p:cNvSpPr>
            <p:nvPr/>
          </p:nvSpPr>
          <p:spPr bwMode="auto">
            <a:xfrm>
              <a:off x="3703" y="2461"/>
              <a:ext cx="60" cy="78"/>
            </a:xfrm>
            <a:custGeom>
              <a:avLst/>
              <a:gdLst/>
              <a:ahLst/>
              <a:cxnLst>
                <a:cxn ang="0">
                  <a:pos x="30" y="78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60" y="0"/>
                </a:cxn>
                <a:cxn ang="0">
                  <a:pos x="30" y="78"/>
                </a:cxn>
              </a:cxnLst>
              <a:rect l="0" t="0" r="r" b="b"/>
              <a:pathLst>
                <a:path w="60" h="78">
                  <a:moveTo>
                    <a:pt x="30" y="78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3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193" name="Line 33"/>
            <p:cNvSpPr>
              <a:spLocks noChangeShapeType="1"/>
            </p:cNvSpPr>
            <p:nvPr/>
          </p:nvSpPr>
          <p:spPr bwMode="auto">
            <a:xfrm flipV="1">
              <a:off x="3733" y="1297"/>
              <a:ext cx="1" cy="11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194" name="Group 34"/>
          <p:cNvGrpSpPr>
            <a:grpSpLocks/>
          </p:cNvGrpSpPr>
          <p:nvPr/>
        </p:nvGrpSpPr>
        <p:grpSpPr bwMode="auto">
          <a:xfrm>
            <a:off x="3735388" y="2058988"/>
            <a:ext cx="95250" cy="1971675"/>
            <a:chOff x="2353" y="1297"/>
            <a:chExt cx="60" cy="1242"/>
          </a:xfrm>
        </p:grpSpPr>
        <p:sp>
          <p:nvSpPr>
            <p:cNvPr id="604195" name="Freeform 35"/>
            <p:cNvSpPr>
              <a:spLocks/>
            </p:cNvSpPr>
            <p:nvPr/>
          </p:nvSpPr>
          <p:spPr bwMode="auto">
            <a:xfrm>
              <a:off x="2353" y="2461"/>
              <a:ext cx="60" cy="78"/>
            </a:xfrm>
            <a:custGeom>
              <a:avLst/>
              <a:gdLst/>
              <a:ahLst/>
              <a:cxnLst>
                <a:cxn ang="0">
                  <a:pos x="30" y="78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60" y="0"/>
                </a:cxn>
                <a:cxn ang="0">
                  <a:pos x="30" y="78"/>
                </a:cxn>
              </a:cxnLst>
              <a:rect l="0" t="0" r="r" b="b"/>
              <a:pathLst>
                <a:path w="60" h="78">
                  <a:moveTo>
                    <a:pt x="30" y="78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3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196" name="Line 36"/>
            <p:cNvSpPr>
              <a:spLocks noChangeShapeType="1"/>
            </p:cNvSpPr>
            <p:nvPr/>
          </p:nvSpPr>
          <p:spPr bwMode="auto">
            <a:xfrm flipV="1">
              <a:off x="2383" y="1297"/>
              <a:ext cx="1" cy="11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4197" name="Group 37"/>
          <p:cNvGrpSpPr>
            <a:grpSpLocks/>
          </p:cNvGrpSpPr>
          <p:nvPr/>
        </p:nvGrpSpPr>
        <p:grpSpPr bwMode="auto">
          <a:xfrm>
            <a:off x="1849438" y="2058988"/>
            <a:ext cx="95250" cy="1971675"/>
            <a:chOff x="1165" y="1297"/>
            <a:chExt cx="60" cy="1242"/>
          </a:xfrm>
        </p:grpSpPr>
        <p:sp>
          <p:nvSpPr>
            <p:cNvPr id="604198" name="Freeform 38"/>
            <p:cNvSpPr>
              <a:spLocks/>
            </p:cNvSpPr>
            <p:nvPr/>
          </p:nvSpPr>
          <p:spPr bwMode="auto">
            <a:xfrm>
              <a:off x="1165" y="1297"/>
              <a:ext cx="60" cy="7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0" y="78"/>
                </a:cxn>
                <a:cxn ang="0">
                  <a:pos x="30" y="78"/>
                </a:cxn>
                <a:cxn ang="0">
                  <a:pos x="0" y="78"/>
                </a:cxn>
                <a:cxn ang="0">
                  <a:pos x="30" y="0"/>
                </a:cxn>
              </a:cxnLst>
              <a:rect l="0" t="0" r="r" b="b"/>
              <a:pathLst>
                <a:path w="60" h="78">
                  <a:moveTo>
                    <a:pt x="30" y="0"/>
                  </a:moveTo>
                  <a:lnTo>
                    <a:pt x="60" y="78"/>
                  </a:lnTo>
                  <a:lnTo>
                    <a:pt x="30" y="78"/>
                  </a:lnTo>
                  <a:lnTo>
                    <a:pt x="0" y="7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4199" name="Line 39"/>
            <p:cNvSpPr>
              <a:spLocks noChangeShapeType="1"/>
            </p:cNvSpPr>
            <p:nvPr/>
          </p:nvSpPr>
          <p:spPr bwMode="auto">
            <a:xfrm flipV="1">
              <a:off x="1195" y="1375"/>
              <a:ext cx="1" cy="11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4200" name="Text Box 40"/>
          <p:cNvSpPr txBox="1">
            <a:spLocks noChangeArrowheads="1"/>
          </p:cNvSpPr>
          <p:nvPr/>
        </p:nvSpPr>
        <p:spPr bwMode="auto">
          <a:xfrm>
            <a:off x="3017838" y="4810125"/>
            <a:ext cx="2540000" cy="82232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 sz="1800">
                <a:latin typeface="Times New Roman" pitchFamily="18" charset="0"/>
              </a:rPr>
              <a:t>local buffers on the processor</a:t>
            </a:r>
          </a:p>
        </p:txBody>
      </p:sp>
      <p:sp>
        <p:nvSpPr>
          <p:cNvPr id="604201" name="Text Box 41"/>
          <p:cNvSpPr txBox="1">
            <a:spLocks noChangeArrowheads="1"/>
          </p:cNvSpPr>
          <p:nvPr/>
        </p:nvSpPr>
        <p:spPr bwMode="auto">
          <a:xfrm>
            <a:off x="6886575" y="1514475"/>
            <a:ext cx="1641475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04202" name="Text Box 42"/>
          <p:cNvSpPr txBox="1">
            <a:spLocks noChangeArrowheads="1"/>
          </p:cNvSpPr>
          <p:nvPr/>
        </p:nvSpPr>
        <p:spPr bwMode="auto">
          <a:xfrm>
            <a:off x="6792913" y="1733550"/>
            <a:ext cx="2114550" cy="136842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>
                <a:latin typeface="Times New Roman" pitchFamily="18" charset="0"/>
              </a:rPr>
              <a:t>global arrays representing matrices</a:t>
            </a:r>
          </a:p>
        </p:txBody>
      </p:sp>
      <p:sp>
        <p:nvSpPr>
          <p:cNvPr id="604203" name="Text Box 43"/>
          <p:cNvSpPr txBox="1">
            <a:spLocks noChangeArrowheads="1"/>
          </p:cNvSpPr>
          <p:nvPr/>
        </p:nvSpPr>
        <p:spPr bwMode="auto">
          <a:xfrm>
            <a:off x="4889500" y="2152650"/>
            <a:ext cx="471488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•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4204" name="Text Box 44"/>
          <p:cNvSpPr txBox="1">
            <a:spLocks noChangeArrowheads="1"/>
          </p:cNvSpPr>
          <p:nvPr/>
        </p:nvSpPr>
        <p:spPr bwMode="auto">
          <a:xfrm>
            <a:off x="4926013" y="3725863"/>
            <a:ext cx="471487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•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4205" name="Text Box 45"/>
          <p:cNvSpPr txBox="1">
            <a:spLocks noChangeArrowheads="1"/>
          </p:cNvSpPr>
          <p:nvPr/>
        </p:nvSpPr>
        <p:spPr bwMode="auto">
          <a:xfrm>
            <a:off x="3027363" y="2109788"/>
            <a:ext cx="536575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>
                <a:latin typeface="Times New Roman" pitchFamily="18" charset="0"/>
              </a:rPr>
              <a:t>=</a:t>
            </a:r>
          </a:p>
        </p:txBody>
      </p:sp>
      <p:sp>
        <p:nvSpPr>
          <p:cNvPr id="604206" name="Text Box 46"/>
          <p:cNvSpPr txBox="1">
            <a:spLocks noChangeArrowheads="1"/>
          </p:cNvSpPr>
          <p:nvPr/>
        </p:nvSpPr>
        <p:spPr bwMode="auto">
          <a:xfrm>
            <a:off x="2584450" y="3684588"/>
            <a:ext cx="536575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>
                <a:latin typeface="Times New Roman" pitchFamily="18" charset="0"/>
              </a:rPr>
              <a:t>=</a:t>
            </a:r>
          </a:p>
        </p:txBody>
      </p:sp>
      <p:sp>
        <p:nvSpPr>
          <p:cNvPr id="604207" name="Text Box 47"/>
          <p:cNvSpPr txBox="1">
            <a:spLocks noChangeArrowheads="1"/>
          </p:cNvSpPr>
          <p:nvPr/>
        </p:nvSpPr>
        <p:spPr bwMode="auto">
          <a:xfrm>
            <a:off x="4189413" y="3098800"/>
            <a:ext cx="1320800" cy="547688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1800">
                <a:latin typeface="Courier" pitchFamily="49" charset="0"/>
              </a:rPr>
              <a:t>nga_get</a:t>
            </a:r>
          </a:p>
        </p:txBody>
      </p:sp>
      <p:sp>
        <p:nvSpPr>
          <p:cNvPr id="604208" name="Text Box 48"/>
          <p:cNvSpPr txBox="1">
            <a:spLocks noChangeArrowheads="1"/>
          </p:cNvSpPr>
          <p:nvPr/>
        </p:nvSpPr>
        <p:spPr bwMode="auto">
          <a:xfrm>
            <a:off x="1758950" y="3097213"/>
            <a:ext cx="1320800" cy="547687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1800">
                <a:latin typeface="Courier" pitchFamily="49" charset="0"/>
              </a:rPr>
              <a:t>nga_put</a:t>
            </a:r>
          </a:p>
        </p:txBody>
      </p:sp>
      <p:sp>
        <p:nvSpPr>
          <p:cNvPr id="604209" name="Line 49"/>
          <p:cNvSpPr>
            <a:spLocks noChangeShapeType="1"/>
          </p:cNvSpPr>
          <p:nvPr/>
        </p:nvSpPr>
        <p:spPr bwMode="auto">
          <a:xfrm flipH="1">
            <a:off x="4789488" y="4179888"/>
            <a:ext cx="260350" cy="347662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604210" name="Text Box 50"/>
          <p:cNvSpPr txBox="1">
            <a:spLocks noChangeArrowheads="1"/>
          </p:cNvSpPr>
          <p:nvPr/>
        </p:nvSpPr>
        <p:spPr bwMode="auto">
          <a:xfrm>
            <a:off x="3822700" y="4376738"/>
            <a:ext cx="1127125" cy="577850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2000">
                <a:latin typeface="Courier" pitchFamily="49" charset="0"/>
              </a:rPr>
              <a:t>dgemm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18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Matrix Multiply </a:t>
            </a:r>
            <a:br>
              <a:rPr lang="en-US"/>
            </a:br>
            <a:r>
              <a:rPr lang="en-US"/>
              <a:t>(a better version)</a:t>
            </a:r>
          </a:p>
        </p:txBody>
      </p:sp>
      <p:sp>
        <p:nvSpPr>
          <p:cNvPr id="605186" name="Rectangle 2"/>
          <p:cNvSpPr>
            <a:spLocks noChangeArrowheads="1"/>
          </p:cNvSpPr>
          <p:nvPr/>
        </p:nvSpPr>
        <p:spPr bwMode="auto">
          <a:xfrm>
            <a:off x="1473200" y="3606800"/>
            <a:ext cx="5400675" cy="1971675"/>
          </a:xfrm>
          <a:prstGeom prst="rect">
            <a:avLst/>
          </a:prstGeom>
          <a:solidFill>
            <a:srgbClr val="FAC0EB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188" name="Rectangle 4"/>
          <p:cNvSpPr>
            <a:spLocks noChangeArrowheads="1"/>
          </p:cNvSpPr>
          <p:nvPr/>
        </p:nvSpPr>
        <p:spPr bwMode="auto">
          <a:xfrm>
            <a:off x="1730375" y="1806575"/>
            <a:ext cx="137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189" name="Line 5"/>
          <p:cNvSpPr>
            <a:spLocks noChangeShapeType="1"/>
          </p:cNvSpPr>
          <p:nvPr/>
        </p:nvSpPr>
        <p:spPr bwMode="auto">
          <a:xfrm flipV="1">
            <a:off x="2411413" y="1801813"/>
            <a:ext cx="1587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190" name="Line 6"/>
          <p:cNvSpPr>
            <a:spLocks noChangeShapeType="1"/>
          </p:cNvSpPr>
          <p:nvPr/>
        </p:nvSpPr>
        <p:spPr bwMode="auto">
          <a:xfrm flipV="1">
            <a:off x="2068513" y="1801813"/>
            <a:ext cx="1587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191" name="Line 7"/>
          <p:cNvSpPr>
            <a:spLocks noChangeShapeType="1"/>
          </p:cNvSpPr>
          <p:nvPr/>
        </p:nvSpPr>
        <p:spPr bwMode="auto">
          <a:xfrm flipV="1">
            <a:off x="2754313" y="1801813"/>
            <a:ext cx="1587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192" name="Line 8"/>
          <p:cNvSpPr>
            <a:spLocks noChangeShapeType="1"/>
          </p:cNvSpPr>
          <p:nvPr/>
        </p:nvSpPr>
        <p:spPr bwMode="auto">
          <a:xfrm>
            <a:off x="1725613" y="2144713"/>
            <a:ext cx="1371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193" name="Line 9"/>
          <p:cNvSpPr>
            <a:spLocks noChangeShapeType="1"/>
          </p:cNvSpPr>
          <p:nvPr/>
        </p:nvSpPr>
        <p:spPr bwMode="auto">
          <a:xfrm>
            <a:off x="1725613" y="2487613"/>
            <a:ext cx="1371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194" name="Line 10"/>
          <p:cNvSpPr>
            <a:spLocks noChangeShapeType="1"/>
          </p:cNvSpPr>
          <p:nvPr/>
        </p:nvSpPr>
        <p:spPr bwMode="auto">
          <a:xfrm>
            <a:off x="1725613" y="2830513"/>
            <a:ext cx="1371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195" name="Rectangle 11"/>
          <p:cNvSpPr>
            <a:spLocks noChangeArrowheads="1"/>
          </p:cNvSpPr>
          <p:nvPr/>
        </p:nvSpPr>
        <p:spPr bwMode="auto">
          <a:xfrm>
            <a:off x="3616325" y="1806575"/>
            <a:ext cx="137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196" name="Line 12"/>
          <p:cNvSpPr>
            <a:spLocks noChangeShapeType="1"/>
          </p:cNvSpPr>
          <p:nvPr/>
        </p:nvSpPr>
        <p:spPr bwMode="auto">
          <a:xfrm flipV="1">
            <a:off x="4297363" y="1801813"/>
            <a:ext cx="1587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197" name="Line 13"/>
          <p:cNvSpPr>
            <a:spLocks noChangeShapeType="1"/>
          </p:cNvSpPr>
          <p:nvPr/>
        </p:nvSpPr>
        <p:spPr bwMode="auto">
          <a:xfrm flipV="1">
            <a:off x="3954463" y="1801813"/>
            <a:ext cx="1587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198" name="Line 14"/>
          <p:cNvSpPr>
            <a:spLocks noChangeShapeType="1"/>
          </p:cNvSpPr>
          <p:nvPr/>
        </p:nvSpPr>
        <p:spPr bwMode="auto">
          <a:xfrm flipV="1">
            <a:off x="4640263" y="1801813"/>
            <a:ext cx="1587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199" name="Line 15"/>
          <p:cNvSpPr>
            <a:spLocks noChangeShapeType="1"/>
          </p:cNvSpPr>
          <p:nvPr/>
        </p:nvSpPr>
        <p:spPr bwMode="auto">
          <a:xfrm>
            <a:off x="3611563" y="2144713"/>
            <a:ext cx="1371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200" name="Line 16"/>
          <p:cNvSpPr>
            <a:spLocks noChangeShapeType="1"/>
          </p:cNvSpPr>
          <p:nvPr/>
        </p:nvSpPr>
        <p:spPr bwMode="auto">
          <a:xfrm>
            <a:off x="3611563" y="2487613"/>
            <a:ext cx="1371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201" name="Line 17"/>
          <p:cNvSpPr>
            <a:spLocks noChangeShapeType="1"/>
          </p:cNvSpPr>
          <p:nvPr/>
        </p:nvSpPr>
        <p:spPr bwMode="auto">
          <a:xfrm>
            <a:off x="3611563" y="2830513"/>
            <a:ext cx="1371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202" name="Rectangle 18"/>
          <p:cNvSpPr>
            <a:spLocks noChangeArrowheads="1"/>
          </p:cNvSpPr>
          <p:nvPr/>
        </p:nvSpPr>
        <p:spPr bwMode="auto">
          <a:xfrm>
            <a:off x="5330825" y="1806575"/>
            <a:ext cx="1371600" cy="1371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203" name="Line 19"/>
          <p:cNvSpPr>
            <a:spLocks noChangeShapeType="1"/>
          </p:cNvSpPr>
          <p:nvPr/>
        </p:nvSpPr>
        <p:spPr bwMode="auto">
          <a:xfrm flipV="1">
            <a:off x="6011863" y="1801813"/>
            <a:ext cx="1587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204" name="Line 20"/>
          <p:cNvSpPr>
            <a:spLocks noChangeShapeType="1"/>
          </p:cNvSpPr>
          <p:nvPr/>
        </p:nvSpPr>
        <p:spPr bwMode="auto">
          <a:xfrm flipV="1">
            <a:off x="5668963" y="1801813"/>
            <a:ext cx="1587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205" name="Line 21"/>
          <p:cNvSpPr>
            <a:spLocks noChangeShapeType="1"/>
          </p:cNvSpPr>
          <p:nvPr/>
        </p:nvSpPr>
        <p:spPr bwMode="auto">
          <a:xfrm flipV="1">
            <a:off x="6354763" y="1801813"/>
            <a:ext cx="1587" cy="1371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206" name="Line 22"/>
          <p:cNvSpPr>
            <a:spLocks noChangeShapeType="1"/>
          </p:cNvSpPr>
          <p:nvPr/>
        </p:nvSpPr>
        <p:spPr bwMode="auto">
          <a:xfrm>
            <a:off x="5326063" y="2144713"/>
            <a:ext cx="1371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207" name="Line 23"/>
          <p:cNvSpPr>
            <a:spLocks noChangeShapeType="1"/>
          </p:cNvSpPr>
          <p:nvPr/>
        </p:nvSpPr>
        <p:spPr bwMode="auto">
          <a:xfrm>
            <a:off x="5326063" y="2487613"/>
            <a:ext cx="1371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208" name="Line 24"/>
          <p:cNvSpPr>
            <a:spLocks noChangeShapeType="1"/>
          </p:cNvSpPr>
          <p:nvPr/>
        </p:nvSpPr>
        <p:spPr bwMode="auto">
          <a:xfrm>
            <a:off x="5326063" y="2830513"/>
            <a:ext cx="13716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209" name="Rectangle 25" descr="Light vertical"/>
          <p:cNvSpPr>
            <a:spLocks noChangeArrowheads="1"/>
          </p:cNvSpPr>
          <p:nvPr/>
        </p:nvSpPr>
        <p:spPr bwMode="auto">
          <a:xfrm>
            <a:off x="5329238" y="3819525"/>
            <a:ext cx="342900" cy="414338"/>
          </a:xfrm>
          <a:prstGeom prst="rect">
            <a:avLst/>
          </a:prstGeom>
          <a:pattFill prst="ltVert">
            <a:fgClr>
              <a:schemeClr val="accent2"/>
            </a:fgClr>
            <a:bgClr>
              <a:srgbClr val="FFFFFF"/>
            </a:bgClr>
          </a:patt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210" name="Rectangle 26"/>
          <p:cNvSpPr>
            <a:spLocks noChangeArrowheads="1"/>
          </p:cNvSpPr>
          <p:nvPr/>
        </p:nvSpPr>
        <p:spPr bwMode="auto">
          <a:xfrm>
            <a:off x="5348288" y="1811338"/>
            <a:ext cx="400050" cy="442912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211" name="Rectangle 27" descr="Light horizontal"/>
          <p:cNvSpPr>
            <a:spLocks noChangeArrowheads="1"/>
          </p:cNvSpPr>
          <p:nvPr/>
        </p:nvSpPr>
        <p:spPr bwMode="auto">
          <a:xfrm>
            <a:off x="3603625" y="3849688"/>
            <a:ext cx="384175" cy="342900"/>
          </a:xfrm>
          <a:prstGeom prst="rect">
            <a:avLst/>
          </a:prstGeom>
          <a:pattFill prst="ltHorz">
            <a:fgClr>
              <a:schemeClr val="accent2"/>
            </a:fgClr>
            <a:bgClr>
              <a:srgbClr val="FFFFFF"/>
            </a:bgClr>
          </a:patt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212" name="Rectangle 28"/>
          <p:cNvSpPr>
            <a:spLocks noChangeArrowheads="1"/>
          </p:cNvSpPr>
          <p:nvPr/>
        </p:nvSpPr>
        <p:spPr bwMode="auto">
          <a:xfrm>
            <a:off x="3594100" y="1781175"/>
            <a:ext cx="442913" cy="458788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213" name="Rectangle 29" descr="Small grid"/>
          <p:cNvSpPr>
            <a:spLocks noChangeArrowheads="1"/>
          </p:cNvSpPr>
          <p:nvPr/>
        </p:nvSpPr>
        <p:spPr bwMode="auto">
          <a:xfrm>
            <a:off x="1730375" y="3863975"/>
            <a:ext cx="342900" cy="342900"/>
          </a:xfrm>
          <a:prstGeom prst="rect">
            <a:avLst/>
          </a:prstGeom>
          <a:pattFill prst="smGrid">
            <a:fgClr>
              <a:schemeClr val="accent2"/>
            </a:fgClr>
            <a:bgClr>
              <a:srgbClr val="FFFFFF"/>
            </a:bgClr>
          </a:patt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214" name="Rectangle 30"/>
          <p:cNvSpPr>
            <a:spLocks noChangeArrowheads="1"/>
          </p:cNvSpPr>
          <p:nvPr/>
        </p:nvSpPr>
        <p:spPr bwMode="auto">
          <a:xfrm>
            <a:off x="1735138" y="1811338"/>
            <a:ext cx="428625" cy="430212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FF00"/>
            </a:solidFill>
            <a:miter lim="800000"/>
            <a:headEnd/>
            <a:tailEnd/>
          </a:ln>
          <a:effectLst>
            <a:prstShdw prst="shdw13" dist="53882" dir="13500000">
              <a:srgbClr val="808080"/>
            </a:prst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605215" name="Group 31"/>
          <p:cNvGrpSpPr>
            <a:grpSpLocks/>
          </p:cNvGrpSpPr>
          <p:nvPr/>
        </p:nvGrpSpPr>
        <p:grpSpPr bwMode="auto">
          <a:xfrm>
            <a:off x="3735388" y="2058988"/>
            <a:ext cx="95250" cy="1971675"/>
            <a:chOff x="2353" y="1297"/>
            <a:chExt cx="60" cy="1242"/>
          </a:xfrm>
        </p:grpSpPr>
        <p:sp>
          <p:nvSpPr>
            <p:cNvPr id="605216" name="Freeform 32"/>
            <p:cNvSpPr>
              <a:spLocks/>
            </p:cNvSpPr>
            <p:nvPr/>
          </p:nvSpPr>
          <p:spPr bwMode="auto">
            <a:xfrm>
              <a:off x="2353" y="2461"/>
              <a:ext cx="60" cy="78"/>
            </a:xfrm>
            <a:custGeom>
              <a:avLst/>
              <a:gdLst/>
              <a:ahLst/>
              <a:cxnLst>
                <a:cxn ang="0">
                  <a:pos x="30" y="78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60" y="0"/>
                </a:cxn>
                <a:cxn ang="0">
                  <a:pos x="30" y="78"/>
                </a:cxn>
              </a:cxnLst>
              <a:rect l="0" t="0" r="r" b="b"/>
              <a:pathLst>
                <a:path w="60" h="78">
                  <a:moveTo>
                    <a:pt x="30" y="78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3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17" name="Line 33"/>
            <p:cNvSpPr>
              <a:spLocks noChangeShapeType="1"/>
            </p:cNvSpPr>
            <p:nvPr/>
          </p:nvSpPr>
          <p:spPr bwMode="auto">
            <a:xfrm flipV="1">
              <a:off x="2383" y="1297"/>
              <a:ext cx="1" cy="11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05218" name="Group 34"/>
          <p:cNvGrpSpPr>
            <a:grpSpLocks/>
          </p:cNvGrpSpPr>
          <p:nvPr/>
        </p:nvGrpSpPr>
        <p:grpSpPr bwMode="auto">
          <a:xfrm>
            <a:off x="1849438" y="2058988"/>
            <a:ext cx="95250" cy="1971675"/>
            <a:chOff x="1165" y="1297"/>
            <a:chExt cx="60" cy="1242"/>
          </a:xfrm>
        </p:grpSpPr>
        <p:sp>
          <p:nvSpPr>
            <p:cNvPr id="605219" name="Freeform 35"/>
            <p:cNvSpPr>
              <a:spLocks/>
            </p:cNvSpPr>
            <p:nvPr/>
          </p:nvSpPr>
          <p:spPr bwMode="auto">
            <a:xfrm>
              <a:off x="1165" y="1297"/>
              <a:ext cx="60" cy="7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0" y="78"/>
                </a:cxn>
                <a:cxn ang="0">
                  <a:pos x="30" y="78"/>
                </a:cxn>
                <a:cxn ang="0">
                  <a:pos x="0" y="78"/>
                </a:cxn>
                <a:cxn ang="0">
                  <a:pos x="30" y="0"/>
                </a:cxn>
              </a:cxnLst>
              <a:rect l="0" t="0" r="r" b="b"/>
              <a:pathLst>
                <a:path w="60" h="78">
                  <a:moveTo>
                    <a:pt x="30" y="0"/>
                  </a:moveTo>
                  <a:lnTo>
                    <a:pt x="60" y="78"/>
                  </a:lnTo>
                  <a:lnTo>
                    <a:pt x="30" y="78"/>
                  </a:lnTo>
                  <a:lnTo>
                    <a:pt x="0" y="7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20" name="Line 36"/>
            <p:cNvSpPr>
              <a:spLocks noChangeShapeType="1"/>
            </p:cNvSpPr>
            <p:nvPr/>
          </p:nvSpPr>
          <p:spPr bwMode="auto">
            <a:xfrm flipV="1">
              <a:off x="1195" y="1375"/>
              <a:ext cx="1" cy="11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05221" name="Text Box 37"/>
          <p:cNvSpPr txBox="1">
            <a:spLocks noChangeArrowheads="1"/>
          </p:cNvSpPr>
          <p:nvPr/>
        </p:nvSpPr>
        <p:spPr bwMode="auto">
          <a:xfrm>
            <a:off x="3017838" y="4810125"/>
            <a:ext cx="2540000" cy="82232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 sz="1800">
                <a:latin typeface="Times New Roman" pitchFamily="18" charset="0"/>
              </a:rPr>
              <a:t>local buffers on the processor</a:t>
            </a:r>
          </a:p>
        </p:txBody>
      </p:sp>
      <p:sp>
        <p:nvSpPr>
          <p:cNvPr id="605222" name="Text Box 38"/>
          <p:cNvSpPr txBox="1">
            <a:spLocks noChangeArrowheads="1"/>
          </p:cNvSpPr>
          <p:nvPr/>
        </p:nvSpPr>
        <p:spPr bwMode="auto">
          <a:xfrm>
            <a:off x="6886575" y="1514475"/>
            <a:ext cx="1641475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605223" name="Text Box 39"/>
          <p:cNvSpPr txBox="1">
            <a:spLocks noChangeArrowheads="1"/>
          </p:cNvSpPr>
          <p:nvPr/>
        </p:nvSpPr>
        <p:spPr bwMode="auto">
          <a:xfrm>
            <a:off x="6792913" y="1733550"/>
            <a:ext cx="2143125" cy="112712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 sz="2000" b="1">
                <a:latin typeface="Times New Roman" pitchFamily="18" charset="0"/>
              </a:rPr>
              <a:t>more scalable!</a:t>
            </a:r>
          </a:p>
          <a:p>
            <a:pPr algn="l"/>
            <a:r>
              <a:rPr lang="en-US" sz="1800">
                <a:latin typeface="Times New Roman" pitchFamily="18" charset="0"/>
              </a:rPr>
              <a:t>(less memory, higher parallelism)</a:t>
            </a:r>
          </a:p>
        </p:txBody>
      </p:sp>
      <p:sp>
        <p:nvSpPr>
          <p:cNvPr id="605224" name="Text Box 40"/>
          <p:cNvSpPr txBox="1">
            <a:spLocks noChangeArrowheads="1"/>
          </p:cNvSpPr>
          <p:nvPr/>
        </p:nvSpPr>
        <p:spPr bwMode="auto">
          <a:xfrm>
            <a:off x="4889500" y="2152650"/>
            <a:ext cx="471488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•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5225" name="Text Box 41"/>
          <p:cNvSpPr txBox="1">
            <a:spLocks noChangeArrowheads="1"/>
          </p:cNvSpPr>
          <p:nvPr/>
        </p:nvSpPr>
        <p:spPr bwMode="auto">
          <a:xfrm>
            <a:off x="4926013" y="3725863"/>
            <a:ext cx="471487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•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5226" name="Text Box 42"/>
          <p:cNvSpPr txBox="1">
            <a:spLocks noChangeArrowheads="1"/>
          </p:cNvSpPr>
          <p:nvPr/>
        </p:nvSpPr>
        <p:spPr bwMode="auto">
          <a:xfrm>
            <a:off x="3027363" y="2109788"/>
            <a:ext cx="536575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>
                <a:latin typeface="Times New Roman" pitchFamily="18" charset="0"/>
              </a:rPr>
              <a:t>=</a:t>
            </a:r>
          </a:p>
        </p:txBody>
      </p:sp>
      <p:sp>
        <p:nvSpPr>
          <p:cNvPr id="605227" name="Text Box 43"/>
          <p:cNvSpPr txBox="1">
            <a:spLocks noChangeArrowheads="1"/>
          </p:cNvSpPr>
          <p:nvPr/>
        </p:nvSpPr>
        <p:spPr bwMode="auto">
          <a:xfrm>
            <a:off x="2584450" y="3684588"/>
            <a:ext cx="536575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>
                <a:latin typeface="Times New Roman" pitchFamily="18" charset="0"/>
              </a:rPr>
              <a:t>=</a:t>
            </a:r>
          </a:p>
        </p:txBody>
      </p:sp>
      <p:sp>
        <p:nvSpPr>
          <p:cNvPr id="605228" name="Text Box 44"/>
          <p:cNvSpPr txBox="1">
            <a:spLocks noChangeArrowheads="1"/>
          </p:cNvSpPr>
          <p:nvPr/>
        </p:nvSpPr>
        <p:spPr bwMode="auto">
          <a:xfrm>
            <a:off x="4773613" y="3127375"/>
            <a:ext cx="644525" cy="547688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get</a:t>
            </a:r>
          </a:p>
        </p:txBody>
      </p:sp>
      <p:sp>
        <p:nvSpPr>
          <p:cNvPr id="605229" name="Text Box 45"/>
          <p:cNvSpPr txBox="1">
            <a:spLocks noChangeArrowheads="1"/>
          </p:cNvSpPr>
          <p:nvPr/>
        </p:nvSpPr>
        <p:spPr bwMode="auto">
          <a:xfrm>
            <a:off x="1376363" y="3097213"/>
            <a:ext cx="2085975" cy="547687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1800">
                <a:latin typeface="Times New Roman" pitchFamily="18" charset="0"/>
              </a:rPr>
              <a:t>atomic accumulate</a:t>
            </a:r>
          </a:p>
        </p:txBody>
      </p:sp>
      <p:sp>
        <p:nvSpPr>
          <p:cNvPr id="605230" name="Line 46"/>
          <p:cNvSpPr>
            <a:spLocks noChangeShapeType="1"/>
          </p:cNvSpPr>
          <p:nvPr/>
        </p:nvSpPr>
        <p:spPr bwMode="auto">
          <a:xfrm flipH="1">
            <a:off x="4789488" y="4179888"/>
            <a:ext cx="260350" cy="347662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605231" name="Text Box 47"/>
          <p:cNvSpPr txBox="1">
            <a:spLocks noChangeArrowheads="1"/>
          </p:cNvSpPr>
          <p:nvPr/>
        </p:nvSpPr>
        <p:spPr bwMode="auto">
          <a:xfrm>
            <a:off x="3784600" y="4370388"/>
            <a:ext cx="1203325" cy="577850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2000" i="1"/>
              <a:t>dgemm</a:t>
            </a:r>
          </a:p>
        </p:txBody>
      </p:sp>
      <p:sp>
        <p:nvSpPr>
          <p:cNvPr id="605232" name="Rectangle 48"/>
          <p:cNvSpPr>
            <a:spLocks noChangeArrowheads="1"/>
          </p:cNvSpPr>
          <p:nvPr/>
        </p:nvSpPr>
        <p:spPr bwMode="auto">
          <a:xfrm>
            <a:off x="4070350" y="1781175"/>
            <a:ext cx="458788" cy="473075"/>
          </a:xfrm>
          <a:prstGeom prst="rect">
            <a:avLst/>
          </a:prstGeom>
          <a:solidFill>
            <a:srgbClr val="DDDDDD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233" name="Rectangle 49"/>
          <p:cNvSpPr>
            <a:spLocks noChangeArrowheads="1"/>
          </p:cNvSpPr>
          <p:nvPr/>
        </p:nvSpPr>
        <p:spPr bwMode="auto">
          <a:xfrm>
            <a:off x="4572000" y="1781175"/>
            <a:ext cx="428625" cy="458788"/>
          </a:xfrm>
          <a:prstGeom prst="rect">
            <a:avLst/>
          </a:prstGeom>
          <a:solidFill>
            <a:srgbClr val="DDDDDD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234" name="Rectangle 50"/>
          <p:cNvSpPr>
            <a:spLocks noChangeArrowheads="1"/>
          </p:cNvSpPr>
          <p:nvPr/>
        </p:nvSpPr>
        <p:spPr bwMode="auto">
          <a:xfrm>
            <a:off x="5340350" y="2260600"/>
            <a:ext cx="428625" cy="458788"/>
          </a:xfrm>
          <a:prstGeom prst="rect">
            <a:avLst/>
          </a:prstGeom>
          <a:solidFill>
            <a:srgbClr val="DDDDDD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05235" name="Rectangle 51"/>
          <p:cNvSpPr>
            <a:spLocks noChangeArrowheads="1"/>
          </p:cNvSpPr>
          <p:nvPr/>
        </p:nvSpPr>
        <p:spPr bwMode="auto">
          <a:xfrm>
            <a:off x="5340350" y="2738438"/>
            <a:ext cx="428625" cy="458787"/>
          </a:xfrm>
          <a:prstGeom prst="rect">
            <a:avLst/>
          </a:prstGeom>
          <a:solidFill>
            <a:srgbClr val="DDDDDD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05236" name="Group 52"/>
          <p:cNvGrpSpPr>
            <a:grpSpLocks/>
          </p:cNvGrpSpPr>
          <p:nvPr/>
        </p:nvGrpSpPr>
        <p:grpSpPr bwMode="auto">
          <a:xfrm>
            <a:off x="5429250" y="2073275"/>
            <a:ext cx="95250" cy="1971675"/>
            <a:chOff x="3703" y="1297"/>
            <a:chExt cx="60" cy="1242"/>
          </a:xfrm>
        </p:grpSpPr>
        <p:sp>
          <p:nvSpPr>
            <p:cNvPr id="605237" name="Freeform 53"/>
            <p:cNvSpPr>
              <a:spLocks/>
            </p:cNvSpPr>
            <p:nvPr/>
          </p:nvSpPr>
          <p:spPr bwMode="auto">
            <a:xfrm>
              <a:off x="3703" y="2461"/>
              <a:ext cx="60" cy="78"/>
            </a:xfrm>
            <a:custGeom>
              <a:avLst/>
              <a:gdLst/>
              <a:ahLst/>
              <a:cxnLst>
                <a:cxn ang="0">
                  <a:pos x="30" y="78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60" y="0"/>
                </a:cxn>
                <a:cxn ang="0">
                  <a:pos x="30" y="78"/>
                </a:cxn>
              </a:cxnLst>
              <a:rect l="0" t="0" r="r" b="b"/>
              <a:pathLst>
                <a:path w="60" h="78">
                  <a:moveTo>
                    <a:pt x="30" y="78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3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5238" name="Line 54"/>
            <p:cNvSpPr>
              <a:spLocks noChangeShapeType="1"/>
            </p:cNvSpPr>
            <p:nvPr/>
          </p:nvSpPr>
          <p:spPr bwMode="auto">
            <a:xfrm flipV="1">
              <a:off x="3733" y="1297"/>
              <a:ext cx="1" cy="11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354" name="Picture 26"/>
          <p:cNvPicPr>
            <a:picLocks noGrp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146425" y="1035050"/>
            <a:ext cx="1501775" cy="1371600"/>
          </a:xfrm>
          <a:noFill/>
          <a:ln/>
        </p:spPr>
      </p:pic>
      <p:graphicFrame>
        <p:nvGraphicFramePr>
          <p:cNvPr id="611331" name="Object 3"/>
          <p:cNvGraphicFramePr>
            <a:graphicFrameLocks noChangeAspect="1"/>
          </p:cNvGraphicFramePr>
          <p:nvPr/>
        </p:nvGraphicFramePr>
        <p:xfrm>
          <a:off x="381000" y="882650"/>
          <a:ext cx="2590800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1348" name="Document" r:id="rId4" imgW="4130640" imgH="2219400" progId="Word.Document.8">
                  <p:embed/>
                </p:oleObj>
              </mc:Choice>
              <mc:Fallback>
                <p:oleObj name="Document" r:id="rId4" imgW="4130640" imgH="22194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882650"/>
                        <a:ext cx="2590800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133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16163" y="3395663"/>
            <a:ext cx="21336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1333" name="Picture 5" descr="gu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4400" y="3368675"/>
            <a:ext cx="2170113" cy="16811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611334" name="Text Box 6"/>
          <p:cNvSpPr txBox="1">
            <a:spLocks noChangeArrowheads="1"/>
          </p:cNvSpPr>
          <p:nvPr/>
        </p:nvSpPr>
        <p:spPr bwMode="auto">
          <a:xfrm>
            <a:off x="228600" y="4845050"/>
            <a:ext cx="19812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smoothed particle hydrodynamics</a:t>
            </a:r>
          </a:p>
        </p:txBody>
      </p:sp>
      <p:sp>
        <p:nvSpPr>
          <p:cNvPr id="611336" name="Text Box 8"/>
          <p:cNvSpPr txBox="1">
            <a:spLocks noChangeArrowheads="1"/>
          </p:cNvSpPr>
          <p:nvPr/>
        </p:nvSpPr>
        <p:spPr bwMode="auto">
          <a:xfrm>
            <a:off x="381000" y="233045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electronic structure chemistry </a:t>
            </a:r>
            <a:endParaRPr lang="en-US" sz="1000" b="1">
              <a:latin typeface="Times New Roman" pitchFamily="18" charset="0"/>
            </a:endParaRPr>
          </a:p>
          <a:p>
            <a:pPr algn="l" eaLnBrk="1" hangingPunct="1">
              <a:spcBef>
                <a:spcPct val="50000"/>
              </a:spcBef>
            </a:pPr>
            <a:r>
              <a:rPr lang="en-US" sz="1000" b="1">
                <a:latin typeface="Times New Roman" pitchFamily="18" charset="0"/>
              </a:rPr>
              <a:t>Major area</a:t>
            </a:r>
          </a:p>
        </p:txBody>
      </p:sp>
      <p:sp>
        <p:nvSpPr>
          <p:cNvPr id="611337" name="Text Box 9"/>
          <p:cNvSpPr txBox="1">
            <a:spLocks noChangeArrowheads="1"/>
          </p:cNvSpPr>
          <p:nvPr/>
        </p:nvSpPr>
        <p:spPr bwMode="auto">
          <a:xfrm>
            <a:off x="5181600" y="2482850"/>
            <a:ext cx="16764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l" eaLnBrk="1" hangingPunct="1">
              <a:lnSpc>
                <a:spcPct val="90000"/>
              </a:lnSpc>
              <a:spcBef>
                <a:spcPct val="50000"/>
              </a:spcBef>
            </a:pPr>
            <a:r>
              <a:rPr kumimoji="0" lang="en-US" sz="1400">
                <a:latin typeface="Times New Roman" pitchFamily="18" charset="0"/>
              </a:rPr>
              <a:t>visual analytics</a:t>
            </a:r>
          </a:p>
        </p:txBody>
      </p:sp>
      <p:sp>
        <p:nvSpPr>
          <p:cNvPr id="611338" name="Text Box 10"/>
          <p:cNvSpPr txBox="1">
            <a:spLocks noChangeArrowheads="1"/>
          </p:cNvSpPr>
          <p:nvPr/>
        </p:nvSpPr>
        <p:spPr bwMode="auto">
          <a:xfrm>
            <a:off x="2514600" y="5097463"/>
            <a:ext cx="167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material sciences</a:t>
            </a:r>
          </a:p>
        </p:txBody>
      </p:sp>
      <p:sp>
        <p:nvSpPr>
          <p:cNvPr id="611339" name="Text Box 11"/>
          <p:cNvSpPr txBox="1">
            <a:spLocks noChangeArrowheads="1"/>
          </p:cNvSpPr>
          <p:nvPr/>
        </p:nvSpPr>
        <p:spPr bwMode="auto">
          <a:xfrm>
            <a:off x="4991100" y="5130800"/>
            <a:ext cx="16764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molecular dynamics</a:t>
            </a:r>
          </a:p>
        </p:txBody>
      </p:sp>
      <p:sp>
        <p:nvSpPr>
          <p:cNvPr id="611340" name="Text Box 12"/>
          <p:cNvSpPr txBox="1">
            <a:spLocks noChangeArrowheads="1"/>
          </p:cNvSpPr>
          <p:nvPr/>
        </p:nvSpPr>
        <p:spPr bwMode="auto">
          <a:xfrm>
            <a:off x="457200" y="5378450"/>
            <a:ext cx="7391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kumimoji="0" lang="en-US" sz="1600">
                <a:latin typeface="Times New Roman" pitchFamily="18" charset="0"/>
              </a:rPr>
              <a:t>Others: financial security forecasting, astrophysics, biology, climate analysis</a:t>
            </a:r>
          </a:p>
        </p:txBody>
      </p:sp>
      <p:sp>
        <p:nvSpPr>
          <p:cNvPr id="611343" name="Text Box 15"/>
          <p:cNvSpPr txBox="1">
            <a:spLocks noChangeArrowheads="1"/>
          </p:cNvSpPr>
          <p:nvPr/>
        </p:nvSpPr>
        <p:spPr bwMode="auto">
          <a:xfrm>
            <a:off x="3200400" y="2406650"/>
            <a:ext cx="16779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bioinformatics</a:t>
            </a:r>
          </a:p>
        </p:txBody>
      </p:sp>
      <p:pic>
        <p:nvPicPr>
          <p:cNvPr id="611347" name="Picture 19" descr="VizAnalytic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76800" y="1035050"/>
            <a:ext cx="1928813" cy="1455738"/>
          </a:xfrm>
          <a:prstGeom prst="rect">
            <a:avLst/>
          </a:prstGeom>
          <a:noFill/>
        </p:spPr>
      </p:pic>
      <p:pic>
        <p:nvPicPr>
          <p:cNvPr id="611348" name="Picture 20" descr="pnl0007_mod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3244850"/>
            <a:ext cx="1600200" cy="1600200"/>
          </a:xfrm>
          <a:prstGeom prst="rect">
            <a:avLst/>
          </a:prstGeom>
          <a:noFill/>
        </p:spPr>
      </p:pic>
      <p:sp>
        <p:nvSpPr>
          <p:cNvPr id="611350" name="Text Box 22"/>
          <p:cNvSpPr txBox="1">
            <a:spLocks noChangeArrowheads="1"/>
          </p:cNvSpPr>
          <p:nvPr/>
        </p:nvSpPr>
        <p:spPr bwMode="auto">
          <a:xfrm>
            <a:off x="7467600" y="4921250"/>
            <a:ext cx="1219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6" tIns="45718" rIns="91436" bIns="45718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1400">
                <a:latin typeface="Times New Roman" pitchFamily="18" charset="0"/>
              </a:rPr>
              <a:t>hydrology</a:t>
            </a:r>
          </a:p>
        </p:txBody>
      </p:sp>
      <p:pic>
        <p:nvPicPr>
          <p:cNvPr id="611351" name="Picture 23" descr="permClipped0005"/>
          <p:cNvPicPr>
            <a:picLocks noChangeAspect="1" noChangeArrowheads="1"/>
          </p:cNvPicPr>
          <p:nvPr/>
        </p:nvPicPr>
        <p:blipFill>
          <a:blip r:embed="rId10" cstate="print"/>
          <a:srcRect t="4688"/>
          <a:stretch>
            <a:fillRect/>
          </a:stretch>
        </p:blipFill>
        <p:spPr bwMode="auto">
          <a:xfrm>
            <a:off x="7162800" y="3171825"/>
            <a:ext cx="17557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1352" name="Picture 24" descr="tethys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15200" y="1231900"/>
            <a:ext cx="1571625" cy="1022350"/>
          </a:xfrm>
          <a:prstGeom prst="rect">
            <a:avLst/>
          </a:prstGeom>
          <a:noFill/>
        </p:spPr>
      </p:pic>
      <p:sp>
        <p:nvSpPr>
          <p:cNvPr id="611353" name="Text Box 25"/>
          <p:cNvSpPr txBox="1">
            <a:spLocks noChangeArrowheads="1"/>
          </p:cNvSpPr>
          <p:nvPr/>
        </p:nvSpPr>
        <p:spPr bwMode="auto">
          <a:xfrm>
            <a:off x="7488238" y="2330450"/>
            <a:ext cx="1427162" cy="4857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1400">
                <a:latin typeface="Times New Roman" pitchFamily="18" charset="0"/>
              </a:rPr>
              <a:t>fluid dynamics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Areas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</a:t>
            </a:r>
            <a:r>
              <a:rPr lang="en-US" dirty="0"/>
              <a:t>Applications</a:t>
            </a:r>
          </a:p>
        </p:txBody>
      </p:sp>
      <p:pic>
        <p:nvPicPr>
          <p:cNvPr id="612355" name="Picture 3" descr="scalablast_3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1905000" cy="1447800"/>
          </a:xfrm>
          <a:prstGeom prst="rect">
            <a:avLst/>
          </a:prstGeom>
          <a:noFill/>
        </p:spPr>
      </p:pic>
      <p:pic>
        <p:nvPicPr>
          <p:cNvPr id="612356" name="Picture 4" descr="VizAnalyt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040062"/>
            <a:ext cx="1905000" cy="1455738"/>
          </a:xfrm>
          <a:prstGeom prst="rect">
            <a:avLst/>
          </a:prstGeom>
          <a:noFill/>
        </p:spPr>
      </p:pic>
      <p:pic>
        <p:nvPicPr>
          <p:cNvPr id="612357" name="Picture 5" descr="solid_and_flow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791075"/>
            <a:ext cx="1905000" cy="1381125"/>
          </a:xfrm>
          <a:prstGeom prst="rect">
            <a:avLst/>
          </a:prstGeom>
          <a:noFill/>
        </p:spPr>
      </p:pic>
      <p:sp>
        <p:nvSpPr>
          <p:cNvPr id="612358" name="Text Box 6"/>
          <p:cNvSpPr txBox="1">
            <a:spLocks noChangeArrowheads="1"/>
          </p:cNvSpPr>
          <p:nvPr/>
        </p:nvSpPr>
        <p:spPr bwMode="auto">
          <a:xfrm>
            <a:off x="2743200" y="914400"/>
            <a:ext cx="5789613" cy="1877437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square" lIns="182880" tIns="137160" rIns="182880" bIns="137160">
            <a:spAutoFit/>
          </a:bodyPr>
          <a:lstStyle/>
          <a:p>
            <a:pPr algn="l"/>
            <a:r>
              <a:rPr lang="en-US" dirty="0" err="1"/>
              <a:t>ScalaBLAST</a:t>
            </a:r>
            <a:endParaRPr lang="en-US" dirty="0"/>
          </a:p>
          <a:p>
            <a:pPr algn="l"/>
            <a:r>
              <a:rPr lang="en-US" sz="1600" dirty="0"/>
              <a:t>C.</a:t>
            </a:r>
            <a:r>
              <a:rPr lang="en-US" dirty="0"/>
              <a:t> </a:t>
            </a:r>
            <a:r>
              <a:rPr lang="en-US" sz="1600" dirty="0" err="1"/>
              <a:t>Oehmen</a:t>
            </a:r>
            <a:r>
              <a:rPr lang="en-US" sz="1600" dirty="0"/>
              <a:t> and J. </a:t>
            </a:r>
            <a:r>
              <a:rPr lang="en-US" sz="1600" dirty="0" err="1"/>
              <a:t>Nieplocha</a:t>
            </a:r>
            <a:r>
              <a:rPr lang="en-US" sz="1600" dirty="0"/>
              <a:t>. </a:t>
            </a:r>
            <a:r>
              <a:rPr lang="en-US" sz="1600" dirty="0" err="1"/>
              <a:t>ScalaBLAST</a:t>
            </a:r>
            <a:r>
              <a:rPr lang="en-US" sz="1600" dirty="0"/>
              <a:t>:  "A scalable implementation of BLAST for high performance data-intensive bioinformatics analysis." IEEE </a:t>
            </a:r>
            <a:r>
              <a:rPr lang="en-US" sz="1600" dirty="0" smtClean="0"/>
              <a:t>Trans. Parallel Distributed </a:t>
            </a:r>
            <a:r>
              <a:rPr lang="en-US" sz="1600" dirty="0"/>
              <a:t>Systems, Vol. 17, No. 8, 2006</a:t>
            </a:r>
            <a:r>
              <a:rPr lang="en-US" dirty="0"/>
              <a:t> </a:t>
            </a:r>
          </a:p>
        </p:txBody>
      </p:sp>
      <p:sp>
        <p:nvSpPr>
          <p:cNvPr id="612359" name="Text Box 7"/>
          <p:cNvSpPr txBox="1">
            <a:spLocks noChangeArrowheads="1"/>
          </p:cNvSpPr>
          <p:nvPr/>
        </p:nvSpPr>
        <p:spPr bwMode="auto">
          <a:xfrm>
            <a:off x="2743200" y="2741474"/>
            <a:ext cx="5889305" cy="1754326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pPr algn="l"/>
            <a:r>
              <a:rPr lang="en-US" dirty="0"/>
              <a:t>Parallel Inspire</a:t>
            </a:r>
          </a:p>
          <a:p>
            <a:pPr algn="l"/>
            <a:r>
              <a:rPr lang="en-US" sz="1600" dirty="0"/>
              <a:t>Krishnan M, SJ Bohn, WE Cowley, VL Crow, and J </a:t>
            </a:r>
            <a:r>
              <a:rPr lang="en-US" sz="1600" dirty="0" err="1"/>
              <a:t>Nieplocha</a:t>
            </a:r>
            <a:r>
              <a:rPr lang="en-US" sz="1600" dirty="0"/>
              <a:t>, </a:t>
            </a:r>
          </a:p>
          <a:p>
            <a:pPr algn="l"/>
            <a:r>
              <a:rPr lang="en-US" sz="1600" dirty="0"/>
              <a:t>"Scalable Visual Analytics of Massive Textual Datasets", </a:t>
            </a:r>
          </a:p>
          <a:p>
            <a:pPr algn="l"/>
            <a:r>
              <a:rPr lang="en-US" sz="1600" dirty="0"/>
              <a:t>Proc. IEEE International Parallel and Distributed </a:t>
            </a:r>
          </a:p>
          <a:p>
            <a:pPr algn="l"/>
            <a:r>
              <a:rPr lang="en-US" sz="1600" dirty="0"/>
              <a:t>Processing Symposium, 2007.</a:t>
            </a:r>
            <a:r>
              <a:rPr lang="en-US" dirty="0"/>
              <a:t> </a:t>
            </a:r>
          </a:p>
        </p:txBody>
      </p:sp>
      <p:sp>
        <p:nvSpPr>
          <p:cNvPr id="612360" name="Text Box 8"/>
          <p:cNvSpPr txBox="1">
            <a:spLocks noChangeArrowheads="1"/>
          </p:cNvSpPr>
          <p:nvPr/>
        </p:nvSpPr>
        <p:spPr bwMode="auto">
          <a:xfrm>
            <a:off x="2743200" y="4400252"/>
            <a:ext cx="5867400" cy="2000548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square" lIns="182880" tIns="137160" rIns="182880" bIns="137160">
            <a:spAutoFit/>
          </a:bodyPr>
          <a:lstStyle/>
          <a:p>
            <a:pPr algn="l"/>
            <a:r>
              <a:rPr lang="en-US" dirty="0"/>
              <a:t>Smooth Particle </a:t>
            </a:r>
            <a:r>
              <a:rPr lang="en-US" dirty="0" smtClean="0"/>
              <a:t>Hydrodynamics</a:t>
            </a:r>
          </a:p>
          <a:p>
            <a:pPr algn="l"/>
            <a:r>
              <a:rPr lang="en-US" sz="1600" dirty="0" smtClean="0"/>
              <a:t>B. Palmer, V. </a:t>
            </a:r>
            <a:r>
              <a:rPr lang="en-US" sz="1600" dirty="0" err="1" smtClean="0"/>
              <a:t>Gurumoorthi</a:t>
            </a:r>
            <a:r>
              <a:rPr lang="en-US" sz="1600" dirty="0" smtClean="0"/>
              <a:t>, A. Tartakovsky, T. Scheibe, A Component-Based Framework for Smoothed Particle Hydrodynamics Simulations of Reactive Fluid Flow in </a:t>
            </a:r>
            <a:r>
              <a:rPr lang="en-US" sz="1600" dirty="0" err="1" smtClean="0"/>
              <a:t>Portous</a:t>
            </a:r>
            <a:r>
              <a:rPr lang="en-US" sz="1600" dirty="0" smtClean="0"/>
              <a:t> Media”, Int. J. High </a:t>
            </a:r>
            <a:r>
              <a:rPr lang="en-US" sz="1600" dirty="0" err="1" smtClean="0"/>
              <a:t>Perf</a:t>
            </a:r>
            <a:r>
              <a:rPr lang="en-US" sz="1600" dirty="0" smtClean="0"/>
              <a:t>. </a:t>
            </a:r>
            <a:r>
              <a:rPr lang="en-US" sz="1600" dirty="0" err="1" smtClean="0"/>
              <a:t>Comput</a:t>
            </a:r>
            <a:r>
              <a:rPr lang="en-US" sz="1600" dirty="0" smtClean="0"/>
              <a:t>. App., </a:t>
            </a:r>
            <a:r>
              <a:rPr lang="en-US" sz="1600" dirty="0" err="1" smtClean="0"/>
              <a:t>Vol</a:t>
            </a:r>
            <a:r>
              <a:rPr lang="en-US" sz="1600" dirty="0" smtClean="0"/>
              <a:t> 24, 2010</a:t>
            </a:r>
            <a:endParaRPr lang="en-US" sz="1600" dirty="0"/>
          </a:p>
          <a:p>
            <a:pPr algn="l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Applications</a:t>
            </a:r>
            <a:endParaRPr lang="en-US" dirty="0"/>
          </a:p>
        </p:txBody>
      </p:sp>
      <p:pic>
        <p:nvPicPr>
          <p:cNvPr id="4" name="Picture 9" descr="Kaanapali G5:Users:d3c002:Administrative:Admin.2005:Short Course:CSU: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800" b="9000"/>
          <a:stretch>
            <a:fillRect/>
          </a:stretch>
        </p:blipFill>
        <p:spPr bwMode="auto">
          <a:xfrm>
            <a:off x="228600" y="990600"/>
            <a:ext cx="3711131" cy="281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12119" y="1371600"/>
            <a:ext cx="3865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Subsurface Transport Over Multiple Phases: STOMP</a:t>
            </a:r>
            <a:endParaRPr lang="en-US" dirty="0"/>
          </a:p>
        </p:txBody>
      </p:sp>
      <p:pic>
        <p:nvPicPr>
          <p:cNvPr id="8" name="Picture 7" descr="MovieFrame_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2567" y="3961879"/>
            <a:ext cx="3658433" cy="228652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89826" y="3957935"/>
            <a:ext cx="4296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Transient Energy Transport Hydrodynamics Simulator: TETHYS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of the Tutorial</a:t>
            </a:r>
          </a:p>
        </p:txBody>
      </p:sp>
      <p:pic>
        <p:nvPicPr>
          <p:cNvPr id="4" name="Picture 3" descr="Transport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1028" y="2209800"/>
            <a:ext cx="4115572" cy="4323472"/>
          </a:xfrm>
          <a:prstGeom prst="rect">
            <a:avLst/>
          </a:prstGeom>
        </p:spPr>
      </p:pic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143000"/>
            <a:ext cx="8186738" cy="3575050"/>
          </a:xfrm>
        </p:spPr>
        <p:txBody>
          <a:bodyPr/>
          <a:lstStyle/>
          <a:p>
            <a:r>
              <a:rPr lang="en-US" dirty="0" smtClean="0"/>
              <a:t>Overview of parallel programming</a:t>
            </a:r>
          </a:p>
          <a:p>
            <a:r>
              <a:rPr lang="en-US" dirty="0" smtClean="0"/>
              <a:t>Introduction to Global Arrays programming model</a:t>
            </a:r>
            <a:endParaRPr lang="en-US" dirty="0"/>
          </a:p>
          <a:p>
            <a:r>
              <a:rPr lang="en-US" dirty="0" smtClean="0">
                <a:solidFill>
                  <a:srgbClr val="0070C0"/>
                </a:solidFill>
              </a:rPr>
              <a:t>Basic GA </a:t>
            </a:r>
            <a:r>
              <a:rPr lang="en-US" dirty="0" smtClean="0">
                <a:solidFill>
                  <a:srgbClr val="0070C0"/>
                </a:solidFill>
              </a:rPr>
              <a:t>commands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err="1" smtClean="0"/>
              <a:t>Intermiate</a:t>
            </a:r>
            <a:r>
              <a:rPr lang="en-US" dirty="0" smtClean="0"/>
              <a:t> commands</a:t>
            </a:r>
          </a:p>
          <a:p>
            <a:r>
              <a:rPr lang="en-US" dirty="0" smtClean="0"/>
              <a:t>Advanced features</a:t>
            </a:r>
            <a:endParaRPr lang="en-US" dirty="0" smtClean="0"/>
          </a:p>
          <a:p>
            <a:r>
              <a:rPr lang="en-US" dirty="0" smtClean="0"/>
              <a:t>Current and future developments in GA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Structure of GA</a:t>
            </a:r>
          </a:p>
        </p:txBody>
      </p:sp>
      <p:sp>
        <p:nvSpPr>
          <p:cNvPr id="607235" name="Rectangle 3"/>
          <p:cNvSpPr>
            <a:spLocks noChangeArrowheads="1"/>
          </p:cNvSpPr>
          <p:nvPr/>
        </p:nvSpPr>
        <p:spPr bwMode="auto">
          <a:xfrm>
            <a:off x="2743200" y="3429000"/>
            <a:ext cx="1524000" cy="1257300"/>
          </a:xfrm>
          <a:prstGeom prst="rect">
            <a:avLst/>
          </a:prstGeom>
          <a:solidFill>
            <a:srgbClr val="FFFFCC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kumimoji="0" lang="en-US"/>
              <a:t>MPI</a:t>
            </a:r>
          </a:p>
          <a:p>
            <a:r>
              <a:rPr kumimoji="0" lang="en-US" sz="2000" i="1"/>
              <a:t>Global </a:t>
            </a:r>
          </a:p>
          <a:p>
            <a:r>
              <a:rPr kumimoji="0" lang="en-US" sz="2000" i="1"/>
              <a:t>operations</a:t>
            </a:r>
            <a:endParaRPr kumimoji="0" lang="en-US"/>
          </a:p>
        </p:txBody>
      </p:sp>
      <p:sp>
        <p:nvSpPr>
          <p:cNvPr id="607236" name="Rectangle 4"/>
          <p:cNvSpPr>
            <a:spLocks noChangeArrowheads="1"/>
          </p:cNvSpPr>
          <p:nvPr/>
        </p:nvSpPr>
        <p:spPr bwMode="auto">
          <a:xfrm>
            <a:off x="4572000" y="3429000"/>
            <a:ext cx="3886200" cy="1239838"/>
          </a:xfrm>
          <a:prstGeom prst="rect">
            <a:avLst/>
          </a:prstGeom>
          <a:solidFill>
            <a:srgbClr val="FAC0EB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kumimoji="0" lang="en-US"/>
              <a:t>ARMCI</a:t>
            </a:r>
          </a:p>
          <a:p>
            <a:r>
              <a:rPr kumimoji="0" lang="en-US" sz="1800" i="1"/>
              <a:t>portable 1-sided communication</a:t>
            </a:r>
          </a:p>
          <a:p>
            <a:r>
              <a:rPr kumimoji="0" lang="en-US" sz="1800" i="1"/>
              <a:t>put, get, locks, etc</a:t>
            </a:r>
            <a:endParaRPr kumimoji="0" lang="en-US" i="1"/>
          </a:p>
        </p:txBody>
      </p:sp>
      <p:sp>
        <p:nvSpPr>
          <p:cNvPr id="607237" name="Rectangle 5"/>
          <p:cNvSpPr>
            <a:spLocks noChangeArrowheads="1"/>
          </p:cNvSpPr>
          <p:nvPr/>
        </p:nvSpPr>
        <p:spPr bwMode="auto">
          <a:xfrm>
            <a:off x="2743200" y="2362200"/>
            <a:ext cx="5715000" cy="750888"/>
          </a:xfrm>
          <a:prstGeom prst="rect">
            <a:avLst/>
          </a:prstGeom>
          <a:solidFill>
            <a:schemeClr val="accent2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kumimoji="0" lang="en-US"/>
              <a:t>distributed arrays layer</a:t>
            </a:r>
          </a:p>
          <a:p>
            <a:r>
              <a:rPr kumimoji="0" lang="en-US" sz="1800" i="1"/>
              <a:t>memory management, index translation</a:t>
            </a:r>
            <a:endParaRPr kumimoji="0" lang="en-US"/>
          </a:p>
        </p:txBody>
      </p:sp>
      <p:sp>
        <p:nvSpPr>
          <p:cNvPr id="607238" name="AutoShape 6"/>
          <p:cNvSpPr>
            <a:spLocks noChangeArrowheads="1"/>
          </p:cNvSpPr>
          <p:nvPr/>
        </p:nvSpPr>
        <p:spPr bwMode="auto">
          <a:xfrm>
            <a:off x="2743200" y="5105400"/>
            <a:ext cx="5715000" cy="620712"/>
          </a:xfrm>
          <a:prstGeom prst="roundRect">
            <a:avLst>
              <a:gd name="adj" fmla="val 16667"/>
            </a:avLst>
          </a:prstGeom>
          <a:solidFill>
            <a:srgbClr val="D7E0E3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pPr>
              <a:lnSpc>
                <a:spcPct val="90000"/>
              </a:lnSpc>
            </a:pPr>
            <a:r>
              <a:rPr kumimoji="0" lang="en-US" dirty="0"/>
              <a:t>system specific interfaces</a:t>
            </a:r>
          </a:p>
          <a:p>
            <a:pPr>
              <a:lnSpc>
                <a:spcPct val="90000"/>
              </a:lnSpc>
            </a:pPr>
            <a:r>
              <a:rPr kumimoji="0" lang="en-US" sz="2000" i="1" dirty="0"/>
              <a:t>LAPI, </a:t>
            </a:r>
            <a:r>
              <a:rPr kumimoji="0" lang="en-US" sz="2000" i="1" dirty="0" err="1" smtClean="0"/>
              <a:t>Infiniband</a:t>
            </a:r>
            <a:r>
              <a:rPr kumimoji="0" lang="en-US" sz="2000" i="1" dirty="0" smtClean="0"/>
              <a:t>, </a:t>
            </a:r>
            <a:r>
              <a:rPr kumimoji="0" lang="en-US" sz="2000" i="1" dirty="0"/>
              <a:t>threads, VIA,..</a:t>
            </a:r>
          </a:p>
        </p:txBody>
      </p:sp>
      <p:sp>
        <p:nvSpPr>
          <p:cNvPr id="607239" name="Line 7"/>
          <p:cNvSpPr>
            <a:spLocks noChangeShapeType="1"/>
          </p:cNvSpPr>
          <p:nvPr/>
        </p:nvSpPr>
        <p:spPr bwMode="auto">
          <a:xfrm flipH="1">
            <a:off x="1981200" y="4027488"/>
            <a:ext cx="7620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607240" name="Line 8"/>
          <p:cNvSpPr>
            <a:spLocks noChangeShapeType="1"/>
          </p:cNvSpPr>
          <p:nvPr/>
        </p:nvSpPr>
        <p:spPr bwMode="auto">
          <a:xfrm flipV="1">
            <a:off x="1981200" y="2732088"/>
            <a:ext cx="0" cy="1295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607241" name="Line 9"/>
          <p:cNvSpPr>
            <a:spLocks noChangeShapeType="1"/>
          </p:cNvSpPr>
          <p:nvPr/>
        </p:nvSpPr>
        <p:spPr bwMode="auto">
          <a:xfrm>
            <a:off x="1981200" y="2732088"/>
            <a:ext cx="7620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607242" name="Text Box 10"/>
          <p:cNvSpPr txBox="1">
            <a:spLocks noChangeArrowheads="1"/>
          </p:cNvSpPr>
          <p:nvPr/>
        </p:nvSpPr>
        <p:spPr bwMode="auto">
          <a:xfrm>
            <a:off x="228600" y="2133600"/>
            <a:ext cx="1524000" cy="577850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>
              <a:spcBef>
                <a:spcPct val="50000"/>
              </a:spcBef>
            </a:pPr>
            <a:endParaRPr lang="en-US" sz="2000"/>
          </a:p>
        </p:txBody>
      </p:sp>
      <p:sp>
        <p:nvSpPr>
          <p:cNvPr id="607243" name="Text Box 11"/>
          <p:cNvSpPr txBox="1">
            <a:spLocks noChangeArrowheads="1"/>
          </p:cNvSpPr>
          <p:nvPr/>
        </p:nvSpPr>
        <p:spPr bwMode="auto">
          <a:xfrm>
            <a:off x="0" y="2549525"/>
            <a:ext cx="1981200" cy="2711450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 sz="2000"/>
              <a:t>Global Arrays and MPI are completely interoperable. Code can contain calls to both libraries.</a:t>
            </a:r>
          </a:p>
        </p:txBody>
      </p:sp>
      <p:sp>
        <p:nvSpPr>
          <p:cNvPr id="607244" name="Rectangle 12"/>
          <p:cNvSpPr>
            <a:spLocks noChangeArrowheads="1"/>
          </p:cNvSpPr>
          <p:nvPr/>
        </p:nvSpPr>
        <p:spPr bwMode="auto">
          <a:xfrm>
            <a:off x="2743200" y="1752600"/>
            <a:ext cx="1371600" cy="4572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 sz="2000" dirty="0" smtClean="0"/>
              <a:t>Fortran</a:t>
            </a:r>
            <a:endParaRPr lang="en-US" sz="2000" dirty="0"/>
          </a:p>
        </p:txBody>
      </p:sp>
      <p:sp>
        <p:nvSpPr>
          <p:cNvPr id="607245" name="Rectangle 13"/>
          <p:cNvSpPr>
            <a:spLocks noChangeArrowheads="1"/>
          </p:cNvSpPr>
          <p:nvPr/>
        </p:nvSpPr>
        <p:spPr bwMode="auto">
          <a:xfrm>
            <a:off x="4724400" y="1752600"/>
            <a:ext cx="609600" cy="4572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 sz="2000"/>
              <a:t>C</a:t>
            </a:r>
          </a:p>
        </p:txBody>
      </p:sp>
      <p:sp>
        <p:nvSpPr>
          <p:cNvPr id="607246" name="Rectangle 14"/>
          <p:cNvSpPr>
            <a:spLocks noChangeArrowheads="1"/>
          </p:cNvSpPr>
          <p:nvPr/>
        </p:nvSpPr>
        <p:spPr bwMode="auto">
          <a:xfrm>
            <a:off x="6019800" y="1752600"/>
            <a:ext cx="762000" cy="4572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 sz="2000" dirty="0"/>
              <a:t>C++</a:t>
            </a:r>
          </a:p>
        </p:txBody>
      </p:sp>
      <p:sp>
        <p:nvSpPr>
          <p:cNvPr id="607249" name="Rectangle 17"/>
          <p:cNvSpPr>
            <a:spLocks noChangeArrowheads="1"/>
          </p:cNvSpPr>
          <p:nvPr/>
        </p:nvSpPr>
        <p:spPr bwMode="auto">
          <a:xfrm>
            <a:off x="7315200" y="1752600"/>
            <a:ext cx="1143000" cy="4572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 sz="2000"/>
              <a:t>Python</a:t>
            </a:r>
          </a:p>
        </p:txBody>
      </p:sp>
      <p:sp>
        <p:nvSpPr>
          <p:cNvPr id="607251" name="Text Box 19"/>
          <p:cNvSpPr txBox="1">
            <a:spLocks noChangeArrowheads="1"/>
          </p:cNvSpPr>
          <p:nvPr/>
        </p:nvSpPr>
        <p:spPr bwMode="auto">
          <a:xfrm>
            <a:off x="152400" y="990600"/>
            <a:ext cx="2514600" cy="1187450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 sz="2000"/>
              <a:t>Application programming language interface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Tutorial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990600"/>
            <a:ext cx="8186738" cy="3575050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Overview of parallel programming</a:t>
            </a:r>
          </a:p>
          <a:p>
            <a:r>
              <a:rPr lang="en-US" dirty="0" smtClean="0"/>
              <a:t>Introduction to Global Arrays programming model</a:t>
            </a:r>
            <a:endParaRPr lang="en-US" dirty="0"/>
          </a:p>
          <a:p>
            <a:r>
              <a:rPr lang="en-US" dirty="0" smtClean="0"/>
              <a:t>Basic GA </a:t>
            </a:r>
            <a:r>
              <a:rPr lang="en-US" dirty="0" smtClean="0"/>
              <a:t>commands</a:t>
            </a:r>
          </a:p>
          <a:p>
            <a:r>
              <a:rPr lang="en-US" dirty="0" smtClean="0"/>
              <a:t>Intermediate commands</a:t>
            </a:r>
            <a:endParaRPr lang="en-US" dirty="0"/>
          </a:p>
          <a:p>
            <a:r>
              <a:rPr lang="en-US" dirty="0" smtClean="0"/>
              <a:t>Advanced </a:t>
            </a:r>
            <a:r>
              <a:rPr lang="en-US" dirty="0" smtClean="0"/>
              <a:t>features</a:t>
            </a:r>
            <a:endParaRPr lang="en-US" dirty="0" smtClean="0"/>
          </a:p>
          <a:p>
            <a:r>
              <a:rPr lang="en-US" dirty="0" smtClean="0"/>
              <a:t>Current and future developments in GA</a:t>
            </a:r>
            <a:endParaRPr lang="en-US" dirty="0"/>
          </a:p>
        </p:txBody>
      </p:sp>
      <p:pic>
        <p:nvPicPr>
          <p:cNvPr id="4" name="Picture 3" descr="MovieFrame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9474" y="3733192"/>
            <a:ext cx="4263726" cy="2667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GA Programs</a:t>
            </a:r>
          </a:p>
        </p:txBody>
      </p:sp>
      <p:sp>
        <p:nvSpPr>
          <p:cNvPr id="49152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5181600" cy="3886200"/>
          </a:xfrm>
        </p:spPr>
        <p:txBody>
          <a:bodyPr/>
          <a:lstStyle/>
          <a:p>
            <a:r>
              <a:rPr lang="en-US" dirty="0"/>
              <a:t>GA requires the following functionalities from a message passing library (MPI/TCGMSG)</a:t>
            </a:r>
          </a:p>
          <a:p>
            <a:pPr lvl="1"/>
            <a:r>
              <a:rPr lang="en-US" dirty="0"/>
              <a:t>initialization and termination of processes</a:t>
            </a:r>
          </a:p>
          <a:p>
            <a:pPr lvl="1"/>
            <a:r>
              <a:rPr lang="en-US" dirty="0"/>
              <a:t>Broadcast, Barrier</a:t>
            </a:r>
          </a:p>
          <a:p>
            <a:pPr lvl="1"/>
            <a:r>
              <a:rPr lang="en-US" dirty="0"/>
              <a:t>a function to abort the running parallel job in case of an error</a:t>
            </a:r>
          </a:p>
          <a:p>
            <a:r>
              <a:rPr lang="en-US" dirty="0"/>
              <a:t>The message-passing library has to be </a:t>
            </a:r>
          </a:p>
          <a:p>
            <a:pPr lvl="1"/>
            <a:r>
              <a:rPr lang="en-US" dirty="0"/>
              <a:t>initialized before the GA library</a:t>
            </a:r>
          </a:p>
          <a:p>
            <a:pPr lvl="1"/>
            <a:r>
              <a:rPr lang="en-US" dirty="0"/>
              <a:t>terminated after the GA library is terminated</a:t>
            </a:r>
          </a:p>
          <a:p>
            <a:r>
              <a:rPr lang="en-US" dirty="0"/>
              <a:t>GA is compatible with MPI</a:t>
            </a:r>
          </a:p>
        </p:txBody>
      </p:sp>
      <p:sp>
        <p:nvSpPr>
          <p:cNvPr id="491524" name="Text Box 4"/>
          <p:cNvSpPr txBox="1">
            <a:spLocks noChangeArrowheads="1"/>
          </p:cNvSpPr>
          <p:nvPr/>
        </p:nvSpPr>
        <p:spPr bwMode="auto">
          <a:xfrm>
            <a:off x="5181600" y="685800"/>
            <a:ext cx="3810000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 sz="1200" b="1" dirty="0">
                <a:latin typeface="Courier New" pitchFamily="49" charset="0"/>
              </a:rPr>
              <a:t>#include &lt;</a:t>
            </a:r>
            <a:r>
              <a:rPr lang="en-US" sz="1200" b="1" dirty="0" err="1">
                <a:latin typeface="Courier New" pitchFamily="49" charset="0"/>
              </a:rPr>
              <a:t>stdio.h</a:t>
            </a:r>
            <a:r>
              <a:rPr lang="en-US" sz="1200" b="1" dirty="0">
                <a:latin typeface="Courier New" pitchFamily="49" charset="0"/>
              </a:rPr>
              <a:t>&gt; </a:t>
            </a:r>
          </a:p>
          <a:p>
            <a:pPr algn="l"/>
            <a:r>
              <a:rPr lang="en-US" sz="1200" b="1" dirty="0">
                <a:latin typeface="Courier New" pitchFamily="49" charset="0"/>
              </a:rPr>
              <a:t>#include </a:t>
            </a:r>
            <a:r>
              <a:rPr lang="en-US" sz="1200" b="1" dirty="0" smtClean="0">
                <a:latin typeface="Courier New" pitchFamily="49" charset="0"/>
              </a:rPr>
              <a:t>"</a:t>
            </a:r>
            <a:r>
              <a:rPr lang="en-US" sz="1200" b="1" dirty="0" err="1" smtClean="0">
                <a:latin typeface="Courier New" pitchFamily="49" charset="0"/>
              </a:rPr>
              <a:t>mpi.h</a:t>
            </a:r>
            <a:r>
              <a:rPr lang="en-US" sz="1200" b="1" dirty="0" smtClean="0">
                <a:latin typeface="Courier New" pitchFamily="49" charset="0"/>
              </a:rPr>
              <a:t>"</a:t>
            </a:r>
            <a:endParaRPr lang="en-US" sz="1200" b="1" dirty="0">
              <a:latin typeface="Courier New" pitchFamily="49" charset="0"/>
            </a:endParaRPr>
          </a:p>
          <a:p>
            <a:pPr algn="l"/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#include "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ga.h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"</a:t>
            </a:r>
          </a:p>
          <a:p>
            <a:pPr algn="l"/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#include "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macdecls.h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"</a:t>
            </a:r>
          </a:p>
          <a:p>
            <a:pPr algn="l"/>
            <a:endParaRPr lang="en-US" sz="1200" b="1" dirty="0">
              <a:latin typeface="Courier New" pitchFamily="49" charset="0"/>
            </a:endParaRPr>
          </a:p>
          <a:p>
            <a:pPr algn="l"/>
            <a:r>
              <a:rPr lang="en-US" sz="1200" b="1" dirty="0" err="1">
                <a:latin typeface="Courier New" pitchFamily="49" charset="0"/>
              </a:rPr>
              <a:t>int</a:t>
            </a:r>
            <a:r>
              <a:rPr lang="en-US" sz="1200" b="1" dirty="0">
                <a:latin typeface="Courier New" pitchFamily="49" charset="0"/>
              </a:rPr>
              <a:t> main( </a:t>
            </a:r>
            <a:r>
              <a:rPr lang="en-US" sz="1200" b="1" dirty="0" err="1">
                <a:latin typeface="Courier New" pitchFamily="49" charset="0"/>
              </a:rPr>
              <a:t>int</a:t>
            </a:r>
            <a:r>
              <a:rPr lang="en-US" sz="1200" b="1" dirty="0">
                <a:latin typeface="Courier New" pitchFamily="49" charset="0"/>
              </a:rPr>
              <a:t> </a:t>
            </a:r>
            <a:r>
              <a:rPr lang="en-US" sz="1200" b="1" dirty="0" err="1">
                <a:latin typeface="Courier New" pitchFamily="49" charset="0"/>
              </a:rPr>
              <a:t>argc</a:t>
            </a:r>
            <a:r>
              <a:rPr lang="en-US" sz="1200" b="1" dirty="0">
                <a:latin typeface="Courier New" pitchFamily="49" charset="0"/>
              </a:rPr>
              <a:t>, char **</a:t>
            </a:r>
            <a:r>
              <a:rPr lang="en-US" sz="1200" b="1" dirty="0" err="1">
                <a:latin typeface="Courier New" pitchFamily="49" charset="0"/>
              </a:rPr>
              <a:t>argv</a:t>
            </a:r>
            <a:r>
              <a:rPr lang="en-US" sz="1200" b="1" dirty="0">
                <a:latin typeface="Courier New" pitchFamily="49" charset="0"/>
              </a:rPr>
              <a:t> ) { </a:t>
            </a:r>
          </a:p>
          <a:p>
            <a:pPr algn="l"/>
            <a:r>
              <a:rPr lang="en-US" sz="1200" b="1" dirty="0">
                <a:latin typeface="Courier New" pitchFamily="49" charset="0"/>
              </a:rPr>
              <a:t>	</a:t>
            </a:r>
            <a:r>
              <a:rPr lang="en-US" sz="1200" b="1" dirty="0" err="1">
                <a:latin typeface="Courier New" pitchFamily="49" charset="0"/>
              </a:rPr>
              <a:t>MPI_Init</a:t>
            </a:r>
            <a:r>
              <a:rPr lang="en-US" sz="1200" b="1" dirty="0">
                <a:latin typeface="Courier New" pitchFamily="49" charset="0"/>
              </a:rPr>
              <a:t>( &amp;</a:t>
            </a:r>
            <a:r>
              <a:rPr lang="en-US" sz="1200" b="1" dirty="0" err="1">
                <a:latin typeface="Courier New" pitchFamily="49" charset="0"/>
              </a:rPr>
              <a:t>argc</a:t>
            </a:r>
            <a:r>
              <a:rPr lang="en-US" sz="1200" b="1" dirty="0">
                <a:latin typeface="Courier New" pitchFamily="49" charset="0"/>
              </a:rPr>
              <a:t>, &amp;</a:t>
            </a:r>
            <a:r>
              <a:rPr lang="en-US" sz="1200" b="1" dirty="0" err="1">
                <a:latin typeface="Courier New" pitchFamily="49" charset="0"/>
              </a:rPr>
              <a:t>argv</a:t>
            </a:r>
            <a:r>
              <a:rPr lang="en-US" sz="1200" b="1" dirty="0">
                <a:latin typeface="Courier New" pitchFamily="49" charset="0"/>
              </a:rPr>
              <a:t> ); </a:t>
            </a:r>
          </a:p>
          <a:p>
            <a:pPr algn="l"/>
            <a:r>
              <a:rPr lang="en-US" sz="1200" b="1" dirty="0">
                <a:latin typeface="Courier New" pitchFamily="49" charset="0"/>
              </a:rPr>
              <a:t>	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GA_Initialize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();</a:t>
            </a:r>
          </a:p>
          <a:p>
            <a:pPr algn="l"/>
            <a:endParaRPr lang="en-US" sz="1200" b="1" dirty="0">
              <a:solidFill>
                <a:srgbClr val="006600"/>
              </a:solidFill>
              <a:latin typeface="Courier New" pitchFamily="49" charset="0"/>
            </a:endParaRPr>
          </a:p>
          <a:p>
            <a:pPr algn="l"/>
            <a:r>
              <a:rPr lang="en-US" sz="1200" b="1" dirty="0">
                <a:latin typeface="Courier New" pitchFamily="49" charset="0"/>
              </a:rPr>
              <a:t>	</a:t>
            </a:r>
            <a:r>
              <a:rPr lang="en-US" sz="1200" b="1" dirty="0" err="1">
                <a:latin typeface="Courier New" pitchFamily="49" charset="0"/>
              </a:rPr>
              <a:t>printf</a:t>
            </a:r>
            <a:r>
              <a:rPr lang="en-US" sz="1200" b="1" dirty="0">
                <a:latin typeface="Courier New" pitchFamily="49" charset="0"/>
              </a:rPr>
              <a:t>( "Hello world\n" ); </a:t>
            </a:r>
          </a:p>
          <a:p>
            <a:pPr algn="l"/>
            <a:r>
              <a:rPr lang="en-US" sz="1200" b="1" dirty="0">
                <a:latin typeface="Courier New" pitchFamily="49" charset="0"/>
              </a:rPr>
              <a:t>	</a:t>
            </a:r>
            <a:endParaRPr lang="en-US" sz="1200" b="1" dirty="0">
              <a:solidFill>
                <a:srgbClr val="FF0000"/>
              </a:solidFill>
              <a:latin typeface="Courier New" pitchFamily="49" charset="0"/>
            </a:endParaRPr>
          </a:p>
          <a:p>
            <a:pPr algn="l"/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	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GA_Terminate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();</a:t>
            </a:r>
          </a:p>
          <a:p>
            <a:pPr algn="l"/>
            <a:r>
              <a:rPr lang="en-US" sz="1200" b="1" dirty="0">
                <a:latin typeface="Courier New" pitchFamily="49" charset="0"/>
              </a:rPr>
              <a:t>	</a:t>
            </a:r>
            <a:r>
              <a:rPr lang="en-US" sz="1200" b="1" dirty="0" err="1">
                <a:latin typeface="Courier New" pitchFamily="49" charset="0"/>
              </a:rPr>
              <a:t>MPI_Finalize</a:t>
            </a:r>
            <a:r>
              <a:rPr lang="en-US" sz="1200" b="1" dirty="0">
                <a:latin typeface="Courier New" pitchFamily="49" charset="0"/>
              </a:rPr>
              <a:t>(); </a:t>
            </a:r>
          </a:p>
          <a:p>
            <a:pPr algn="l"/>
            <a:r>
              <a:rPr lang="en-US" sz="1200" b="1" dirty="0">
                <a:latin typeface="Courier New" pitchFamily="49" charset="0"/>
              </a:rPr>
              <a:t>	return 0; </a:t>
            </a:r>
          </a:p>
          <a:p>
            <a:pPr algn="l"/>
            <a:r>
              <a:rPr lang="en-US" sz="1200" b="1" dirty="0">
                <a:latin typeface="Courier New" pitchFamily="49" charset="0"/>
              </a:rPr>
              <a:t>}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439150" cy="990600"/>
          </a:xfrm>
        </p:spPr>
        <p:txBody>
          <a:bodyPr/>
          <a:lstStyle/>
          <a:p>
            <a:r>
              <a:rPr lang="en-US" sz="2800"/>
              <a:t>Source Code and More</a:t>
            </a:r>
            <a:br>
              <a:rPr lang="en-US" sz="2800"/>
            </a:br>
            <a:r>
              <a:rPr lang="en-US" sz="2800"/>
              <a:t>Information</a:t>
            </a:r>
          </a:p>
        </p:txBody>
      </p:sp>
      <p:sp>
        <p:nvSpPr>
          <p:cNvPr id="6133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178800" cy="4772025"/>
          </a:xfrm>
        </p:spPr>
        <p:txBody>
          <a:bodyPr/>
          <a:lstStyle/>
          <a:p>
            <a:r>
              <a:rPr lang="en-US" dirty="0" smtClean="0"/>
              <a:t>Version 5.0.2 available</a:t>
            </a:r>
          </a:p>
          <a:p>
            <a:r>
              <a:rPr lang="en-US" dirty="0" smtClean="0"/>
              <a:t>Homepage at </a:t>
            </a:r>
            <a:r>
              <a:rPr lang="en-US" dirty="0" smtClean="0">
                <a:hlinkClick r:id="rId2"/>
              </a:rPr>
              <a:t>http://www.emsl.pnl.gov/docs/global/</a:t>
            </a:r>
            <a:r>
              <a:rPr lang="en-US" dirty="0" smtClean="0"/>
              <a:t> </a:t>
            </a:r>
          </a:p>
          <a:p>
            <a:r>
              <a:rPr lang="en-US" dirty="0" smtClean="0"/>
              <a:t>Platforms</a:t>
            </a:r>
          </a:p>
          <a:p>
            <a:pPr lvl="1"/>
            <a:r>
              <a:rPr lang="en-US" dirty="0" smtClean="0"/>
              <a:t>IBM SP, </a:t>
            </a:r>
            <a:r>
              <a:rPr lang="en-US" dirty="0" err="1" smtClean="0"/>
              <a:t>BlueGene</a:t>
            </a:r>
            <a:endParaRPr lang="en-US" dirty="0" smtClean="0"/>
          </a:p>
          <a:p>
            <a:pPr lvl="1"/>
            <a:r>
              <a:rPr lang="en-US" dirty="0" smtClean="0"/>
              <a:t>Cray XT, XE6 (Gemini)</a:t>
            </a:r>
          </a:p>
          <a:p>
            <a:pPr lvl="1"/>
            <a:r>
              <a:rPr lang="en-US" dirty="0" smtClean="0"/>
              <a:t>Linux Cluster with Ethernet, </a:t>
            </a:r>
            <a:r>
              <a:rPr lang="en-US" dirty="0" err="1" smtClean="0"/>
              <a:t>Infiniband</a:t>
            </a:r>
            <a:endParaRPr lang="en-US" dirty="0" smtClean="0"/>
          </a:p>
          <a:p>
            <a:pPr lvl="1"/>
            <a:r>
              <a:rPr lang="en-US" dirty="0" smtClean="0"/>
              <a:t>Solaris</a:t>
            </a:r>
          </a:p>
          <a:p>
            <a:pPr lvl="1"/>
            <a:r>
              <a:rPr lang="en-US" dirty="0" smtClean="0"/>
              <a:t>Fujitsu</a:t>
            </a:r>
          </a:p>
          <a:p>
            <a:pPr lvl="1"/>
            <a:r>
              <a:rPr lang="en-US" dirty="0" smtClean="0"/>
              <a:t>Hitachi</a:t>
            </a:r>
          </a:p>
          <a:p>
            <a:pPr lvl="1"/>
            <a:r>
              <a:rPr lang="en-US" dirty="0" smtClean="0"/>
              <a:t>NEC</a:t>
            </a:r>
          </a:p>
          <a:p>
            <a:pPr lvl="1"/>
            <a:r>
              <a:rPr lang="en-US" dirty="0" smtClean="0"/>
              <a:t>HP</a:t>
            </a:r>
          </a:p>
          <a:p>
            <a:pPr lvl="1"/>
            <a:r>
              <a:rPr lang="en-US" dirty="0" smtClean="0"/>
              <a:t>Windows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Documentation on Writing</a:t>
            </a:r>
            <a:r>
              <a:rPr lang="en-US" sz="2800" dirty="0"/>
              <a:t>, Building and Running </a:t>
            </a:r>
            <a:r>
              <a:rPr lang="en-US" sz="2800" dirty="0" smtClean="0"/>
              <a:t>GA </a:t>
            </a:r>
            <a:r>
              <a:rPr lang="en-US" sz="2800" dirty="0"/>
              <a:t>programs</a:t>
            </a:r>
          </a:p>
        </p:txBody>
      </p:sp>
      <p:sp>
        <p:nvSpPr>
          <p:cNvPr id="4894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01750"/>
            <a:ext cx="6518275" cy="3575050"/>
          </a:xfrm>
        </p:spPr>
        <p:txBody>
          <a:bodyPr/>
          <a:lstStyle/>
          <a:p>
            <a:r>
              <a:rPr lang="en-US" sz="2000" dirty="0" smtClean="0"/>
              <a:t>For </a:t>
            </a:r>
            <a:r>
              <a:rPr lang="en-US" sz="2000" dirty="0"/>
              <a:t>detailed information</a:t>
            </a:r>
          </a:p>
          <a:p>
            <a:pPr lvl="1"/>
            <a:r>
              <a:rPr lang="en-US" sz="2000" dirty="0"/>
              <a:t>GA Webpage</a:t>
            </a:r>
          </a:p>
          <a:p>
            <a:pPr lvl="2"/>
            <a:r>
              <a:rPr lang="en-US" dirty="0"/>
              <a:t>GA papers, APIs, user manual, etc.</a:t>
            </a:r>
          </a:p>
          <a:p>
            <a:pPr lvl="2"/>
            <a:r>
              <a:rPr lang="en-US" dirty="0"/>
              <a:t>(Google: Global Arrays)</a:t>
            </a:r>
          </a:p>
          <a:p>
            <a:pPr lvl="2"/>
            <a:r>
              <a:rPr lang="en-US" dirty="0"/>
              <a:t>http://www.emsl.pnl.gov/docs/global/</a:t>
            </a:r>
          </a:p>
          <a:p>
            <a:pPr lvl="1"/>
            <a:r>
              <a:rPr lang="en-US" sz="2000" dirty="0"/>
              <a:t>GA User Manual</a:t>
            </a:r>
          </a:p>
          <a:p>
            <a:pPr lvl="2"/>
            <a:r>
              <a:rPr lang="en-US" dirty="0"/>
              <a:t>http://www.emsl.pnl.gov/docs/global/user.html</a:t>
            </a:r>
          </a:p>
          <a:p>
            <a:pPr lvl="1"/>
            <a:r>
              <a:rPr lang="en-US" sz="2000" dirty="0"/>
              <a:t>GA API Documentation</a:t>
            </a:r>
          </a:p>
          <a:p>
            <a:pPr lvl="2"/>
            <a:r>
              <a:rPr lang="en-US" dirty="0"/>
              <a:t>GA Webpage =&gt; User Interface</a:t>
            </a:r>
          </a:p>
          <a:p>
            <a:pPr lvl="2"/>
            <a:r>
              <a:rPr lang="en-US" dirty="0"/>
              <a:t>http://www.emsl.pnl.gov/docs/global/userinterface.html</a:t>
            </a:r>
          </a:p>
          <a:p>
            <a:pPr lvl="1"/>
            <a:r>
              <a:rPr lang="en-US" sz="2000" dirty="0"/>
              <a:t>GA Support/Help</a:t>
            </a:r>
          </a:p>
          <a:p>
            <a:pPr lvl="2"/>
            <a:r>
              <a:rPr lang="en-US" dirty="0"/>
              <a:t>hpctools@pnl.gov or hpctools@emsl.pnl.gov</a:t>
            </a:r>
          </a:p>
          <a:p>
            <a:pPr lvl="1"/>
            <a:r>
              <a:rPr lang="en-US" sz="2000" dirty="0"/>
              <a:t>2 mailing lists: GA User Forum, and GA Announce</a:t>
            </a:r>
          </a:p>
          <a:p>
            <a:pPr lvl="1"/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</a:t>
            </a:r>
            <a:r>
              <a:rPr lang="en-US" dirty="0">
                <a:solidFill>
                  <a:srgbClr val="00CC00"/>
                </a:solidFill>
              </a:rPr>
              <a:t> </a:t>
            </a:r>
            <a:r>
              <a:rPr lang="en-US" dirty="0"/>
              <a:t>GA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2125" y="1066800"/>
            <a:ext cx="8186738" cy="3575050"/>
          </a:xfrm>
        </p:spPr>
        <p:txBody>
          <a:bodyPr/>
          <a:lstStyle/>
          <a:p>
            <a:r>
              <a:rPr lang="en-US" sz="1600" dirty="0" smtClean="0"/>
              <a:t>GA 5.0 established </a:t>
            </a:r>
            <a:r>
              <a:rPr lang="en-US" sz="1600" dirty="0" err="1" smtClean="0"/>
              <a:t>autotools</a:t>
            </a:r>
            <a:r>
              <a:rPr lang="en-US" sz="1600" dirty="0" smtClean="0"/>
              <a:t> (configure &amp;&amp; make &amp;&amp; make install) for building</a:t>
            </a:r>
          </a:p>
          <a:p>
            <a:pPr lvl="1"/>
            <a:r>
              <a:rPr lang="en-US" sz="1600" dirty="0" smtClean="0"/>
              <a:t>No environment variables are required</a:t>
            </a:r>
          </a:p>
          <a:p>
            <a:pPr lvl="2"/>
            <a:r>
              <a:rPr lang="en-US" sz="1600" dirty="0" smtClean="0"/>
              <a:t>Traditional configure </a:t>
            </a:r>
            <a:r>
              <a:rPr lang="en-US" sz="1600" dirty="0" err="1" smtClean="0"/>
              <a:t>env</a:t>
            </a:r>
            <a:r>
              <a:rPr lang="en-US" sz="1600" dirty="0" smtClean="0"/>
              <a:t> </a:t>
            </a:r>
            <a:r>
              <a:rPr lang="en-US" sz="1600" dirty="0" err="1" smtClean="0"/>
              <a:t>vars</a:t>
            </a:r>
            <a:r>
              <a:rPr lang="en-US" sz="1600" dirty="0" smtClean="0"/>
              <a:t> CC, CFLAGS, CPPFLAGS, LIBS, etc</a:t>
            </a:r>
          </a:p>
          <a:p>
            <a:pPr lvl="1"/>
            <a:r>
              <a:rPr lang="en-US" sz="1600" dirty="0" smtClean="0"/>
              <a:t>Specify the underlying network communication protocol</a:t>
            </a:r>
          </a:p>
          <a:p>
            <a:pPr lvl="2"/>
            <a:r>
              <a:rPr lang="en-US" sz="1600" dirty="0" smtClean="0"/>
              <a:t>Only required on clusters with a high performance network</a:t>
            </a:r>
          </a:p>
          <a:p>
            <a:pPr lvl="3"/>
            <a:r>
              <a:rPr lang="en-US" sz="1600" dirty="0" smtClean="0"/>
              <a:t>e.g. If the underlying network is </a:t>
            </a:r>
            <a:r>
              <a:rPr lang="en-US" sz="1600" dirty="0" err="1" smtClean="0"/>
              <a:t>Infiniband</a:t>
            </a:r>
            <a:r>
              <a:rPr lang="en-US" sz="1600" dirty="0" smtClean="0"/>
              <a:t> using </a:t>
            </a:r>
            <a:r>
              <a:rPr lang="en-US" sz="1600" dirty="0" err="1" smtClean="0"/>
              <a:t>OpenIB</a:t>
            </a:r>
            <a:r>
              <a:rPr lang="en-US" sz="1600" dirty="0" smtClean="0"/>
              <a:t> protocol use: configure --with-</a:t>
            </a:r>
            <a:r>
              <a:rPr lang="en-US" sz="1600" dirty="0" err="1" smtClean="0"/>
              <a:t>openib</a:t>
            </a:r>
            <a:endParaRPr lang="en-US" sz="1600" dirty="0" smtClean="0"/>
          </a:p>
          <a:p>
            <a:pPr lvl="1"/>
            <a:r>
              <a:rPr lang="en-US" sz="1600" dirty="0" smtClean="0"/>
              <a:t>GA requires MPI for basic start-up and process management</a:t>
            </a:r>
          </a:p>
          <a:p>
            <a:pPr lvl="2"/>
            <a:r>
              <a:rPr lang="en-US" sz="1600" dirty="0" smtClean="0"/>
              <a:t>You can either use MPI or TCGMSG wrapper to MPI</a:t>
            </a:r>
          </a:p>
          <a:p>
            <a:pPr lvl="3"/>
            <a:r>
              <a:rPr lang="en-US" sz="1600" dirty="0" smtClean="0"/>
              <a:t>MPI is the default: configure</a:t>
            </a:r>
          </a:p>
          <a:p>
            <a:pPr lvl="3"/>
            <a:r>
              <a:rPr lang="en-US" sz="1600" dirty="0" smtClean="0"/>
              <a:t>TCGMSG-MPI wrapper: configure --with-</a:t>
            </a:r>
            <a:r>
              <a:rPr lang="en-US" sz="1600" dirty="0" err="1" smtClean="0"/>
              <a:t>mpi</a:t>
            </a:r>
            <a:r>
              <a:rPr lang="en-US" sz="1600" dirty="0" smtClean="0"/>
              <a:t> --with-</a:t>
            </a:r>
            <a:r>
              <a:rPr lang="en-US" sz="1600" dirty="0" err="1" smtClean="0"/>
              <a:t>tcgmsg</a:t>
            </a:r>
            <a:endParaRPr lang="en-US" sz="1600" dirty="0" smtClean="0"/>
          </a:p>
          <a:p>
            <a:pPr lvl="3"/>
            <a:r>
              <a:rPr lang="en-US" sz="1600" dirty="0" smtClean="0"/>
              <a:t>TCGMSG: configure --with-</a:t>
            </a:r>
            <a:r>
              <a:rPr lang="en-US" sz="1600" dirty="0" err="1" smtClean="0"/>
              <a:t>tcgmsg</a:t>
            </a:r>
            <a:endParaRPr lang="en-US" sz="1600" dirty="0" smtClean="0"/>
          </a:p>
          <a:p>
            <a:r>
              <a:rPr lang="en-US" sz="1600" dirty="0" smtClean="0"/>
              <a:t>Various “make” targets</a:t>
            </a:r>
          </a:p>
          <a:p>
            <a:pPr lvl="1"/>
            <a:r>
              <a:rPr lang="en-US" sz="1400" dirty="0" smtClean="0"/>
              <a:t>“make” to build GA libraries</a:t>
            </a:r>
          </a:p>
          <a:p>
            <a:pPr lvl="1"/>
            <a:r>
              <a:rPr lang="en-US" sz="1400" dirty="0" smtClean="0"/>
              <a:t>“make install” to install libraries</a:t>
            </a:r>
          </a:p>
          <a:p>
            <a:pPr lvl="1"/>
            <a:r>
              <a:rPr lang="en-US" sz="1400" dirty="0" smtClean="0"/>
              <a:t>“make </a:t>
            </a:r>
            <a:r>
              <a:rPr lang="en-US" sz="1400" dirty="0" err="1" smtClean="0"/>
              <a:t>checkprogs</a:t>
            </a:r>
            <a:r>
              <a:rPr lang="en-US" sz="1400" dirty="0" smtClean="0"/>
              <a:t>” to build tests and examples</a:t>
            </a:r>
          </a:p>
          <a:p>
            <a:pPr lvl="1"/>
            <a:r>
              <a:rPr lang="en-US" sz="1400" dirty="0" smtClean="0"/>
              <a:t>“make check MPIEXEC=‘</a:t>
            </a:r>
            <a:r>
              <a:rPr lang="en-US" sz="1400" dirty="0" err="1" smtClean="0"/>
              <a:t>mpiexec</a:t>
            </a:r>
            <a:r>
              <a:rPr lang="en-US" sz="1400" dirty="0" smtClean="0"/>
              <a:t> -</a:t>
            </a:r>
            <a:r>
              <a:rPr lang="en-US" sz="1400" dirty="0" err="1" smtClean="0"/>
              <a:t>np</a:t>
            </a:r>
            <a:r>
              <a:rPr lang="en-US" sz="1400" dirty="0" smtClean="0"/>
              <a:t> 4’” to run test suite</a:t>
            </a:r>
          </a:p>
          <a:p>
            <a:r>
              <a:rPr lang="en-US" sz="1600" dirty="0" smtClean="0"/>
              <a:t>VPATH builds: one source tree, many build trees i.e. configurations</a:t>
            </a:r>
          </a:p>
          <a:p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1676400"/>
            <a:ext cx="8534400" cy="3877985"/>
          </a:xfrm>
          <a:prstGeom prst="rect">
            <a:avLst/>
          </a:prstGeom>
          <a:solidFill>
            <a:srgbClr val="D57500">
              <a:alpha val="40000"/>
            </a:srgbClr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82880" tIns="137160" rIns="182880" bIns="13716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sz="1300" b="1" dirty="0" smtClean="0">
                <a:solidFill>
                  <a:srgbClr val="006600"/>
                </a:solidFill>
                <a:latin typeface="Courier New" pitchFamily="49" charset="0"/>
              </a:rPr>
              <a:t># =========================================================================== </a:t>
            </a:r>
          </a:p>
          <a:p>
            <a:pPr algn="l"/>
            <a:r>
              <a:rPr lang="en-US" sz="1300" b="1" dirty="0" smtClean="0">
                <a:solidFill>
                  <a:srgbClr val="006600"/>
                </a:solidFill>
                <a:latin typeface="Courier New" pitchFamily="49" charset="0"/>
              </a:rPr>
              <a:t># Suggested compiler/linker options are as follows.</a:t>
            </a:r>
          </a:p>
          <a:p>
            <a:pPr algn="l"/>
            <a:r>
              <a:rPr lang="en-US" sz="1300" b="1" dirty="0" smtClean="0">
                <a:solidFill>
                  <a:srgbClr val="006600"/>
                </a:solidFill>
                <a:latin typeface="Courier New" pitchFamily="49" charset="0"/>
              </a:rPr>
              <a:t># GA libraries are installed in /Users/d3n000/ga/ga-5-0/bld_openmpi_shared/lib</a:t>
            </a:r>
          </a:p>
          <a:p>
            <a:pPr algn="l"/>
            <a:r>
              <a:rPr lang="en-US" sz="1300" b="1" dirty="0" smtClean="0">
                <a:solidFill>
                  <a:srgbClr val="006600"/>
                </a:solidFill>
                <a:latin typeface="Courier New" pitchFamily="49" charset="0"/>
              </a:rPr>
              <a:t># GA headers are installed in /Users/d3n000/ga/ga-5-0/bld_openmpi_shared/include</a:t>
            </a:r>
          </a:p>
          <a:p>
            <a:pPr algn="l"/>
            <a:r>
              <a:rPr lang="en-US" sz="1300" b="1" dirty="0" smtClean="0">
                <a:solidFill>
                  <a:srgbClr val="006600"/>
                </a:solidFill>
                <a:latin typeface="Courier New" pitchFamily="49" charset="0"/>
              </a:rPr>
              <a:t>#</a:t>
            </a:r>
          </a:p>
          <a:p>
            <a:pPr algn="l"/>
            <a:r>
              <a:rPr lang="en-US" sz="1300" b="1" dirty="0" smtClean="0">
                <a:solidFill>
                  <a:srgbClr val="006600"/>
                </a:solidFill>
                <a:latin typeface="Courier New" pitchFamily="49" charset="0"/>
              </a:rPr>
              <a:t>CPPFLAGS="-I/Users/d3n000/ga/ga-5-0/bld_openmpi_shared/include"</a:t>
            </a:r>
          </a:p>
          <a:p>
            <a:pPr algn="l"/>
            <a:r>
              <a:rPr lang="en-US" sz="1300" b="1" dirty="0" smtClean="0">
                <a:solidFill>
                  <a:srgbClr val="006600"/>
                </a:solidFill>
                <a:latin typeface="Courier New" pitchFamily="49" charset="0"/>
              </a:rPr>
              <a:t>#</a:t>
            </a:r>
          </a:p>
          <a:p>
            <a:pPr algn="l"/>
            <a:r>
              <a:rPr lang="en-US" sz="1300" b="1" dirty="0" smtClean="0">
                <a:solidFill>
                  <a:srgbClr val="006600"/>
                </a:solidFill>
                <a:latin typeface="Courier New" pitchFamily="49" charset="0"/>
              </a:rPr>
              <a:t>LDFLAGS="-L/Users/d3n000/ga/ga-5-0/bld_openmpi_shared/lib"</a:t>
            </a:r>
          </a:p>
          <a:p>
            <a:pPr algn="l"/>
            <a:r>
              <a:rPr lang="en-US" sz="1300" b="1" dirty="0" smtClean="0">
                <a:solidFill>
                  <a:srgbClr val="006600"/>
                </a:solidFill>
                <a:latin typeface="Courier New" pitchFamily="49" charset="0"/>
              </a:rPr>
              <a:t>#</a:t>
            </a:r>
          </a:p>
          <a:p>
            <a:pPr algn="l"/>
            <a:r>
              <a:rPr lang="en-US" sz="1300" b="1" dirty="0" smtClean="0">
                <a:solidFill>
                  <a:srgbClr val="006600"/>
                </a:solidFill>
                <a:latin typeface="Courier New" pitchFamily="49" charset="0"/>
              </a:rPr>
              <a:t># For Fortran Programs: </a:t>
            </a:r>
          </a:p>
          <a:p>
            <a:pPr algn="l"/>
            <a:r>
              <a:rPr lang="en-US" sz="1300" b="1" dirty="0" smtClean="0">
                <a:solidFill>
                  <a:srgbClr val="006600"/>
                </a:solidFill>
                <a:latin typeface="Courier New" pitchFamily="49" charset="0"/>
              </a:rPr>
              <a:t>FFLAGS="-fdefault-integer-8"</a:t>
            </a:r>
          </a:p>
          <a:p>
            <a:pPr algn="l"/>
            <a:r>
              <a:rPr lang="en-US" sz="1300" b="1" dirty="0" smtClean="0">
                <a:solidFill>
                  <a:srgbClr val="006600"/>
                </a:solidFill>
                <a:latin typeface="Courier New" pitchFamily="49" charset="0"/>
              </a:rPr>
              <a:t>LIBS="-</a:t>
            </a:r>
            <a:r>
              <a:rPr lang="en-US" sz="1300" b="1" dirty="0" err="1" smtClean="0">
                <a:solidFill>
                  <a:srgbClr val="006600"/>
                </a:solidFill>
                <a:latin typeface="Courier New" pitchFamily="49" charset="0"/>
              </a:rPr>
              <a:t>lga</a:t>
            </a:r>
            <a:r>
              <a:rPr lang="en-US" sz="1300" b="1" dirty="0" smtClean="0">
                <a:solidFill>
                  <a:srgbClr val="006600"/>
                </a:solidFill>
                <a:latin typeface="Courier New" pitchFamily="49" charset="0"/>
              </a:rPr>
              <a:t> -framework Accelerate"</a:t>
            </a:r>
          </a:p>
          <a:p>
            <a:pPr algn="l"/>
            <a:r>
              <a:rPr lang="en-US" sz="1300" b="1" dirty="0" smtClean="0">
                <a:solidFill>
                  <a:srgbClr val="006600"/>
                </a:solidFill>
                <a:latin typeface="Courier New" pitchFamily="49" charset="0"/>
              </a:rPr>
              <a:t>#</a:t>
            </a:r>
          </a:p>
          <a:p>
            <a:pPr algn="l"/>
            <a:r>
              <a:rPr lang="en-US" sz="1300" b="1" dirty="0" smtClean="0">
                <a:solidFill>
                  <a:srgbClr val="006600"/>
                </a:solidFill>
                <a:latin typeface="Courier New" pitchFamily="49" charset="0"/>
              </a:rPr>
              <a:t># For C Programs: </a:t>
            </a:r>
          </a:p>
          <a:p>
            <a:pPr algn="l"/>
            <a:r>
              <a:rPr lang="en-US" sz="1300" b="1" dirty="0" smtClean="0">
                <a:solidFill>
                  <a:srgbClr val="006600"/>
                </a:solidFill>
                <a:latin typeface="Courier New" pitchFamily="49" charset="0"/>
              </a:rPr>
              <a:t>CFLAGS=""</a:t>
            </a:r>
          </a:p>
          <a:p>
            <a:pPr algn="l"/>
            <a:r>
              <a:rPr lang="en-US" sz="1300" b="1" dirty="0" smtClean="0">
                <a:solidFill>
                  <a:srgbClr val="006600"/>
                </a:solidFill>
                <a:latin typeface="Courier New" pitchFamily="49" charset="0"/>
              </a:rPr>
              <a:t>LIBS="-</a:t>
            </a:r>
            <a:r>
              <a:rPr lang="en-US" sz="1300" b="1" dirty="0" err="1" smtClean="0">
                <a:solidFill>
                  <a:srgbClr val="006600"/>
                </a:solidFill>
                <a:latin typeface="Courier New" pitchFamily="49" charset="0"/>
              </a:rPr>
              <a:t>lga</a:t>
            </a:r>
            <a:r>
              <a:rPr lang="en-US" sz="1300" b="1" dirty="0" smtClean="0">
                <a:solidFill>
                  <a:srgbClr val="006600"/>
                </a:solidFill>
                <a:latin typeface="Courier New" pitchFamily="49" charset="0"/>
              </a:rPr>
              <a:t> -framework Accelerate -L/usr/local/lib/gcc/x86_64-apple-darwin10/4.6.0 -L/usr/local/lib/gcc/x86_64-apple-darwin10/4.6.0/../../.. -</a:t>
            </a:r>
            <a:r>
              <a:rPr lang="en-US" sz="1300" b="1" dirty="0" err="1" smtClean="0">
                <a:solidFill>
                  <a:srgbClr val="006600"/>
                </a:solidFill>
                <a:latin typeface="Courier New" pitchFamily="49" charset="0"/>
              </a:rPr>
              <a:t>lgfortran</a:t>
            </a:r>
            <a:r>
              <a:rPr lang="en-US" sz="1300" b="1" dirty="0" smtClean="0">
                <a:solidFill>
                  <a:srgbClr val="006600"/>
                </a:solidFill>
                <a:latin typeface="Courier New" pitchFamily="49" charset="0"/>
              </a:rPr>
              <a:t>"</a:t>
            </a:r>
          </a:p>
          <a:p>
            <a:pPr algn="l"/>
            <a:r>
              <a:rPr lang="en-US" sz="1300" b="1" dirty="0" smtClean="0">
                <a:solidFill>
                  <a:srgbClr val="006600"/>
                </a:solidFill>
                <a:latin typeface="Courier New" pitchFamily="49" charset="0"/>
              </a:rPr>
              <a:t># =========================================================================== </a:t>
            </a:r>
          </a:p>
        </p:txBody>
      </p:sp>
      <p:sp>
        <p:nvSpPr>
          <p:cNvPr id="492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Compiling and Linking GA Programs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066800"/>
            <a:ext cx="8186738" cy="357505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800" dirty="0" smtClean="0"/>
              <a:t>Your </a:t>
            </a:r>
            <a:r>
              <a:rPr lang="en-US" sz="1800" dirty="0" err="1" smtClean="0"/>
              <a:t>Makefile</a:t>
            </a:r>
            <a:r>
              <a:rPr lang="en-US" sz="1800" dirty="0" smtClean="0"/>
              <a:t>: Please refer to the CFLAGS, FFLAGS, CPPFLAGS, LDFLAGS and LIBS variables, which will be printed if you “make flags”.</a:t>
            </a:r>
          </a:p>
        </p:txBody>
      </p:sp>
      <p:sp>
        <p:nvSpPr>
          <p:cNvPr id="6" name="Rectangle 5"/>
          <p:cNvSpPr/>
          <p:nvPr/>
        </p:nvSpPr>
        <p:spPr>
          <a:xfrm>
            <a:off x="-228600" y="5638800"/>
            <a:ext cx="7162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/>
            <a:r>
              <a:rPr lang="en-US" sz="1600" dirty="0" smtClean="0"/>
              <a:t>You can use these variables in your </a:t>
            </a:r>
            <a:r>
              <a:rPr lang="en-US" sz="1600" dirty="0" err="1" smtClean="0"/>
              <a:t>Makefile</a:t>
            </a:r>
            <a:r>
              <a:rPr lang="en-US" sz="1600" dirty="0" smtClean="0"/>
              <a:t>:</a:t>
            </a:r>
          </a:p>
          <a:p>
            <a:pPr lvl="1" algn="l"/>
            <a:r>
              <a:rPr lang="en-US" sz="1600" dirty="0" smtClean="0"/>
              <a:t>For example: </a:t>
            </a:r>
            <a:r>
              <a:rPr lang="en-US" sz="1600" dirty="0" err="1" smtClean="0"/>
              <a:t>gcc</a:t>
            </a:r>
            <a:r>
              <a:rPr lang="en-US" sz="1600" dirty="0" smtClean="0"/>
              <a:t> $(CPPLAGS) $(LDFLAGS) -</a:t>
            </a:r>
            <a:r>
              <a:rPr lang="en-US" sz="1600" dirty="0" err="1" smtClean="0"/>
              <a:t>o</a:t>
            </a:r>
            <a:r>
              <a:rPr lang="en-US" sz="1600" dirty="0" smtClean="0"/>
              <a:t> </a:t>
            </a:r>
            <a:r>
              <a:rPr lang="en-US" sz="1600" dirty="0" err="1" smtClean="0"/>
              <a:t>ga_test</a:t>
            </a:r>
            <a:r>
              <a:rPr lang="en-US" sz="1600" dirty="0" smtClean="0"/>
              <a:t> </a:t>
            </a:r>
            <a:r>
              <a:rPr lang="en-US" sz="1600" dirty="0" err="1" smtClean="0"/>
              <a:t>ga_test.c</a:t>
            </a:r>
            <a:r>
              <a:rPr lang="en-US" sz="1600" dirty="0" smtClean="0"/>
              <a:t> $(LIBS)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Writing GA Programs</a:t>
            </a:r>
          </a:p>
        </p:txBody>
      </p:sp>
      <p:sp>
        <p:nvSpPr>
          <p:cNvPr id="4904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14400"/>
            <a:ext cx="8458200" cy="121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GA Definitions and Data types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 programs include files:</a:t>
            </a:r>
            <a:r>
              <a:rPr lang="en-US" i="1" dirty="0"/>
              <a:t> </a:t>
            </a:r>
            <a:r>
              <a:rPr lang="en-US" dirty="0" err="1"/>
              <a:t>ga.h</a:t>
            </a:r>
            <a:r>
              <a:rPr lang="en-US" dirty="0"/>
              <a:t>, </a:t>
            </a:r>
            <a:r>
              <a:rPr lang="en-US" dirty="0" err="1"/>
              <a:t>macdecls.h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Fortran programs should include the files: </a:t>
            </a:r>
            <a:r>
              <a:rPr lang="en-US" dirty="0" err="1"/>
              <a:t>mafdecls.fh</a:t>
            </a:r>
            <a:r>
              <a:rPr lang="en-US" dirty="0"/>
              <a:t>, </a:t>
            </a:r>
            <a:r>
              <a:rPr lang="en-US" dirty="0" err="1"/>
              <a:t>global.fh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90500" name="Text Box 4"/>
          <p:cNvSpPr txBox="1">
            <a:spLocks noChangeArrowheads="1"/>
          </p:cNvSpPr>
          <p:nvPr/>
        </p:nvSpPr>
        <p:spPr bwMode="auto">
          <a:xfrm>
            <a:off x="2286000" y="2743200"/>
            <a:ext cx="4114800" cy="2000548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 sz="1400" b="1" dirty="0">
                <a:latin typeface="Courier New" pitchFamily="49" charset="0"/>
              </a:rPr>
              <a:t>#include &lt;</a:t>
            </a:r>
            <a:r>
              <a:rPr lang="en-US" sz="1400" b="1" dirty="0" err="1">
                <a:latin typeface="Courier New" pitchFamily="49" charset="0"/>
              </a:rPr>
              <a:t>stdio.h</a:t>
            </a:r>
            <a:r>
              <a:rPr lang="en-US" sz="1400" b="1" dirty="0">
                <a:latin typeface="Courier New" pitchFamily="49" charset="0"/>
              </a:rPr>
              <a:t>&gt; </a:t>
            </a:r>
          </a:p>
          <a:p>
            <a:pPr algn="l"/>
            <a:r>
              <a:rPr lang="en-US" sz="1400" b="1" dirty="0">
                <a:latin typeface="Courier New" pitchFamily="49" charset="0"/>
              </a:rPr>
              <a:t>#include "</a:t>
            </a:r>
            <a:r>
              <a:rPr lang="en-US" sz="1400" b="1" dirty="0" err="1">
                <a:latin typeface="Courier New" pitchFamily="49" charset="0"/>
              </a:rPr>
              <a:t>mpi.h</a:t>
            </a:r>
            <a:r>
              <a:rPr lang="en-US" sz="1400" b="1" dirty="0">
                <a:latin typeface="Courier New" pitchFamily="49" charset="0"/>
              </a:rPr>
              <a:t>“</a:t>
            </a:r>
          </a:p>
          <a:p>
            <a:pPr algn="l"/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#include "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ga.h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"</a:t>
            </a:r>
          </a:p>
          <a:p>
            <a:pPr algn="l"/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#include "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macdecls.h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"</a:t>
            </a:r>
          </a:p>
          <a:p>
            <a:pPr algn="l"/>
            <a:endParaRPr lang="en-US" sz="1400" b="1" dirty="0">
              <a:latin typeface="Courier New" pitchFamily="49" charset="0"/>
            </a:endParaRPr>
          </a:p>
          <a:p>
            <a:pPr algn="l"/>
            <a:r>
              <a:rPr lang="en-US" sz="1400" b="1" dirty="0" err="1">
                <a:latin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</a:rPr>
              <a:t> main( </a:t>
            </a:r>
            <a:r>
              <a:rPr lang="en-US" sz="1400" b="1" dirty="0" err="1">
                <a:latin typeface="Courier New" pitchFamily="49" charset="0"/>
              </a:rPr>
              <a:t>int</a:t>
            </a:r>
            <a:r>
              <a:rPr lang="en-US" sz="1400" b="1" dirty="0">
                <a:latin typeface="Courier New" pitchFamily="49" charset="0"/>
              </a:rPr>
              <a:t> </a:t>
            </a:r>
            <a:r>
              <a:rPr lang="en-US" sz="1400" b="1" dirty="0" err="1">
                <a:latin typeface="Courier New" pitchFamily="49" charset="0"/>
              </a:rPr>
              <a:t>argc</a:t>
            </a:r>
            <a:r>
              <a:rPr lang="en-US" sz="1400" b="1" dirty="0">
                <a:latin typeface="Courier New" pitchFamily="49" charset="0"/>
              </a:rPr>
              <a:t>, char **</a:t>
            </a:r>
            <a:r>
              <a:rPr lang="en-US" sz="1400" b="1" dirty="0" err="1">
                <a:latin typeface="Courier New" pitchFamily="49" charset="0"/>
              </a:rPr>
              <a:t>argv</a:t>
            </a:r>
            <a:r>
              <a:rPr lang="en-US" sz="1400" b="1" dirty="0">
                <a:latin typeface="Courier New" pitchFamily="49" charset="0"/>
              </a:rPr>
              <a:t> ) </a:t>
            </a:r>
            <a:r>
              <a:rPr lang="en-US" sz="1400" b="1" dirty="0" smtClean="0">
                <a:latin typeface="Courier New" pitchFamily="49" charset="0"/>
              </a:rPr>
              <a:t>{</a:t>
            </a:r>
          </a:p>
          <a:p>
            <a:pPr algn="l"/>
            <a:r>
              <a:rPr lang="en-US" sz="1400" b="1" dirty="0" smtClean="0">
                <a:latin typeface="Courier New" pitchFamily="49" charset="0"/>
              </a:rPr>
              <a:t>    </a:t>
            </a:r>
            <a:r>
              <a:rPr lang="en-US" sz="1400" b="1" dirty="0" smtClean="0">
                <a:solidFill>
                  <a:srgbClr val="00B0F0"/>
                </a:solidFill>
                <a:latin typeface="Courier New" pitchFamily="49" charset="0"/>
              </a:rPr>
              <a:t>/* Parallel program */</a:t>
            </a:r>
            <a:endParaRPr lang="en-US" sz="1400" b="1" dirty="0">
              <a:solidFill>
                <a:srgbClr val="00B0F0"/>
              </a:solidFill>
              <a:latin typeface="Courier New" pitchFamily="49" charset="0"/>
            </a:endParaRPr>
          </a:p>
          <a:p>
            <a:pPr algn="l"/>
            <a:r>
              <a:rPr lang="en-US" sz="1400" b="1" dirty="0">
                <a:latin typeface="Courier New" pitchFamily="49" charset="0"/>
              </a:rPr>
              <a:t>}</a:t>
            </a:r>
            <a:r>
              <a:rPr lang="en-US" sz="1400" b="1" dirty="0">
                <a:solidFill>
                  <a:schemeClr val="tx2"/>
                </a:solidFill>
                <a:latin typeface="Courier New" pitchFamily="49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Running GA Programs</a:t>
            </a:r>
          </a:p>
        </p:txBody>
      </p:sp>
      <p:sp>
        <p:nvSpPr>
          <p:cNvPr id="49459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905000"/>
            <a:ext cx="8458200" cy="4800600"/>
          </a:xfrm>
        </p:spPr>
        <p:txBody>
          <a:bodyPr/>
          <a:lstStyle/>
          <a:p>
            <a:r>
              <a:rPr lang="en-US" dirty="0"/>
              <a:t>Example: Running a test program “</a:t>
            </a:r>
            <a:r>
              <a:rPr lang="en-US" dirty="0" err="1"/>
              <a:t>ga_test</a:t>
            </a:r>
            <a:r>
              <a:rPr lang="en-US" dirty="0"/>
              <a:t>” on 2 </a:t>
            </a:r>
            <a:r>
              <a:rPr lang="en-US" dirty="0" smtClean="0"/>
              <a:t>processes for GA built using the MPI runtime</a:t>
            </a:r>
            <a:endParaRPr lang="en-US" dirty="0"/>
          </a:p>
          <a:p>
            <a:r>
              <a:rPr lang="en-US" dirty="0" err="1"/>
              <a:t>mpirun</a:t>
            </a:r>
            <a:r>
              <a:rPr lang="en-US" dirty="0"/>
              <a:t> -</a:t>
            </a:r>
            <a:r>
              <a:rPr lang="en-US" dirty="0" err="1"/>
              <a:t>np</a:t>
            </a:r>
            <a:r>
              <a:rPr lang="en-US" dirty="0"/>
              <a:t> 2 </a:t>
            </a:r>
            <a:r>
              <a:rPr lang="en-US" dirty="0" err="1"/>
              <a:t>ga_test</a:t>
            </a:r>
            <a:r>
              <a:rPr lang="en-US" dirty="0"/>
              <a:t> </a:t>
            </a:r>
          </a:p>
          <a:p>
            <a:r>
              <a:rPr lang="en-US" dirty="0"/>
              <a:t>Running a GA program is same as MPI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 Basic GA Operations</a:t>
            </a:r>
            <a:endParaRPr lang="en-US" dirty="0"/>
          </a:p>
        </p:txBody>
      </p:sp>
      <p:sp>
        <p:nvSpPr>
          <p:cNvPr id="496646" name="Rectangle 6"/>
          <p:cNvSpPr>
            <a:spLocks noGrp="1" noChangeArrowheads="1"/>
          </p:cNvSpPr>
          <p:nvPr>
            <p:ph idx="1"/>
          </p:nvPr>
        </p:nvSpPr>
        <p:spPr>
          <a:xfrm>
            <a:off x="1066800" y="1371600"/>
            <a:ext cx="7315200" cy="2743200"/>
          </a:xfrm>
          <a:noFill/>
          <a:ln/>
        </p:spPr>
        <p:txBody>
          <a:bodyPr/>
          <a:lstStyle/>
          <a:p>
            <a:r>
              <a:rPr lang="en-US" dirty="0"/>
              <a:t>GA programming model is very simple. </a:t>
            </a:r>
          </a:p>
          <a:p>
            <a:r>
              <a:rPr lang="en-US" dirty="0"/>
              <a:t>Most of </a:t>
            </a:r>
            <a:r>
              <a:rPr lang="en-US" dirty="0" smtClean="0"/>
              <a:t>a </a:t>
            </a:r>
            <a:r>
              <a:rPr lang="en-US" dirty="0"/>
              <a:t>parallel </a:t>
            </a:r>
            <a:r>
              <a:rPr lang="en-US" dirty="0" smtClean="0"/>
              <a:t>program </a:t>
            </a:r>
            <a:r>
              <a:rPr lang="en-US" dirty="0"/>
              <a:t>can be written with these basic calls</a:t>
            </a:r>
          </a:p>
          <a:p>
            <a:pPr lvl="1"/>
            <a:r>
              <a:rPr lang="en-US" b="1" dirty="0" err="1"/>
              <a:t>GA_Initialize</a:t>
            </a:r>
            <a:r>
              <a:rPr lang="en-US" b="1" dirty="0"/>
              <a:t>, </a:t>
            </a:r>
            <a:r>
              <a:rPr lang="en-US" b="1" dirty="0" err="1"/>
              <a:t>GA_Terminate</a:t>
            </a:r>
            <a:endParaRPr lang="en-US" b="1" dirty="0"/>
          </a:p>
          <a:p>
            <a:pPr lvl="1"/>
            <a:r>
              <a:rPr lang="en-US" b="1" dirty="0" err="1"/>
              <a:t>GA_Nnodes</a:t>
            </a:r>
            <a:r>
              <a:rPr lang="en-US" b="1" dirty="0"/>
              <a:t>, </a:t>
            </a:r>
            <a:r>
              <a:rPr lang="en-US" b="1" dirty="0" err="1"/>
              <a:t>GA_Nodeid</a:t>
            </a:r>
            <a:endParaRPr lang="en-US" b="1" dirty="0"/>
          </a:p>
          <a:p>
            <a:pPr lvl="1"/>
            <a:r>
              <a:rPr lang="en-US" b="1" dirty="0" err="1"/>
              <a:t>GA_Create</a:t>
            </a:r>
            <a:r>
              <a:rPr lang="en-US" b="1" dirty="0"/>
              <a:t>, </a:t>
            </a:r>
            <a:r>
              <a:rPr lang="en-US" b="1" dirty="0" err="1"/>
              <a:t>GA_Destroy</a:t>
            </a:r>
            <a:endParaRPr lang="en-US" b="1" dirty="0"/>
          </a:p>
          <a:p>
            <a:pPr lvl="1"/>
            <a:r>
              <a:rPr lang="en-US" b="1" dirty="0" err="1"/>
              <a:t>GA_Put</a:t>
            </a:r>
            <a:r>
              <a:rPr lang="en-US" b="1" dirty="0"/>
              <a:t>, </a:t>
            </a:r>
            <a:r>
              <a:rPr lang="en-US" b="1" dirty="0" err="1" smtClean="0"/>
              <a:t>GA_Get</a:t>
            </a:r>
            <a:endParaRPr lang="en-US" b="1" dirty="0" smtClean="0"/>
          </a:p>
          <a:p>
            <a:pPr lvl="1"/>
            <a:r>
              <a:rPr lang="en-US" b="1" dirty="0" smtClean="0"/>
              <a:t>GA Distribution, </a:t>
            </a:r>
            <a:r>
              <a:rPr lang="en-US" b="1" dirty="0" err="1" smtClean="0"/>
              <a:t>GA_Access</a:t>
            </a:r>
            <a:endParaRPr lang="en-US" b="1" dirty="0"/>
          </a:p>
          <a:p>
            <a:pPr lvl="1"/>
            <a:r>
              <a:rPr lang="en-US" b="1" dirty="0" err="1"/>
              <a:t>GA_Sync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2125" y="1676400"/>
            <a:ext cx="8186738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+mn-cs"/>
              </a:rPr>
              <a:t>There are two functions to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+mn-cs"/>
              </a:rPr>
              <a:t>initialize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+mn-cs"/>
              </a:rPr>
              <a:t> GA:</a:t>
            </a:r>
          </a:p>
          <a:p>
            <a:pPr marL="742950" marR="0" lvl="1" indent="-285750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Fortran</a:t>
            </a:r>
          </a:p>
          <a:p>
            <a:pPr marL="1143000" marR="0" lvl="2" indent="-228600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737373"/>
              </a:buClr>
              <a:buSzPct val="6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subroutine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ga_initialize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() </a:t>
            </a:r>
          </a:p>
          <a:p>
            <a:pPr marL="1143000" marR="0" lvl="2" indent="-228600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737373"/>
              </a:buClr>
              <a:buSzPct val="6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subroutine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ga_initialize_ltd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(limit)</a:t>
            </a:r>
          </a:p>
          <a:p>
            <a:pPr marL="742950" marR="0" lvl="1" indent="-285750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C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9" charset="-128"/>
            </a:endParaRPr>
          </a:p>
          <a:p>
            <a:pPr marL="1143000" marR="0" lvl="2" indent="-228600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737373"/>
              </a:buClr>
              <a:buSzPct val="6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void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GA_Initialize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() </a:t>
            </a:r>
          </a:p>
          <a:p>
            <a:pPr marL="1143000" marR="0" lvl="2" indent="-228600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737373"/>
              </a:buClr>
              <a:buSzPct val="6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void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GA_Initialize_ltd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(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size_t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 limit)</a:t>
            </a:r>
          </a:p>
          <a:p>
            <a:pPr marL="742950" marR="0" lvl="1" indent="-285750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Python</a:t>
            </a:r>
          </a:p>
          <a:p>
            <a:pPr marL="1143000" marR="0" lvl="2" indent="-228600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737373"/>
              </a:buClr>
              <a:buSzPct val="60000"/>
              <a:buFontTx/>
              <a:buBlip>
                <a:blip r:embed="rId4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import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ga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, then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ga.set_memory_limit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(limit)</a:t>
            </a:r>
          </a:p>
          <a:p>
            <a:pPr marL="342900" marR="0" lvl="0" indent="-342900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folHlink"/>
              </a:buClr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+mn-cs"/>
              </a:rPr>
              <a:t>To </a:t>
            </a: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+mn-cs"/>
              </a:rPr>
              <a:t>terminate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  <a:cs typeface="+mn-cs"/>
              </a:rPr>
              <a:t> a GA program: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9" charset="-128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Fortran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	subroutine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ga_terminate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()</a:t>
            </a:r>
          </a:p>
          <a:p>
            <a:pPr marL="742950" marR="0" lvl="1" indent="-285750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C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	void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GA_Terminate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()</a:t>
            </a:r>
          </a:p>
          <a:p>
            <a:pPr marL="742950" marR="0" lvl="1" indent="-285750" algn="l" defTabSz="914400" rtl="0" eaLnBrk="1" fontAlgn="base" latinLnBrk="0" hangingPunct="1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chemeClr val="tx2"/>
              </a:buClr>
              <a:buSzPct val="80000"/>
              <a:buFontTx/>
              <a:buBlip>
                <a:blip r:embed="rId3"/>
              </a:buBlip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Python	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9" charset="-128"/>
              </a:rPr>
              <a:t>N/A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9" charset="-128"/>
            </a:endParaRPr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 Initialization/Termination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9200" y="64770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562600" y="914400"/>
            <a:ext cx="3352800" cy="3276600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137160" rIns="182880" bIns="137160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sz="1200" dirty="0">
                <a:latin typeface="Courier New" pitchFamily="49" charset="0"/>
              </a:rPr>
              <a:t>      </a:t>
            </a:r>
            <a:r>
              <a:rPr lang="en-US" sz="1200" b="1" dirty="0">
                <a:latin typeface="Courier New" pitchFamily="49" charset="0"/>
              </a:rPr>
              <a:t>program main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      #include 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“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</a:rPr>
              <a:t>mafdecls.fh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”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      #include “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global.fh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”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      integer </a:t>
            </a:r>
            <a:r>
              <a:rPr lang="en-US" sz="1200" b="1" dirty="0" err="1">
                <a:latin typeface="Courier New" pitchFamily="49" charset="0"/>
              </a:rPr>
              <a:t>ierr</a:t>
            </a:r>
            <a:endParaRPr lang="en-US" sz="1200" b="1" dirty="0">
              <a:latin typeface="Courier New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sz="1200" b="1" dirty="0" err="1">
                <a:latin typeface="Courier New" pitchFamily="49" charset="0"/>
              </a:rPr>
              <a:t>c</a:t>
            </a:r>
            <a:endParaRPr lang="en-US" sz="1200" b="1" dirty="0">
              <a:latin typeface="Courier New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      call </a:t>
            </a:r>
            <a:r>
              <a:rPr lang="en-US" sz="1200" b="1" dirty="0" err="1">
                <a:latin typeface="Courier New" pitchFamily="49" charset="0"/>
              </a:rPr>
              <a:t>mpi_init(ierr</a:t>
            </a:r>
            <a:r>
              <a:rPr lang="en-US" sz="1200" b="1" dirty="0">
                <a:latin typeface="Courier New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      call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ga_initialize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()</a:t>
            </a:r>
          </a:p>
          <a:p>
            <a:pPr algn="l">
              <a:spcBef>
                <a:spcPct val="20000"/>
              </a:spcBef>
            </a:pPr>
            <a:r>
              <a:rPr lang="en-US" sz="1200" b="1" dirty="0" err="1">
                <a:latin typeface="Courier New" pitchFamily="49" charset="0"/>
              </a:rPr>
              <a:t>c</a:t>
            </a:r>
            <a:endParaRPr lang="en-US" sz="1200" b="1" dirty="0">
              <a:latin typeface="Courier New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      write(6,*) ‘Hello world’</a:t>
            </a:r>
          </a:p>
          <a:p>
            <a:pPr algn="l">
              <a:spcBef>
                <a:spcPct val="20000"/>
              </a:spcBef>
            </a:pPr>
            <a:r>
              <a:rPr lang="en-US" sz="1200" b="1" dirty="0" err="1">
                <a:latin typeface="Courier New" pitchFamily="49" charset="0"/>
              </a:rPr>
              <a:t>c</a:t>
            </a:r>
            <a:endParaRPr lang="en-US" sz="1200" b="1" dirty="0">
              <a:latin typeface="Courier New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      call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ga_terminate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()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      call </a:t>
            </a:r>
            <a:r>
              <a:rPr lang="en-US" sz="1200" b="1" dirty="0" err="1" smtClean="0">
                <a:latin typeface="Courier New" pitchFamily="49" charset="0"/>
              </a:rPr>
              <a:t>mpi_finalize</a:t>
            </a:r>
            <a:r>
              <a:rPr lang="en-US" sz="1200" b="1" dirty="0">
                <a:latin typeface="Courier New" pitchFamily="49" charset="0"/>
              </a:rPr>
              <a:t>()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     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Parallel Environment - Process Information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2125" y="1219200"/>
            <a:ext cx="8186738" cy="3575050"/>
          </a:xfrm>
        </p:spPr>
        <p:txBody>
          <a:bodyPr/>
          <a:lstStyle/>
          <a:p>
            <a:r>
              <a:rPr lang="en-US" b="1" dirty="0" smtClean="0"/>
              <a:t>Parallel Environment: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how many processes are working together (</a:t>
            </a:r>
            <a:r>
              <a:rPr lang="en-US" i="1" dirty="0" smtClean="0"/>
              <a:t>size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what their IDs are (ranges from 0 to </a:t>
            </a:r>
            <a:r>
              <a:rPr lang="en-US" i="1" dirty="0" smtClean="0"/>
              <a:t>size</a:t>
            </a:r>
            <a:r>
              <a:rPr lang="en-US" dirty="0" smtClean="0"/>
              <a:t>-1)</a:t>
            </a:r>
          </a:p>
          <a:p>
            <a:r>
              <a:rPr lang="en-US" dirty="0" smtClean="0"/>
              <a:t>To return the process ID of the current process:</a:t>
            </a:r>
          </a:p>
          <a:p>
            <a:pPr lvl="1"/>
            <a:r>
              <a:rPr lang="en-US" b="1" dirty="0" smtClean="0"/>
              <a:t>Fortran	</a:t>
            </a:r>
            <a:r>
              <a:rPr lang="en-US" dirty="0" smtClean="0"/>
              <a:t>integer function </a:t>
            </a:r>
            <a:r>
              <a:rPr lang="en-US" dirty="0" err="1" smtClean="0"/>
              <a:t>ga_nodeid</a:t>
            </a:r>
            <a:r>
              <a:rPr lang="en-US" dirty="0" smtClean="0"/>
              <a:t>()</a:t>
            </a:r>
          </a:p>
          <a:p>
            <a:pPr lvl="1"/>
            <a:r>
              <a:rPr lang="en-US" b="1" dirty="0" smtClean="0"/>
              <a:t>C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GA_Nodeid</a:t>
            </a:r>
            <a:r>
              <a:rPr lang="en-US" dirty="0" smtClean="0"/>
              <a:t>()</a:t>
            </a:r>
          </a:p>
          <a:p>
            <a:pPr lvl="1"/>
            <a:r>
              <a:rPr lang="en-US" b="1" dirty="0" smtClean="0"/>
              <a:t>Python	</a:t>
            </a:r>
            <a:r>
              <a:rPr lang="en-US" dirty="0" err="1" smtClean="0"/>
              <a:t>nodeid</a:t>
            </a:r>
            <a:r>
              <a:rPr lang="en-US" dirty="0" smtClean="0"/>
              <a:t> = </a:t>
            </a:r>
            <a:r>
              <a:rPr lang="en-US" dirty="0" err="1" smtClean="0"/>
              <a:t>ga.nodeid</a:t>
            </a:r>
            <a:r>
              <a:rPr lang="en-US" dirty="0" smtClean="0"/>
              <a:t>()</a:t>
            </a:r>
            <a:endParaRPr lang="en-US" b="1" dirty="0" smtClean="0"/>
          </a:p>
          <a:p>
            <a:r>
              <a:rPr lang="en-US" dirty="0" smtClean="0"/>
              <a:t>To determine the number of computing processes:</a:t>
            </a:r>
          </a:p>
          <a:p>
            <a:pPr lvl="1"/>
            <a:r>
              <a:rPr lang="en-US" b="1" dirty="0" smtClean="0"/>
              <a:t>Fortran	</a:t>
            </a:r>
            <a:r>
              <a:rPr lang="en-US" dirty="0" smtClean="0"/>
              <a:t>integer function </a:t>
            </a:r>
            <a:r>
              <a:rPr lang="en-US" dirty="0" err="1" smtClean="0"/>
              <a:t>ga_nnodes</a:t>
            </a:r>
            <a:r>
              <a:rPr lang="en-US" dirty="0" smtClean="0"/>
              <a:t>()</a:t>
            </a:r>
          </a:p>
          <a:p>
            <a:pPr lvl="1"/>
            <a:r>
              <a:rPr lang="en-US" b="1" dirty="0" smtClean="0"/>
              <a:t>C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GA_Nnodes</a:t>
            </a:r>
            <a:r>
              <a:rPr lang="en-US" dirty="0" smtClean="0"/>
              <a:t>()</a:t>
            </a:r>
          </a:p>
          <a:p>
            <a:pPr lvl="1"/>
            <a:r>
              <a:rPr lang="en-US" b="1" dirty="0" smtClean="0"/>
              <a:t>Python</a:t>
            </a:r>
            <a:r>
              <a:rPr lang="en-US" dirty="0" smtClean="0"/>
              <a:t>	</a:t>
            </a:r>
            <a:r>
              <a:rPr lang="en-US" dirty="0" err="1" smtClean="0"/>
              <a:t>nnodes</a:t>
            </a:r>
            <a:r>
              <a:rPr lang="en-US" dirty="0" smtClean="0"/>
              <a:t> = </a:t>
            </a:r>
            <a:r>
              <a:rPr lang="en-US" dirty="0" err="1" smtClean="0"/>
              <a:t>ga.nnodes</a:t>
            </a:r>
            <a:r>
              <a:rPr lang="en-US" dirty="0" smtClean="0"/>
              <a:t>()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Parallel?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2125" y="1219200"/>
            <a:ext cx="8186738" cy="3575050"/>
          </a:xfrm>
        </p:spPr>
        <p:txBody>
          <a:bodyPr/>
          <a:lstStyle/>
          <a:p>
            <a:r>
              <a:rPr lang="en-US" sz="2000" dirty="0" smtClean="0"/>
              <a:t>When to Parallelize:</a:t>
            </a:r>
          </a:p>
          <a:p>
            <a:pPr lvl="1"/>
            <a:r>
              <a:rPr lang="en-US" sz="2000" dirty="0" smtClean="0"/>
              <a:t>Program takes too long to execute on a single processor</a:t>
            </a:r>
          </a:p>
          <a:p>
            <a:pPr lvl="1"/>
            <a:r>
              <a:rPr lang="en-US" sz="2000" dirty="0" smtClean="0"/>
              <a:t>Program requires too much memory to run on a single processor</a:t>
            </a:r>
          </a:p>
          <a:p>
            <a:pPr lvl="1"/>
            <a:r>
              <a:rPr lang="en-US" sz="2000" dirty="0" smtClean="0"/>
              <a:t>Program contains multiple elements that are executed or could be executed independently of each other</a:t>
            </a:r>
          </a:p>
          <a:p>
            <a:r>
              <a:rPr lang="en-US" sz="2000" dirty="0" smtClean="0"/>
              <a:t>Advantages of parallel programs:</a:t>
            </a:r>
          </a:p>
          <a:p>
            <a:pPr lvl="1"/>
            <a:r>
              <a:rPr lang="en-US" sz="2000" dirty="0" smtClean="0"/>
              <a:t>Single processor performance is not increasing. The only way to improve performance is to write parallel programs.</a:t>
            </a:r>
          </a:p>
          <a:p>
            <a:pPr lvl="1"/>
            <a:r>
              <a:rPr lang="en-US" sz="2000" dirty="0" smtClean="0"/>
              <a:t>Data and operations can be distributed amongst N processors instead of 1 processor. Codes execute potentially N times as quickly.</a:t>
            </a:r>
          </a:p>
          <a:p>
            <a:r>
              <a:rPr lang="en-US" sz="2000" dirty="0" smtClean="0"/>
              <a:t>Disadvantages of parallel programs:</a:t>
            </a:r>
          </a:p>
          <a:p>
            <a:pPr lvl="1"/>
            <a:r>
              <a:rPr lang="en-US" sz="2000" dirty="0" smtClean="0"/>
              <a:t>Greater program complexity</a:t>
            </a:r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Parallel Environment - Process Information (EXAMPLE)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2713" y="6483350"/>
            <a:ext cx="509587" cy="365125"/>
          </a:xfrm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75D6987A-9FB6-47F3-BE94-77B7AC04ED55}" type="slidenum">
              <a:rPr lang="en-US" sz="1400">
                <a:solidFill>
                  <a:schemeClr val="bg2"/>
                </a:solidFill>
                <a:latin typeface="Arial" charset="0"/>
              </a:rPr>
              <a:pPr/>
              <a:t>40</a:t>
            </a:fld>
            <a:endParaRPr lang="en-US" sz="14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4800" y="1447800"/>
            <a:ext cx="82296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137160" rIns="182880" bIns="137160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program main</a:t>
            </a:r>
          </a:p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 #include 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“</a:t>
            </a:r>
            <a:r>
              <a:rPr lang="en-US" sz="1400" b="1" dirty="0" err="1" smtClean="0">
                <a:solidFill>
                  <a:srgbClr val="FF0000"/>
                </a:solidFill>
                <a:latin typeface="Courier New" pitchFamily="49" charset="0"/>
              </a:rPr>
              <a:t>mafdecls.fh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”</a:t>
            </a:r>
          </a:p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 #include 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“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global.fh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”</a:t>
            </a:r>
          </a:p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 integer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</a:rPr>
              <a:t>ierr,me,nproc</a:t>
            </a:r>
            <a:endParaRPr lang="en-US" sz="1400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</a:pPr>
            <a:endParaRPr lang="en-US" sz="1400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 call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</a:rPr>
              <a:t>mpi_init(ierr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 call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ga_initialize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()</a:t>
            </a:r>
          </a:p>
          <a:p>
            <a:pPr algn="l">
              <a:spcBef>
                <a:spcPct val="20000"/>
              </a:spcBef>
            </a:pPr>
            <a:endParaRPr lang="en-US" sz="1400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 me =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ga_nodeid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()</a:t>
            </a:r>
          </a:p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 size =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ga_nnodes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()</a:t>
            </a:r>
          </a:p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 write(6,*) ‘Hello world: My rank is ’ +  me + ‘ out of ‘ + </a:t>
            </a:r>
          </a:p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&amp;		size + ‘processes/nodes’</a:t>
            </a:r>
          </a:p>
          <a:p>
            <a:pPr algn="l">
              <a:spcBef>
                <a:spcPct val="20000"/>
              </a:spcBef>
            </a:pPr>
            <a:endParaRPr lang="en-US" sz="1400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 call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ga_terminate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()</a:t>
            </a:r>
          </a:p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 call </a:t>
            </a:r>
            <a:r>
              <a:rPr lang="en-US" sz="1400" b="1" dirty="0" err="1">
                <a:solidFill>
                  <a:srgbClr val="000000"/>
                </a:solidFill>
                <a:latin typeface="Courier New" pitchFamily="49" charset="0"/>
              </a:rPr>
              <a:t>mpi_finilize</a:t>
            </a: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()</a:t>
            </a:r>
          </a:p>
          <a:p>
            <a:pPr algn="l">
              <a:spcBef>
                <a:spcPct val="20000"/>
              </a:spcBef>
            </a:pPr>
            <a:r>
              <a:rPr lang="en-US" sz="1400" b="1" dirty="0">
                <a:solidFill>
                  <a:srgbClr val="000000"/>
                </a:solidFill>
                <a:latin typeface="Courier New" pitchFamily="49" charset="0"/>
              </a:rPr>
              <a:t> end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810000" y="914400"/>
            <a:ext cx="4932363" cy="1514475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137160" rIns="182880" bIns="13716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sz="1600" b="1" dirty="0"/>
              <a:t>$ </a:t>
            </a:r>
            <a:r>
              <a:rPr lang="en-US" sz="1600" b="1" dirty="0" err="1"/>
              <a:t>mpirun</a:t>
            </a:r>
            <a:r>
              <a:rPr lang="en-US" sz="1600" b="1" dirty="0"/>
              <a:t> –</a:t>
            </a:r>
            <a:r>
              <a:rPr lang="en-US" sz="1600" b="1" dirty="0" err="1"/>
              <a:t>np</a:t>
            </a:r>
            <a:r>
              <a:rPr lang="en-US" sz="1600" b="1" dirty="0"/>
              <a:t> 4 </a:t>
            </a:r>
            <a:r>
              <a:rPr lang="en-US" sz="1600" b="1" dirty="0" err="1"/>
              <a:t>helloworld</a:t>
            </a:r>
            <a:endParaRPr lang="en-US" sz="1600" b="1" dirty="0"/>
          </a:p>
          <a:p>
            <a:pPr algn="l"/>
            <a:r>
              <a:rPr lang="en-US" sz="1600" dirty="0"/>
              <a:t>Hello world: My rank is 0 out of 4 processes/nodes</a:t>
            </a:r>
          </a:p>
          <a:p>
            <a:pPr algn="l"/>
            <a:r>
              <a:rPr lang="en-US" sz="1600" dirty="0"/>
              <a:t>Hello world: My rank is 2 out of 4 processes/nodes</a:t>
            </a:r>
          </a:p>
          <a:p>
            <a:pPr algn="l"/>
            <a:r>
              <a:rPr lang="en-US" sz="1600" dirty="0"/>
              <a:t>Hello world: My rank is 3 out of 4 processes/nodes</a:t>
            </a:r>
          </a:p>
          <a:p>
            <a:pPr algn="l"/>
            <a:r>
              <a:rPr lang="en-US" sz="1600" dirty="0"/>
              <a:t>Hello world: My rank is 1 out of 4 processes/nodes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10000" y="2447925"/>
            <a:ext cx="4932363" cy="1514475"/>
          </a:xfrm>
          <a:prstGeom prst="rect">
            <a:avLst/>
          </a:prstGeom>
          <a:solidFill>
            <a:schemeClr val="accent1">
              <a:lumMod val="40000"/>
              <a:lumOff val="60000"/>
              <a:alpha val="40000"/>
            </a:schemeClr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137160" rIns="182880" bIns="13716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sz="1600" b="1" dirty="0"/>
              <a:t>$ </a:t>
            </a:r>
            <a:r>
              <a:rPr lang="en-US" sz="1600" b="1" dirty="0" err="1"/>
              <a:t>mpirun</a:t>
            </a:r>
            <a:r>
              <a:rPr lang="en-US" sz="1600" b="1" dirty="0"/>
              <a:t> –</a:t>
            </a:r>
            <a:r>
              <a:rPr lang="en-US" sz="1600" b="1" dirty="0" err="1"/>
              <a:t>np</a:t>
            </a:r>
            <a:r>
              <a:rPr lang="en-US" sz="1600" b="1" dirty="0"/>
              <a:t> 4</a:t>
            </a:r>
            <a:r>
              <a:rPr lang="en-US" sz="1600" b="1" dirty="0" smtClean="0"/>
              <a:t> python </a:t>
            </a:r>
            <a:r>
              <a:rPr lang="en-US" sz="1600" b="1" dirty="0" err="1" smtClean="0"/>
              <a:t>helloworld.py</a:t>
            </a:r>
            <a:endParaRPr lang="en-US" sz="1600" b="1" dirty="0" smtClean="0"/>
          </a:p>
          <a:p>
            <a:pPr algn="l"/>
            <a:r>
              <a:rPr lang="en-US" sz="1600" dirty="0"/>
              <a:t>Hello world: My rank is 0 out of 4 processes/nodes</a:t>
            </a:r>
          </a:p>
          <a:p>
            <a:pPr algn="l"/>
            <a:r>
              <a:rPr lang="en-US" sz="1600" dirty="0"/>
              <a:t>Hello world: My rank is 2 out of 4 processes/nodes</a:t>
            </a:r>
          </a:p>
          <a:p>
            <a:pPr algn="l"/>
            <a:r>
              <a:rPr lang="en-US" sz="1600" dirty="0"/>
              <a:t>Hello world: My rank is 3 out of 4 processes/nodes</a:t>
            </a:r>
          </a:p>
          <a:p>
            <a:pPr algn="l"/>
            <a:r>
              <a:rPr lang="en-US" sz="1600" dirty="0"/>
              <a:t>Hello world: My rank is 1 out of 4 processes/nodes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 Data Types</a:t>
            </a:r>
          </a:p>
        </p:txBody>
      </p:sp>
      <p:sp>
        <p:nvSpPr>
          <p:cNvPr id="502787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990600"/>
            <a:ext cx="5486400" cy="5105400"/>
          </a:xfrm>
        </p:spPr>
        <p:txBody>
          <a:bodyPr/>
          <a:lstStyle/>
          <a:p>
            <a:r>
              <a:rPr lang="en-US" sz="2000" dirty="0"/>
              <a:t>C Data types</a:t>
            </a:r>
          </a:p>
          <a:p>
            <a:pPr lvl="1"/>
            <a:r>
              <a:rPr lang="en-US" sz="2000" dirty="0"/>
              <a:t>C_INT		- </a:t>
            </a:r>
            <a:r>
              <a:rPr lang="en-US" sz="2000" dirty="0" err="1"/>
              <a:t>int</a:t>
            </a:r>
            <a:endParaRPr lang="en-US" sz="2000" dirty="0"/>
          </a:p>
          <a:p>
            <a:pPr lvl="1"/>
            <a:r>
              <a:rPr lang="en-US" sz="2000" dirty="0" smtClean="0"/>
              <a:t>C_LONG	</a:t>
            </a:r>
            <a:r>
              <a:rPr lang="en-US" sz="2000" dirty="0"/>
              <a:t>	- long</a:t>
            </a:r>
          </a:p>
          <a:p>
            <a:pPr lvl="1"/>
            <a:r>
              <a:rPr lang="en-US" sz="2000" dirty="0"/>
              <a:t>C_FLOAT	- float</a:t>
            </a:r>
          </a:p>
          <a:p>
            <a:pPr lvl="1"/>
            <a:r>
              <a:rPr lang="en-US" sz="2000" dirty="0"/>
              <a:t>C_DBL		- double</a:t>
            </a:r>
          </a:p>
          <a:p>
            <a:pPr lvl="1"/>
            <a:r>
              <a:rPr lang="en-US" sz="2000" dirty="0"/>
              <a:t>C_SCPL		- single complex</a:t>
            </a:r>
          </a:p>
          <a:p>
            <a:pPr lvl="1"/>
            <a:r>
              <a:rPr lang="en-US" sz="2000" dirty="0"/>
              <a:t>C_DCPL	</a:t>
            </a:r>
            <a:r>
              <a:rPr lang="en-US" sz="2000" dirty="0" smtClean="0"/>
              <a:t>	- </a:t>
            </a:r>
            <a:r>
              <a:rPr lang="en-US" sz="2000" dirty="0"/>
              <a:t>double complex</a:t>
            </a:r>
          </a:p>
          <a:p>
            <a:r>
              <a:rPr lang="en-US" sz="2000" dirty="0"/>
              <a:t>Fortran Data types</a:t>
            </a:r>
          </a:p>
          <a:p>
            <a:pPr lvl="1"/>
            <a:r>
              <a:rPr lang="en-US" sz="2000" dirty="0"/>
              <a:t>MT_F_INT	- integer (4/8 bytes)</a:t>
            </a:r>
          </a:p>
          <a:p>
            <a:pPr lvl="1"/>
            <a:r>
              <a:rPr lang="en-US" sz="2000" dirty="0"/>
              <a:t>MT_F_REAL	- real</a:t>
            </a:r>
          </a:p>
          <a:p>
            <a:pPr lvl="1"/>
            <a:r>
              <a:rPr lang="en-US" sz="2000" dirty="0"/>
              <a:t>MT_F_DBL	- double precision</a:t>
            </a:r>
          </a:p>
          <a:p>
            <a:pPr lvl="1"/>
            <a:r>
              <a:rPr lang="en-US" sz="2000" dirty="0"/>
              <a:t>MT_F_SCPL </a:t>
            </a:r>
            <a:r>
              <a:rPr lang="en-US" sz="2000" dirty="0" smtClean="0"/>
              <a:t>	- </a:t>
            </a:r>
            <a:r>
              <a:rPr lang="en-US" sz="2000" dirty="0"/>
              <a:t>single complex</a:t>
            </a:r>
          </a:p>
          <a:p>
            <a:pPr lvl="1"/>
            <a:r>
              <a:rPr lang="en-US" sz="2000" dirty="0"/>
              <a:t>MT_F_DCPL	- double complex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Creating/Destroying Arrays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143000"/>
            <a:ext cx="8186738" cy="3575050"/>
          </a:xfrm>
        </p:spPr>
        <p:txBody>
          <a:bodyPr/>
          <a:lstStyle/>
          <a:p>
            <a:pPr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2000" dirty="0" smtClean="0"/>
              <a:t>To </a:t>
            </a:r>
            <a:r>
              <a:rPr lang="en-US" sz="2000" i="1" dirty="0" smtClean="0"/>
              <a:t>create</a:t>
            </a:r>
            <a:r>
              <a:rPr lang="en-US" sz="2000" dirty="0" smtClean="0"/>
              <a:t> an array with a regular distribution:</a:t>
            </a:r>
          </a:p>
          <a:p>
            <a:pPr lvl="1"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2000" b="1" dirty="0" smtClean="0"/>
              <a:t>Fortran	</a:t>
            </a:r>
            <a:r>
              <a:rPr lang="en-US" sz="2000" dirty="0" smtClean="0"/>
              <a:t>logical function </a:t>
            </a:r>
            <a:r>
              <a:rPr lang="en-US" sz="2000" dirty="0" err="1" smtClean="0"/>
              <a:t>nga_create(type</a:t>
            </a:r>
            <a:r>
              <a:rPr lang="en-US" sz="2000" dirty="0" smtClean="0"/>
              <a:t>, </a:t>
            </a:r>
            <a:r>
              <a:rPr lang="en-US" sz="2000" dirty="0" err="1" smtClean="0"/>
              <a:t>ndim</a:t>
            </a:r>
            <a:r>
              <a:rPr lang="en-US" sz="2000" dirty="0" smtClean="0"/>
              <a:t>, dims, name, </a:t>
            </a:r>
          </a:p>
          <a:p>
            <a:pPr lvl="1"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2000" dirty="0" smtClean="0"/>
              <a:t>					chunk, </a:t>
            </a:r>
            <a:r>
              <a:rPr lang="en-US" sz="2000" dirty="0" err="1" smtClean="0"/>
              <a:t>g_a</a:t>
            </a:r>
            <a:r>
              <a:rPr lang="en-US" sz="2000" dirty="0" smtClean="0"/>
              <a:t>)</a:t>
            </a:r>
          </a:p>
          <a:p>
            <a:pPr lvl="1"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2000" b="1" dirty="0" smtClean="0"/>
              <a:t>C			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NGA_Create(int</a:t>
            </a:r>
            <a:r>
              <a:rPr lang="en-US" sz="2000" dirty="0" smtClean="0"/>
              <a:t> type, 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ndim</a:t>
            </a:r>
            <a:r>
              <a:rPr lang="en-US" sz="2000" dirty="0" smtClean="0"/>
              <a:t>, </a:t>
            </a:r>
            <a:r>
              <a:rPr lang="en-US" sz="2000" dirty="0" err="1" smtClean="0"/>
              <a:t>int</a:t>
            </a:r>
            <a:r>
              <a:rPr lang="en-US" sz="2000" dirty="0" smtClean="0"/>
              <a:t> dims[],</a:t>
            </a:r>
          </a:p>
          <a:p>
            <a:pPr lvl="1"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2000" dirty="0" smtClean="0"/>
              <a:t>					char *name, </a:t>
            </a:r>
            <a:r>
              <a:rPr lang="en-US" sz="2000" dirty="0" err="1" smtClean="0"/>
              <a:t>int</a:t>
            </a:r>
            <a:r>
              <a:rPr lang="en-US" sz="2000" dirty="0" smtClean="0"/>
              <a:t> chunk[])</a:t>
            </a:r>
          </a:p>
          <a:p>
            <a:pPr lvl="1"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2000" b="1" dirty="0" smtClean="0"/>
              <a:t>Python	</a:t>
            </a:r>
            <a:r>
              <a:rPr lang="en-US" sz="2000" dirty="0" err="1" smtClean="0"/>
              <a:t>g_a</a:t>
            </a:r>
            <a:r>
              <a:rPr lang="en-US" sz="2000" dirty="0" smtClean="0"/>
              <a:t> = </a:t>
            </a:r>
            <a:r>
              <a:rPr lang="en-US" sz="2000" dirty="0" err="1" smtClean="0"/>
              <a:t>ga.create(type</a:t>
            </a:r>
            <a:r>
              <a:rPr lang="en-US" sz="2000" dirty="0" smtClean="0"/>
              <a:t>, dims, name="", chunk=None,</a:t>
            </a:r>
          </a:p>
          <a:p>
            <a:pPr lvl="1"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2000" dirty="0" smtClean="0"/>
              <a:t>					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pgroup</a:t>
            </a:r>
            <a:r>
              <a:rPr lang="en-US" sz="2000" dirty="0" smtClean="0"/>
              <a:t>=-1)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endParaRPr lang="en-US" sz="1200" dirty="0" smtClean="0"/>
          </a:p>
          <a:p>
            <a:pPr>
              <a:buFont typeface="Monotype Sorts" pitchFamily="2" charset="2"/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 dirty="0" smtClean="0"/>
              <a:t>character*(*)	name	- a unique character string			[input]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 dirty="0" smtClean="0"/>
              <a:t>integer	type		- GA data type				[input]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 dirty="0" smtClean="0"/>
              <a:t>integer	dims() 	- array dimensions                      		[input]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 dirty="0" smtClean="0"/>
              <a:t>integer	chunk()	- minimum size that dimensions</a:t>
            </a:r>
            <a:br>
              <a:rPr lang="en-US" sz="1200" dirty="0" smtClean="0"/>
            </a:br>
            <a:r>
              <a:rPr lang="en-US" sz="1200" dirty="0" smtClean="0"/>
              <a:t>				  should be chunked into			[input]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 dirty="0" smtClean="0"/>
              <a:t>integer	</a:t>
            </a:r>
            <a:r>
              <a:rPr lang="en-US" sz="1200" dirty="0" err="1" smtClean="0"/>
              <a:t>g_a</a:t>
            </a:r>
            <a:r>
              <a:rPr lang="en-US" sz="1200" dirty="0" smtClean="0"/>
              <a:t>		- array handle for future references	[output]</a:t>
            </a:r>
          </a:p>
          <a:p>
            <a:pPr lvl="1">
              <a:buFont typeface="Monotype Sorts" pitchFamily="2" charset="2"/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endParaRPr lang="en-US" dirty="0" smtClean="0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8600" y="5029200"/>
            <a:ext cx="6248400" cy="1676400"/>
          </a:xfrm>
          <a:prstGeom prst="rect">
            <a:avLst/>
          </a:prstGeom>
          <a:solidFill>
            <a:srgbClr val="B9CDE5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137160" rIns="182880" bIns="137160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     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dims(1) = 5000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  dims(2) = 5000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  chunk(1) = -1     !Use defaults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  chunk(2) = -1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  if (.not.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nga_create(MT_F_DBL,2,dims,’Array_A’,chunk,g_a)</a:t>
            </a:r>
            <a:r>
              <a:rPr lang="en-US" sz="1200" b="1" dirty="0">
                <a:latin typeface="Courier New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 +    call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ga_error(“Could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 not create global array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A”,g_a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</p:txBody>
      </p:sp>
      <p:pic>
        <p:nvPicPr>
          <p:cNvPr id="9" name="Picture 5" descr="distr-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1" r="11258" b="12569"/>
          <a:stretch>
            <a:fillRect/>
          </a:stretch>
        </p:blipFill>
        <p:spPr bwMode="auto">
          <a:xfrm>
            <a:off x="5943600" y="3708400"/>
            <a:ext cx="28194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Creating/Destroying Arrays (cont.)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idx="1"/>
          </p:nvPr>
        </p:nvSpPr>
        <p:spPr>
          <a:xfrm>
            <a:off x="492125" y="1143000"/>
            <a:ext cx="8186738" cy="3575050"/>
          </a:xfrm>
        </p:spPr>
        <p:txBody>
          <a:bodyPr/>
          <a:lstStyle/>
          <a:p>
            <a:pPr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dirty="0" smtClean="0"/>
              <a:t>T</a:t>
            </a:r>
            <a:r>
              <a:rPr lang="en-US" sz="2000" dirty="0" smtClean="0"/>
              <a:t>o </a:t>
            </a:r>
            <a:r>
              <a:rPr lang="en-US" sz="2000" i="1" dirty="0" smtClean="0"/>
              <a:t>create</a:t>
            </a:r>
            <a:r>
              <a:rPr lang="en-US" sz="2000" dirty="0" smtClean="0"/>
              <a:t> an array with an irregular distribution:</a:t>
            </a:r>
          </a:p>
          <a:p>
            <a:pPr lvl="1"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2000" b="1" dirty="0" smtClean="0"/>
              <a:t>Fortran	</a:t>
            </a:r>
            <a:r>
              <a:rPr lang="en-US" sz="2000" dirty="0" smtClean="0"/>
              <a:t>logical function </a:t>
            </a:r>
            <a:r>
              <a:rPr lang="en-US" sz="2000" dirty="0" err="1" smtClean="0"/>
              <a:t>nga_create_irreg</a:t>
            </a:r>
            <a:r>
              <a:rPr lang="en-US" sz="2000" dirty="0" smtClean="0"/>
              <a:t> (type, </a:t>
            </a:r>
            <a:r>
              <a:rPr lang="en-US" sz="2000" dirty="0" err="1" smtClean="0"/>
              <a:t>ndim</a:t>
            </a:r>
            <a:r>
              <a:rPr lang="en-US" sz="2000" dirty="0" smtClean="0"/>
              <a:t>, </a:t>
            </a:r>
          </a:p>
          <a:p>
            <a:pPr lvl="1"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2000" dirty="0" smtClean="0"/>
              <a:t>					dims, </a:t>
            </a:r>
            <a:r>
              <a:rPr lang="en-US" sz="2000" dirty="0" err="1" smtClean="0"/>
              <a:t>array_name</a:t>
            </a:r>
            <a:r>
              <a:rPr lang="en-US" sz="2000" dirty="0" smtClean="0"/>
              <a:t>, map, </a:t>
            </a:r>
            <a:r>
              <a:rPr lang="en-US" sz="2000" dirty="0" err="1" smtClean="0"/>
              <a:t>nblock</a:t>
            </a:r>
            <a:r>
              <a:rPr lang="en-US" sz="2000" dirty="0" smtClean="0"/>
              <a:t>, </a:t>
            </a:r>
            <a:r>
              <a:rPr lang="en-US" sz="2000" dirty="0" err="1" smtClean="0"/>
              <a:t>g_a</a:t>
            </a:r>
            <a:r>
              <a:rPr lang="en-US" sz="2000" dirty="0" smtClean="0"/>
              <a:t>)</a:t>
            </a:r>
          </a:p>
          <a:p>
            <a:pPr lvl="1"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2000" b="1" dirty="0" smtClean="0"/>
              <a:t>C</a:t>
            </a:r>
            <a:r>
              <a:rPr lang="en-US" sz="2000" dirty="0" smtClean="0"/>
              <a:t>			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NGA_Create_irreg(int</a:t>
            </a:r>
            <a:r>
              <a:rPr lang="en-US" sz="2000" dirty="0" smtClean="0"/>
              <a:t> type, 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ndim</a:t>
            </a:r>
            <a:r>
              <a:rPr lang="en-US" sz="2000" dirty="0" smtClean="0"/>
              <a:t>, </a:t>
            </a:r>
            <a:r>
              <a:rPr lang="en-US" sz="2000" dirty="0" err="1" smtClean="0"/>
              <a:t>int</a:t>
            </a:r>
            <a:r>
              <a:rPr lang="en-US" sz="2000" dirty="0" smtClean="0"/>
              <a:t> dims[], 				char* </a:t>
            </a:r>
            <a:r>
              <a:rPr lang="en-US" sz="2000" dirty="0" err="1" smtClean="0"/>
              <a:t>array_name</a:t>
            </a:r>
            <a:r>
              <a:rPr lang="en-US" sz="2000" dirty="0" smtClean="0"/>
              <a:t>, </a:t>
            </a:r>
            <a:r>
              <a:rPr lang="en-US" sz="2000" dirty="0" err="1" smtClean="0"/>
              <a:t>nblock</a:t>
            </a:r>
            <a:r>
              <a:rPr lang="en-US" sz="2000" dirty="0" smtClean="0"/>
              <a:t>[], map[])</a:t>
            </a:r>
          </a:p>
          <a:p>
            <a:pPr lvl="1"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2000" b="1" dirty="0" smtClean="0"/>
              <a:t>Python	</a:t>
            </a:r>
            <a:r>
              <a:rPr lang="en-US" sz="2000" dirty="0" err="1" smtClean="0"/>
              <a:t>g_a</a:t>
            </a:r>
            <a:r>
              <a:rPr lang="en-US" sz="2000" dirty="0" smtClean="0"/>
              <a:t> = </a:t>
            </a:r>
            <a:r>
              <a:rPr lang="en-US" sz="2000" dirty="0" err="1" smtClean="0"/>
              <a:t>ga.create_irreg(int</a:t>
            </a:r>
            <a:r>
              <a:rPr lang="en-US" sz="2000" dirty="0" smtClean="0"/>
              <a:t> </a:t>
            </a:r>
            <a:r>
              <a:rPr lang="en-US" sz="2000" dirty="0" err="1" smtClean="0"/>
              <a:t>gtype</a:t>
            </a:r>
            <a:r>
              <a:rPr lang="en-US" sz="2000" dirty="0" smtClean="0"/>
              <a:t>, dims, block, map, </a:t>
            </a:r>
          </a:p>
          <a:p>
            <a:pPr lvl="1"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2000" dirty="0" smtClean="0"/>
              <a:t>					</a:t>
            </a:r>
            <a:r>
              <a:rPr lang="en-US" sz="1800" dirty="0" smtClean="0"/>
              <a:t>name="", </a:t>
            </a:r>
            <a:r>
              <a:rPr lang="en-US" sz="1800" dirty="0" err="1" smtClean="0"/>
              <a:t>pgroup</a:t>
            </a:r>
            <a:r>
              <a:rPr lang="en-US" sz="1800" dirty="0" smtClean="0"/>
              <a:t>=-1)</a:t>
            </a:r>
            <a:endParaRPr lang="en-US" dirty="0" smtClean="0"/>
          </a:p>
          <a:p>
            <a:pPr>
              <a:buFont typeface="Monotype Sorts" pitchFamily="2" charset="2"/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endParaRPr lang="en-US" sz="1200" dirty="0" smtClean="0"/>
          </a:p>
          <a:p>
            <a:pPr>
              <a:buFont typeface="Monotype Sorts" pitchFamily="2" charset="2"/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endParaRPr lang="en-US" sz="1200" dirty="0" smtClean="0"/>
          </a:p>
          <a:p>
            <a:pPr>
              <a:buFont typeface="Monotype Sorts" pitchFamily="2" charset="2"/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 dirty="0" smtClean="0"/>
              <a:t>character*(*)	name	- a unique character string				[input]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 dirty="0" smtClean="0"/>
              <a:t>integer 	type		- GA </a:t>
            </a:r>
            <a:r>
              <a:rPr lang="en-US" sz="1200" dirty="0" err="1" smtClean="0"/>
              <a:t>datatype</a:t>
            </a:r>
            <a:r>
              <a:rPr lang="en-US" sz="1200" dirty="0" smtClean="0"/>
              <a:t>					[input]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 dirty="0" smtClean="0"/>
              <a:t>integer	dims    	- array dimensions					[input]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 dirty="0" smtClean="0"/>
              <a:t>integer	</a:t>
            </a:r>
            <a:r>
              <a:rPr lang="en-US" sz="1200" dirty="0" err="1" smtClean="0"/>
              <a:t>nblock</a:t>
            </a:r>
            <a:r>
              <a:rPr lang="en-US" sz="1200" dirty="0" smtClean="0"/>
              <a:t>(*)	- no. of blocks each dimension is divided into	[input]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 dirty="0" smtClean="0"/>
              <a:t>integer	map(*)	- starting index for each block			[input]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 dirty="0" smtClean="0"/>
              <a:t>integer	</a:t>
            </a:r>
            <a:r>
              <a:rPr lang="en-US" sz="1200" dirty="0" err="1" smtClean="0"/>
              <a:t>g_a</a:t>
            </a:r>
            <a:r>
              <a:rPr lang="en-US" sz="1200" dirty="0" smtClean="0"/>
              <a:t>		- integer handle for future references		[output]</a:t>
            </a:r>
          </a:p>
        </p:txBody>
      </p:sp>
      <p:pic>
        <p:nvPicPr>
          <p:cNvPr id="6" name="Picture 7" descr="distr-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5" t="8743" r="13376"/>
          <a:stretch>
            <a:fillRect/>
          </a:stretch>
        </p:blipFill>
        <p:spPr bwMode="auto">
          <a:xfrm>
            <a:off x="6172200" y="3754437"/>
            <a:ext cx="2743200" cy="96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Creating/Destroying Arrays (cont.)</a:t>
            </a:r>
          </a:p>
        </p:txBody>
      </p:sp>
      <p:sp>
        <p:nvSpPr>
          <p:cNvPr id="390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43000"/>
            <a:ext cx="8186738" cy="2362200"/>
          </a:xfrm>
        </p:spPr>
        <p:txBody>
          <a:bodyPr/>
          <a:lstStyle/>
          <a:p>
            <a:pPr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800" dirty="0"/>
              <a:t>Example of irregular distribution:</a:t>
            </a:r>
          </a:p>
          <a:p>
            <a:pPr lvl="1"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800" dirty="0"/>
              <a:t>The distribution is specified as a Cartesian product of distributions for each dimension. The array indices start at 1. </a:t>
            </a:r>
          </a:p>
          <a:p>
            <a:pPr lvl="2"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800" dirty="0"/>
              <a:t>The figure demonstrates distribution of a 2-dimensional array 8x10 on 6 (or more) processors. </a:t>
            </a:r>
            <a:r>
              <a:rPr lang="en-US" sz="1800" i="1" dirty="0"/>
              <a:t>block[2]</a:t>
            </a:r>
            <a:r>
              <a:rPr lang="en-US" sz="1800" dirty="0"/>
              <a:t>={3,2}, the size of </a:t>
            </a:r>
            <a:r>
              <a:rPr lang="en-US" sz="1800" i="1" dirty="0"/>
              <a:t>map</a:t>
            </a:r>
            <a:r>
              <a:rPr lang="en-US" sz="1800" dirty="0"/>
              <a:t> array is </a:t>
            </a:r>
            <a:r>
              <a:rPr lang="en-US" sz="1800" i="1" dirty="0"/>
              <a:t>s</a:t>
            </a:r>
            <a:r>
              <a:rPr lang="en-US" sz="1800" dirty="0"/>
              <a:t>=5 and array </a:t>
            </a:r>
            <a:r>
              <a:rPr lang="en-US" sz="1800" i="1" dirty="0"/>
              <a:t>map</a:t>
            </a:r>
            <a:r>
              <a:rPr lang="en-US" sz="1800" dirty="0"/>
              <a:t> contains the following elements </a:t>
            </a:r>
            <a:r>
              <a:rPr lang="en-US" sz="1800" i="1" dirty="0"/>
              <a:t>map</a:t>
            </a:r>
            <a:r>
              <a:rPr lang="en-US" sz="1800" dirty="0"/>
              <a:t>={1,3,7, 1, 6}.</a:t>
            </a:r>
          </a:p>
          <a:p>
            <a:pPr lvl="2"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800" dirty="0"/>
              <a:t>The distribution is </a:t>
            </a:r>
            <a:r>
              <a:rPr lang="en-US" sz="1800" dirty="0" err="1"/>
              <a:t>nonuniform</a:t>
            </a:r>
            <a:r>
              <a:rPr lang="en-US" sz="1800" dirty="0"/>
              <a:t> because, P1 and P4 get 20 elements each and processors P0,P2,P3, and P5 only 10 elements each. </a:t>
            </a:r>
          </a:p>
        </p:txBody>
      </p:sp>
      <p:sp>
        <p:nvSpPr>
          <p:cNvPr id="390148" name="Text Box 4"/>
          <p:cNvSpPr txBox="1">
            <a:spLocks noChangeArrowheads="1"/>
          </p:cNvSpPr>
          <p:nvPr/>
        </p:nvSpPr>
        <p:spPr bwMode="auto">
          <a:xfrm>
            <a:off x="533400" y="3657600"/>
            <a:ext cx="5257800" cy="2667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2880" tIns="137160" rIns="182880" bIns="137160"/>
          <a:lstStyle/>
          <a:p>
            <a:pPr algn="l">
              <a:spcBef>
                <a:spcPct val="20000"/>
              </a:spcBef>
            </a:pPr>
            <a:r>
              <a:rPr lang="en-US" sz="1200" dirty="0">
                <a:latin typeface="Courier New" pitchFamily="49" charset="0"/>
              </a:rPr>
              <a:t>      </a:t>
            </a:r>
            <a:r>
              <a:rPr lang="en-US" sz="1200" b="1" dirty="0">
                <a:latin typeface="Courier New" pitchFamily="49" charset="0"/>
              </a:rPr>
              <a:t>block(1) = 3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      block(2) = 2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      map(1) = 1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      map(2) = 3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      map(3) = 7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      map(4) = 1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      map(5) = 6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      if (.</a:t>
            </a:r>
            <a:r>
              <a:rPr lang="en-US" sz="1200" b="1" dirty="0" err="1">
                <a:latin typeface="Courier New" pitchFamily="49" charset="0"/>
              </a:rPr>
              <a:t>not.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nga_create_irreg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(MT_F_DBL,2,dims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</a:rPr>
              <a:t>, &amp;</a:t>
            </a:r>
          </a:p>
          <a:p>
            <a:pPr algn="l">
              <a:spcBef>
                <a:spcPct val="20000"/>
              </a:spcBef>
            </a:pP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</a:rPr>
              <a:t>        ’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</a:rPr>
              <a:t>Array_A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’,map,block,g_a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</a:rPr>
              <a:t>)</a:t>
            </a:r>
            <a:r>
              <a:rPr lang="en-US" sz="1200" b="1" dirty="0" smtClean="0">
                <a:latin typeface="Courier New" pitchFamily="49" charset="0"/>
              </a:rPr>
              <a:t>) &amp;</a:t>
            </a:r>
            <a:endParaRPr lang="en-US" sz="1200" b="1" dirty="0">
              <a:latin typeface="Courier New" pitchFamily="49" charset="0"/>
            </a:endParaRPr>
          </a:p>
          <a:p>
            <a:pPr algn="l"/>
            <a:r>
              <a:rPr lang="en-US" sz="1200" b="1" dirty="0">
                <a:latin typeface="Courier New" pitchFamily="49" charset="0"/>
              </a:rPr>
              <a:t>     </a:t>
            </a:r>
            <a:r>
              <a:rPr lang="en-US" sz="1200" b="1" dirty="0" smtClean="0">
                <a:latin typeface="Courier New" pitchFamily="49" charset="0"/>
              </a:rPr>
              <a:t>   call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ga_error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(“Could not create 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</a:rPr>
              <a:t>array </a:t>
            </a:r>
            <a:r>
              <a:rPr lang="en-US" sz="1200" b="1" dirty="0" err="1" smtClean="0">
                <a:solidFill>
                  <a:srgbClr val="FF0000"/>
                </a:solidFill>
                <a:latin typeface="Courier New" pitchFamily="49" charset="0"/>
              </a:rPr>
              <a:t>A”,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g_a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endParaRPr lang="en-US" sz="1200" b="1" dirty="0">
              <a:solidFill>
                <a:schemeClr val="bg2"/>
              </a:solidFill>
              <a:latin typeface="Courier New" pitchFamily="49" charset="0"/>
            </a:endParaRPr>
          </a:p>
        </p:txBody>
      </p:sp>
      <p:sp>
        <p:nvSpPr>
          <p:cNvPr id="390252" name="Rectangle 108"/>
          <p:cNvSpPr>
            <a:spLocks noChangeArrowheads="1"/>
          </p:cNvSpPr>
          <p:nvPr/>
        </p:nvSpPr>
        <p:spPr bwMode="auto">
          <a:xfrm>
            <a:off x="8321675" y="4954587"/>
            <a:ext cx="517525" cy="455613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 anchor="ctr"/>
          <a:lstStyle/>
          <a:p>
            <a:pPr marL="285750" indent="-285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0251" name="Rectangle 107"/>
          <p:cNvSpPr>
            <a:spLocks noChangeArrowheads="1"/>
          </p:cNvSpPr>
          <p:nvPr/>
        </p:nvSpPr>
        <p:spPr bwMode="auto">
          <a:xfrm>
            <a:off x="7283450" y="4954587"/>
            <a:ext cx="1038225" cy="455613"/>
          </a:xfrm>
          <a:prstGeom prst="rect">
            <a:avLst/>
          </a:prstGeom>
          <a:solidFill>
            <a:srgbClr val="00CCFF"/>
          </a:solidFill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 anchor="ctr"/>
          <a:lstStyle/>
          <a:p>
            <a:pPr marL="285750" indent="-285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P5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0250" name="Rectangle 106"/>
          <p:cNvSpPr>
            <a:spLocks noChangeArrowheads="1"/>
          </p:cNvSpPr>
          <p:nvPr/>
        </p:nvSpPr>
        <p:spPr bwMode="auto">
          <a:xfrm>
            <a:off x="6248400" y="4954587"/>
            <a:ext cx="1035050" cy="455613"/>
          </a:xfrm>
          <a:prstGeom prst="rect">
            <a:avLst/>
          </a:prstGeom>
          <a:solidFill>
            <a:srgbClr val="00CCFF"/>
          </a:solidFill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 anchor="ctr"/>
          <a:lstStyle/>
          <a:p>
            <a:pPr marL="285750" indent="-285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P2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0249" name="Rectangle 105"/>
          <p:cNvSpPr>
            <a:spLocks noChangeArrowheads="1"/>
          </p:cNvSpPr>
          <p:nvPr/>
        </p:nvSpPr>
        <p:spPr bwMode="auto">
          <a:xfrm>
            <a:off x="8321675" y="4283075"/>
            <a:ext cx="517525" cy="671512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 anchor="ctr"/>
          <a:lstStyle/>
          <a:p>
            <a:pPr marL="285750" indent="-285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4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0248" name="Rectangle 104"/>
          <p:cNvSpPr>
            <a:spLocks noChangeArrowheads="1"/>
          </p:cNvSpPr>
          <p:nvPr/>
        </p:nvSpPr>
        <p:spPr bwMode="auto">
          <a:xfrm>
            <a:off x="7283450" y="4283075"/>
            <a:ext cx="1038225" cy="671512"/>
          </a:xfrm>
          <a:prstGeom prst="rect">
            <a:avLst/>
          </a:prstGeom>
          <a:solidFill>
            <a:srgbClr val="00CCFF"/>
          </a:solidFill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 anchor="ctr"/>
          <a:lstStyle/>
          <a:p>
            <a:pPr marL="285750" indent="-285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P4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0247" name="Rectangle 103"/>
          <p:cNvSpPr>
            <a:spLocks noChangeArrowheads="1"/>
          </p:cNvSpPr>
          <p:nvPr/>
        </p:nvSpPr>
        <p:spPr bwMode="auto">
          <a:xfrm>
            <a:off x="6248400" y="4283075"/>
            <a:ext cx="1035050" cy="671512"/>
          </a:xfrm>
          <a:prstGeom prst="rect">
            <a:avLst/>
          </a:prstGeom>
          <a:solidFill>
            <a:srgbClr val="00CCFF"/>
          </a:solidFill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 anchor="ctr"/>
          <a:lstStyle/>
          <a:p>
            <a:pPr marL="285750" indent="-285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P1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0246" name="Rectangle 102"/>
          <p:cNvSpPr>
            <a:spLocks noChangeArrowheads="1"/>
          </p:cNvSpPr>
          <p:nvPr/>
        </p:nvSpPr>
        <p:spPr bwMode="auto">
          <a:xfrm>
            <a:off x="8321675" y="3827462"/>
            <a:ext cx="517525" cy="455613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 anchor="ctr"/>
          <a:lstStyle/>
          <a:p>
            <a:pPr marL="285750" indent="-285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2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0245" name="Rectangle 101"/>
          <p:cNvSpPr>
            <a:spLocks noChangeArrowheads="1"/>
          </p:cNvSpPr>
          <p:nvPr/>
        </p:nvSpPr>
        <p:spPr bwMode="auto">
          <a:xfrm>
            <a:off x="7283450" y="3827462"/>
            <a:ext cx="1038225" cy="455613"/>
          </a:xfrm>
          <a:prstGeom prst="rect">
            <a:avLst/>
          </a:prstGeom>
          <a:solidFill>
            <a:srgbClr val="00CCFF"/>
          </a:solidFill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 anchor="ctr"/>
          <a:lstStyle/>
          <a:p>
            <a:pPr marL="285750" indent="-285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P3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0244" name="Rectangle 100"/>
          <p:cNvSpPr>
            <a:spLocks noChangeArrowheads="1"/>
          </p:cNvSpPr>
          <p:nvPr/>
        </p:nvSpPr>
        <p:spPr bwMode="auto">
          <a:xfrm>
            <a:off x="6248400" y="3827462"/>
            <a:ext cx="1035050" cy="455613"/>
          </a:xfrm>
          <a:prstGeom prst="rect">
            <a:avLst/>
          </a:prstGeom>
          <a:solidFill>
            <a:srgbClr val="00CCFF"/>
          </a:solidFill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 anchor="ctr"/>
          <a:lstStyle/>
          <a:p>
            <a:pPr marL="285750" indent="-285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P0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0243" name="Rectangle 99"/>
          <p:cNvSpPr>
            <a:spLocks noChangeArrowheads="1"/>
          </p:cNvSpPr>
          <p:nvPr/>
        </p:nvSpPr>
        <p:spPr bwMode="auto">
          <a:xfrm>
            <a:off x="8321675" y="3309937"/>
            <a:ext cx="517525" cy="51752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 anchor="ctr"/>
          <a:lstStyle/>
          <a:p>
            <a:pPr algn="l">
              <a:spcBef>
                <a:spcPct val="20000"/>
              </a:spcBef>
              <a:buClr>
                <a:schemeClr val="accent2"/>
              </a:buClr>
              <a:buFont typeface="Monotype Sorts" pitchFamily="2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endParaRPr lang="en-US" sz="1600"/>
          </a:p>
        </p:txBody>
      </p:sp>
      <p:sp>
        <p:nvSpPr>
          <p:cNvPr id="390242" name="Rectangle 98"/>
          <p:cNvSpPr>
            <a:spLocks noChangeArrowheads="1"/>
          </p:cNvSpPr>
          <p:nvPr/>
        </p:nvSpPr>
        <p:spPr bwMode="auto">
          <a:xfrm>
            <a:off x="7283450" y="3309937"/>
            <a:ext cx="1038225" cy="51752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 anchor="ctr"/>
          <a:lstStyle/>
          <a:p>
            <a:pPr marL="285750" indent="-285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5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0241" name="Rectangle 97"/>
          <p:cNvSpPr>
            <a:spLocks noChangeArrowheads="1"/>
          </p:cNvSpPr>
          <p:nvPr/>
        </p:nvSpPr>
        <p:spPr bwMode="auto">
          <a:xfrm>
            <a:off x="6248400" y="3309937"/>
            <a:ext cx="1035050" cy="51752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 anchor="ctr"/>
          <a:lstStyle/>
          <a:p>
            <a:pPr marL="285750" indent="-285750"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>
                <a:latin typeface="Times New Roman" pitchFamily="18" charset="0"/>
                <a:cs typeface="Times New Roman" pitchFamily="18" charset="0"/>
              </a:rPr>
              <a:t>5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90253" name="Line 109"/>
          <p:cNvSpPr>
            <a:spLocks noChangeShapeType="1"/>
          </p:cNvSpPr>
          <p:nvPr/>
        </p:nvSpPr>
        <p:spPr bwMode="auto">
          <a:xfrm>
            <a:off x="6248400" y="3309937"/>
            <a:ext cx="1035050" cy="0"/>
          </a:xfrm>
          <a:prstGeom prst="line">
            <a:avLst/>
          </a:prstGeom>
          <a:noFill/>
          <a:ln w="25400" cap="rnd">
            <a:noFill/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0254" name="Line 110"/>
          <p:cNvSpPr>
            <a:spLocks noChangeShapeType="1"/>
          </p:cNvSpPr>
          <p:nvPr/>
        </p:nvSpPr>
        <p:spPr bwMode="auto">
          <a:xfrm>
            <a:off x="6248400" y="5410200"/>
            <a:ext cx="1035050" cy="0"/>
          </a:xfrm>
          <a:prstGeom prst="line">
            <a:avLst/>
          </a:prstGeom>
          <a:noFill/>
          <a:ln w="25400" cap="rnd">
            <a:noFill/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0255" name="Line 111"/>
          <p:cNvSpPr>
            <a:spLocks noChangeShapeType="1"/>
          </p:cNvSpPr>
          <p:nvPr/>
        </p:nvSpPr>
        <p:spPr bwMode="auto">
          <a:xfrm>
            <a:off x="6248400" y="3309937"/>
            <a:ext cx="0" cy="517525"/>
          </a:xfrm>
          <a:prstGeom prst="line">
            <a:avLst/>
          </a:prstGeom>
          <a:noFill/>
          <a:ln w="25400" cap="rnd">
            <a:noFill/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0256" name="Line 112"/>
          <p:cNvSpPr>
            <a:spLocks noChangeShapeType="1"/>
          </p:cNvSpPr>
          <p:nvPr/>
        </p:nvSpPr>
        <p:spPr bwMode="auto">
          <a:xfrm>
            <a:off x="8839200" y="3309937"/>
            <a:ext cx="0" cy="517525"/>
          </a:xfrm>
          <a:prstGeom prst="line">
            <a:avLst/>
          </a:prstGeom>
          <a:noFill/>
          <a:ln w="25400" cap="rnd">
            <a:noFill/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0259" name="Line 115"/>
          <p:cNvSpPr>
            <a:spLocks noChangeShapeType="1"/>
          </p:cNvSpPr>
          <p:nvPr/>
        </p:nvSpPr>
        <p:spPr bwMode="auto">
          <a:xfrm>
            <a:off x="6248400" y="3827462"/>
            <a:ext cx="2590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0261" name="Line 117"/>
          <p:cNvSpPr>
            <a:spLocks noChangeShapeType="1"/>
          </p:cNvSpPr>
          <p:nvPr/>
        </p:nvSpPr>
        <p:spPr bwMode="auto">
          <a:xfrm>
            <a:off x="7283450" y="3309937"/>
            <a:ext cx="0" cy="21002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0264" name="Line 120"/>
          <p:cNvSpPr>
            <a:spLocks noChangeShapeType="1"/>
          </p:cNvSpPr>
          <p:nvPr/>
        </p:nvSpPr>
        <p:spPr bwMode="auto">
          <a:xfrm>
            <a:off x="8321675" y="3309937"/>
            <a:ext cx="0" cy="21002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0268" name="Line 124"/>
          <p:cNvSpPr>
            <a:spLocks noChangeShapeType="1"/>
          </p:cNvSpPr>
          <p:nvPr/>
        </p:nvSpPr>
        <p:spPr bwMode="auto">
          <a:xfrm>
            <a:off x="6248400" y="4283075"/>
            <a:ext cx="2590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0281" name="Line 137"/>
          <p:cNvSpPr>
            <a:spLocks noChangeShapeType="1"/>
          </p:cNvSpPr>
          <p:nvPr/>
        </p:nvSpPr>
        <p:spPr bwMode="auto">
          <a:xfrm>
            <a:off x="6248400" y="4954587"/>
            <a:ext cx="259080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0311" name="Line 167"/>
          <p:cNvSpPr>
            <a:spLocks noChangeShapeType="1"/>
          </p:cNvSpPr>
          <p:nvPr/>
        </p:nvSpPr>
        <p:spPr bwMode="auto">
          <a:xfrm>
            <a:off x="7283450" y="3309937"/>
            <a:ext cx="1038225" cy="0"/>
          </a:xfrm>
          <a:prstGeom prst="line">
            <a:avLst/>
          </a:prstGeom>
          <a:noFill/>
          <a:ln w="25400" cap="rnd">
            <a:noFill/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0312" name="Line 168"/>
          <p:cNvSpPr>
            <a:spLocks noChangeShapeType="1"/>
          </p:cNvSpPr>
          <p:nvPr/>
        </p:nvSpPr>
        <p:spPr bwMode="auto">
          <a:xfrm>
            <a:off x="6248400" y="3827462"/>
            <a:ext cx="0" cy="455613"/>
          </a:xfrm>
          <a:prstGeom prst="line">
            <a:avLst/>
          </a:prstGeom>
          <a:noFill/>
          <a:ln w="25400" cap="rnd">
            <a:noFill/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0313" name="Line 169"/>
          <p:cNvSpPr>
            <a:spLocks noChangeShapeType="1"/>
          </p:cNvSpPr>
          <p:nvPr/>
        </p:nvSpPr>
        <p:spPr bwMode="auto">
          <a:xfrm>
            <a:off x="8321675" y="3309937"/>
            <a:ext cx="517525" cy="0"/>
          </a:xfrm>
          <a:prstGeom prst="line">
            <a:avLst/>
          </a:prstGeom>
          <a:noFill/>
          <a:ln w="25400" cap="rnd">
            <a:noFill/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0316" name="Line 172"/>
          <p:cNvSpPr>
            <a:spLocks noChangeShapeType="1"/>
          </p:cNvSpPr>
          <p:nvPr/>
        </p:nvSpPr>
        <p:spPr bwMode="auto">
          <a:xfrm>
            <a:off x="8839200" y="3827462"/>
            <a:ext cx="0" cy="455613"/>
          </a:xfrm>
          <a:prstGeom prst="line">
            <a:avLst/>
          </a:prstGeom>
          <a:noFill/>
          <a:ln w="25400" cap="rnd">
            <a:noFill/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0318" name="Line 174"/>
          <p:cNvSpPr>
            <a:spLocks noChangeShapeType="1"/>
          </p:cNvSpPr>
          <p:nvPr/>
        </p:nvSpPr>
        <p:spPr bwMode="auto">
          <a:xfrm>
            <a:off x="6248400" y="4283075"/>
            <a:ext cx="0" cy="671512"/>
          </a:xfrm>
          <a:prstGeom prst="line">
            <a:avLst/>
          </a:prstGeom>
          <a:noFill/>
          <a:ln w="25400" cap="rnd">
            <a:noFill/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0322" name="Line 178"/>
          <p:cNvSpPr>
            <a:spLocks noChangeShapeType="1"/>
          </p:cNvSpPr>
          <p:nvPr/>
        </p:nvSpPr>
        <p:spPr bwMode="auto">
          <a:xfrm>
            <a:off x="8839200" y="4283075"/>
            <a:ext cx="0" cy="671512"/>
          </a:xfrm>
          <a:prstGeom prst="line">
            <a:avLst/>
          </a:prstGeom>
          <a:noFill/>
          <a:ln w="25400" cap="rnd">
            <a:noFill/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0324" name="Line 180"/>
          <p:cNvSpPr>
            <a:spLocks noChangeShapeType="1"/>
          </p:cNvSpPr>
          <p:nvPr/>
        </p:nvSpPr>
        <p:spPr bwMode="auto">
          <a:xfrm>
            <a:off x="6248400" y="4954587"/>
            <a:ext cx="0" cy="455613"/>
          </a:xfrm>
          <a:prstGeom prst="line">
            <a:avLst/>
          </a:prstGeom>
          <a:noFill/>
          <a:ln w="25400" cap="rnd">
            <a:noFill/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0328" name="Line 184"/>
          <p:cNvSpPr>
            <a:spLocks noChangeShapeType="1"/>
          </p:cNvSpPr>
          <p:nvPr/>
        </p:nvSpPr>
        <p:spPr bwMode="auto">
          <a:xfrm>
            <a:off x="8839200" y="4954587"/>
            <a:ext cx="0" cy="455613"/>
          </a:xfrm>
          <a:prstGeom prst="line">
            <a:avLst/>
          </a:prstGeom>
          <a:noFill/>
          <a:ln w="25400" cap="rnd">
            <a:noFill/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0330" name="Line 186"/>
          <p:cNvSpPr>
            <a:spLocks noChangeShapeType="1"/>
          </p:cNvSpPr>
          <p:nvPr/>
        </p:nvSpPr>
        <p:spPr bwMode="auto">
          <a:xfrm>
            <a:off x="7283450" y="5410200"/>
            <a:ext cx="1038225" cy="0"/>
          </a:xfrm>
          <a:prstGeom prst="line">
            <a:avLst/>
          </a:prstGeom>
          <a:noFill/>
          <a:ln w="25400" cap="rnd">
            <a:noFill/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0332" name="Line 188"/>
          <p:cNvSpPr>
            <a:spLocks noChangeShapeType="1"/>
          </p:cNvSpPr>
          <p:nvPr/>
        </p:nvSpPr>
        <p:spPr bwMode="auto">
          <a:xfrm>
            <a:off x="8321675" y="5410200"/>
            <a:ext cx="517525" cy="0"/>
          </a:xfrm>
          <a:prstGeom prst="line">
            <a:avLst/>
          </a:prstGeom>
          <a:noFill/>
          <a:ln w="25400" cap="rnd">
            <a:noFill/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Creating/Destroying Arrays (cont.)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219200"/>
            <a:ext cx="8186738" cy="3575050"/>
          </a:xfrm>
        </p:spPr>
        <p:txBody>
          <a:bodyPr/>
          <a:lstStyle/>
          <a:p>
            <a:pPr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dirty="0" smtClean="0"/>
              <a:t>To </a:t>
            </a:r>
            <a:r>
              <a:rPr lang="en-US" i="1" dirty="0" smtClean="0"/>
              <a:t>duplicate</a:t>
            </a:r>
            <a:r>
              <a:rPr lang="en-US" dirty="0" smtClean="0"/>
              <a:t> an array:</a:t>
            </a:r>
          </a:p>
          <a:p>
            <a:pPr lvl="1"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b="1" dirty="0" smtClean="0"/>
              <a:t>Fortran</a:t>
            </a:r>
            <a:r>
              <a:rPr lang="en-US" dirty="0" smtClean="0"/>
              <a:t>	logical function </a:t>
            </a:r>
            <a:r>
              <a:rPr lang="en-US" dirty="0" err="1" smtClean="0"/>
              <a:t>ga_duplicate(g_a</a:t>
            </a:r>
            <a:r>
              <a:rPr lang="en-US" dirty="0" smtClean="0"/>
              <a:t>, </a:t>
            </a:r>
            <a:r>
              <a:rPr lang="en-US" dirty="0" err="1" smtClean="0"/>
              <a:t>g_b</a:t>
            </a:r>
            <a:r>
              <a:rPr lang="en-US" dirty="0" smtClean="0"/>
              <a:t>, name)</a:t>
            </a:r>
          </a:p>
          <a:p>
            <a:pPr lvl="1"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b="1" dirty="0" smtClean="0"/>
              <a:t>C</a:t>
            </a:r>
            <a:r>
              <a:rPr lang="en-US" dirty="0" smtClean="0"/>
              <a:t>		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GA_Duplicate(int</a:t>
            </a:r>
            <a:r>
              <a:rPr lang="en-US" dirty="0" smtClean="0"/>
              <a:t> </a:t>
            </a:r>
            <a:r>
              <a:rPr lang="en-US" dirty="0" err="1" smtClean="0"/>
              <a:t>g_a</a:t>
            </a:r>
            <a:r>
              <a:rPr lang="en-US" dirty="0" smtClean="0"/>
              <a:t>, char *name)</a:t>
            </a:r>
          </a:p>
          <a:p>
            <a:pPr lvl="1"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b="1" dirty="0" smtClean="0"/>
              <a:t>Python	</a:t>
            </a:r>
            <a:r>
              <a:rPr lang="en-US" dirty="0" err="1" smtClean="0"/>
              <a:t>ga.duplicate(g_a</a:t>
            </a:r>
            <a:r>
              <a:rPr lang="en-US" dirty="0" smtClean="0"/>
              <a:t>, name)</a:t>
            </a:r>
          </a:p>
          <a:p>
            <a:pPr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dirty="0" smtClean="0"/>
              <a:t>Global arrays can be </a:t>
            </a:r>
            <a:r>
              <a:rPr lang="en-US" i="1" dirty="0" smtClean="0"/>
              <a:t>destroyed</a:t>
            </a:r>
            <a:r>
              <a:rPr lang="en-US" dirty="0" smtClean="0"/>
              <a:t> by calling the function:</a:t>
            </a:r>
          </a:p>
          <a:p>
            <a:pPr lvl="1"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b="1" dirty="0" smtClean="0"/>
              <a:t>Fortran	</a:t>
            </a:r>
            <a:r>
              <a:rPr lang="en-US" dirty="0" smtClean="0"/>
              <a:t>subroutine </a:t>
            </a:r>
            <a:r>
              <a:rPr lang="en-US" dirty="0" err="1" smtClean="0"/>
              <a:t>ga_destroy(g_a</a:t>
            </a:r>
            <a:r>
              <a:rPr lang="en-US" dirty="0" smtClean="0"/>
              <a:t>)   </a:t>
            </a:r>
          </a:p>
          <a:p>
            <a:pPr lvl="1"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b="1" dirty="0" smtClean="0"/>
              <a:t>C</a:t>
            </a:r>
            <a:r>
              <a:rPr lang="en-US" dirty="0" smtClean="0"/>
              <a:t>			void </a:t>
            </a:r>
            <a:r>
              <a:rPr lang="en-US" dirty="0" err="1" smtClean="0"/>
              <a:t>GA_Destroy(int</a:t>
            </a:r>
            <a:r>
              <a:rPr lang="en-US" dirty="0" smtClean="0"/>
              <a:t> </a:t>
            </a:r>
            <a:r>
              <a:rPr lang="en-US" dirty="0" err="1" smtClean="0"/>
              <a:t>g_a</a:t>
            </a:r>
            <a:r>
              <a:rPr lang="en-US" dirty="0" smtClean="0"/>
              <a:t>)</a:t>
            </a:r>
          </a:p>
          <a:p>
            <a:pPr lvl="1"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b="1" dirty="0" smtClean="0"/>
              <a:t>Python</a:t>
            </a:r>
            <a:r>
              <a:rPr lang="en-US" dirty="0" smtClean="0"/>
              <a:t>	</a:t>
            </a:r>
            <a:r>
              <a:rPr lang="en-US" dirty="0" err="1" smtClean="0"/>
              <a:t>ga.destroy(g_a</a:t>
            </a:r>
            <a:r>
              <a:rPr lang="en-US" dirty="0" smtClean="0"/>
              <a:t>)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endParaRPr lang="en-US" sz="1200" dirty="0" smtClean="0"/>
          </a:p>
          <a:p>
            <a:pPr>
              <a:buFont typeface="Monotype Sorts" pitchFamily="2" charset="2"/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 dirty="0" smtClean="0"/>
              <a:t>integer	</a:t>
            </a:r>
            <a:r>
              <a:rPr lang="en-US" sz="1200" dirty="0" err="1" smtClean="0"/>
              <a:t>g_a</a:t>
            </a:r>
            <a:r>
              <a:rPr lang="en-US" sz="1200" dirty="0" smtClean="0"/>
              <a:t>, </a:t>
            </a:r>
            <a:r>
              <a:rPr lang="en-US" sz="1200" dirty="0" err="1" smtClean="0"/>
              <a:t>g_b</a:t>
            </a:r>
            <a:r>
              <a:rPr lang="en-US" sz="1200" dirty="0" smtClean="0"/>
              <a:t>;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 dirty="0" smtClean="0"/>
              <a:t>character*(*)	name;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 dirty="0" smtClean="0"/>
              <a:t>name		- a character string				[input]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 dirty="0" err="1" smtClean="0"/>
              <a:t>g_a</a:t>
            </a:r>
            <a:r>
              <a:rPr lang="en-US" sz="1200" dirty="0" smtClean="0"/>
              <a:t>			- Integer handle for reference array		[input]</a:t>
            </a:r>
          </a:p>
          <a:p>
            <a:pPr>
              <a:buFont typeface="Monotype Sorts" pitchFamily="2" charset="2"/>
              <a:buNone/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 dirty="0" err="1" smtClean="0"/>
              <a:t>g_b</a:t>
            </a:r>
            <a:r>
              <a:rPr lang="en-US" sz="1200" dirty="0" smtClean="0"/>
              <a:t>			- Integer handle for new array			[output]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181600" y="4038600"/>
            <a:ext cx="3810000" cy="1143000"/>
          </a:xfrm>
          <a:prstGeom prst="rect">
            <a:avLst/>
          </a:prstGeom>
          <a:solidFill>
            <a:srgbClr val="B9CDE5">
              <a:alpha val="40000"/>
            </a:srgbClr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137160" rIns="182880" bIns="137160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sz="12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call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nga_create(MT_F_INT,dim,dims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,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+    ‘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array_a’,chunk,g_a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call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ga_duplicate(g_a,g_b,‘array_b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’)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call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ga_destroy(g_a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Put/Get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143000"/>
            <a:ext cx="8186738" cy="3575050"/>
          </a:xfrm>
        </p:spPr>
        <p:txBody>
          <a:bodyPr/>
          <a:lstStyle/>
          <a:p>
            <a:r>
              <a:rPr lang="en-US" sz="2000" i="1" dirty="0" smtClean="0"/>
              <a:t>Put</a:t>
            </a:r>
            <a:r>
              <a:rPr lang="en-US" sz="2000" dirty="0" smtClean="0"/>
              <a:t> copies data from a local array to a global array section:</a:t>
            </a:r>
          </a:p>
          <a:p>
            <a:pPr lvl="1"/>
            <a:r>
              <a:rPr lang="en-US" sz="2000" b="1" dirty="0" smtClean="0"/>
              <a:t>Fortran	</a:t>
            </a:r>
            <a:r>
              <a:rPr lang="en-US" sz="2000" dirty="0" smtClean="0"/>
              <a:t>subroutine </a:t>
            </a:r>
            <a:r>
              <a:rPr lang="en-US" sz="2000" dirty="0" err="1" smtClean="0"/>
              <a:t>nga_put(g_a</a:t>
            </a:r>
            <a:r>
              <a:rPr lang="en-US" sz="2000" dirty="0" smtClean="0"/>
              <a:t>, lo, hi, </a:t>
            </a:r>
            <a:r>
              <a:rPr lang="en-US" sz="2000" dirty="0" err="1" smtClean="0"/>
              <a:t>buf</a:t>
            </a:r>
            <a:r>
              <a:rPr lang="en-US" sz="2000" dirty="0" smtClean="0"/>
              <a:t>, ld)</a:t>
            </a:r>
          </a:p>
          <a:p>
            <a:pPr lvl="1"/>
            <a:r>
              <a:rPr lang="en-US" sz="2000" b="1" dirty="0" smtClean="0"/>
              <a:t>C</a:t>
            </a:r>
            <a:r>
              <a:rPr lang="en-US" sz="2000" dirty="0" smtClean="0"/>
              <a:t>	void </a:t>
            </a:r>
            <a:r>
              <a:rPr lang="en-US" sz="2000" dirty="0" err="1" smtClean="0"/>
              <a:t>NGA_Put(int</a:t>
            </a:r>
            <a:r>
              <a:rPr lang="en-US" sz="2000" dirty="0" smtClean="0"/>
              <a:t> </a:t>
            </a:r>
            <a:r>
              <a:rPr lang="en-US" sz="2000" dirty="0" err="1" smtClean="0"/>
              <a:t>g_a</a:t>
            </a:r>
            <a:r>
              <a:rPr lang="en-US" sz="2000" dirty="0" smtClean="0"/>
              <a:t>, </a:t>
            </a:r>
            <a:r>
              <a:rPr lang="en-US" sz="2000" dirty="0" err="1" smtClean="0"/>
              <a:t>int</a:t>
            </a:r>
            <a:r>
              <a:rPr lang="en-US" sz="2000" dirty="0" smtClean="0"/>
              <a:t> lo[], </a:t>
            </a:r>
            <a:r>
              <a:rPr lang="en-US" sz="2000" dirty="0" err="1" smtClean="0"/>
              <a:t>int</a:t>
            </a:r>
            <a:r>
              <a:rPr lang="en-US" sz="2000" dirty="0" smtClean="0"/>
              <a:t> hi[], void *</a:t>
            </a:r>
            <a:r>
              <a:rPr lang="en-US" sz="2000" dirty="0" err="1" smtClean="0"/>
              <a:t>buf</a:t>
            </a:r>
            <a:r>
              <a:rPr lang="en-US" sz="2000" dirty="0" smtClean="0"/>
              <a:t>, </a:t>
            </a:r>
            <a:r>
              <a:rPr lang="en-US" sz="2000" dirty="0" err="1" smtClean="0"/>
              <a:t>int</a:t>
            </a:r>
            <a:r>
              <a:rPr lang="en-US" sz="2000" dirty="0" smtClean="0"/>
              <a:t> ld[])</a:t>
            </a:r>
          </a:p>
          <a:p>
            <a:pPr lvl="1"/>
            <a:r>
              <a:rPr lang="en-US" sz="2000" b="1" dirty="0" smtClean="0"/>
              <a:t>Python	</a:t>
            </a:r>
            <a:r>
              <a:rPr lang="en-US" sz="2000" dirty="0" err="1" smtClean="0"/>
              <a:t>ga.put(g_a</a:t>
            </a:r>
            <a:r>
              <a:rPr lang="en-US" sz="2000" dirty="0" smtClean="0"/>
              <a:t>, </a:t>
            </a:r>
            <a:r>
              <a:rPr lang="en-US" sz="2000" dirty="0" err="1" smtClean="0"/>
              <a:t>buf</a:t>
            </a:r>
            <a:r>
              <a:rPr lang="en-US" sz="2000" dirty="0" smtClean="0"/>
              <a:t>, lo=None, hi=None)</a:t>
            </a:r>
            <a:endParaRPr lang="en-US" sz="2000" b="1" dirty="0" smtClean="0"/>
          </a:p>
          <a:p>
            <a:r>
              <a:rPr lang="en-US" sz="2000" i="1" dirty="0" smtClean="0"/>
              <a:t>Get </a:t>
            </a:r>
            <a:r>
              <a:rPr lang="en-US" sz="2000" dirty="0" smtClean="0"/>
              <a:t>copies data from a global array section to a local array:</a:t>
            </a:r>
          </a:p>
          <a:p>
            <a:pPr lvl="1"/>
            <a:r>
              <a:rPr lang="en-US" sz="2000" b="1" dirty="0" smtClean="0"/>
              <a:t>Fortran	</a:t>
            </a:r>
            <a:r>
              <a:rPr lang="en-US" sz="2000" dirty="0" smtClean="0"/>
              <a:t>subroutine </a:t>
            </a:r>
            <a:r>
              <a:rPr lang="en-US" sz="2000" dirty="0" err="1" smtClean="0"/>
              <a:t>nga_get(g_a</a:t>
            </a:r>
            <a:r>
              <a:rPr lang="en-US" sz="2000" dirty="0" smtClean="0"/>
              <a:t>, lo, hi, </a:t>
            </a:r>
            <a:r>
              <a:rPr lang="en-US" sz="2000" dirty="0" err="1" smtClean="0"/>
              <a:t>buf</a:t>
            </a:r>
            <a:r>
              <a:rPr lang="en-US" sz="2000" dirty="0" smtClean="0"/>
              <a:t>, ld)</a:t>
            </a:r>
          </a:p>
          <a:p>
            <a:pPr lvl="1"/>
            <a:r>
              <a:rPr lang="en-US" sz="2000" b="1" dirty="0" smtClean="0"/>
              <a:t>C</a:t>
            </a:r>
            <a:r>
              <a:rPr lang="en-US" sz="2000" dirty="0" smtClean="0"/>
              <a:t>	void </a:t>
            </a:r>
            <a:r>
              <a:rPr lang="en-US" sz="2000" dirty="0" err="1" smtClean="0"/>
              <a:t>NGA_Get(int</a:t>
            </a:r>
            <a:r>
              <a:rPr lang="en-US" sz="2000" dirty="0" smtClean="0"/>
              <a:t> </a:t>
            </a:r>
            <a:r>
              <a:rPr lang="en-US" sz="2000" dirty="0" err="1" smtClean="0"/>
              <a:t>g_a</a:t>
            </a:r>
            <a:r>
              <a:rPr lang="en-US" sz="2000" dirty="0" smtClean="0"/>
              <a:t>, </a:t>
            </a:r>
            <a:r>
              <a:rPr lang="en-US" sz="2000" dirty="0" err="1" smtClean="0"/>
              <a:t>int</a:t>
            </a:r>
            <a:r>
              <a:rPr lang="en-US" sz="2000" dirty="0" smtClean="0"/>
              <a:t> lo[], </a:t>
            </a:r>
            <a:r>
              <a:rPr lang="en-US" sz="2000" dirty="0" err="1" smtClean="0"/>
              <a:t>int</a:t>
            </a:r>
            <a:r>
              <a:rPr lang="en-US" sz="2000" dirty="0" smtClean="0"/>
              <a:t> hi[], void *</a:t>
            </a:r>
            <a:r>
              <a:rPr lang="en-US" sz="2000" dirty="0" err="1" smtClean="0"/>
              <a:t>buf</a:t>
            </a:r>
            <a:r>
              <a:rPr lang="en-US" sz="2000" dirty="0" smtClean="0"/>
              <a:t>, </a:t>
            </a:r>
            <a:r>
              <a:rPr lang="en-US" sz="2000" dirty="0" err="1" smtClean="0"/>
              <a:t>int</a:t>
            </a:r>
            <a:r>
              <a:rPr lang="en-US" sz="2000" dirty="0" smtClean="0"/>
              <a:t> ld[]) </a:t>
            </a:r>
          </a:p>
          <a:p>
            <a:pPr lvl="1"/>
            <a:r>
              <a:rPr lang="en-US" sz="2000" b="1" dirty="0" smtClean="0"/>
              <a:t>Python</a:t>
            </a:r>
            <a:r>
              <a:rPr lang="en-US" sz="2000" dirty="0" smtClean="0"/>
              <a:t>	buffer = </a:t>
            </a:r>
            <a:r>
              <a:rPr lang="en-US" sz="2000" dirty="0" err="1" smtClean="0"/>
              <a:t>ga.get(g_a</a:t>
            </a:r>
            <a:r>
              <a:rPr lang="en-US" sz="2000" dirty="0" smtClean="0"/>
              <a:t>, lo, hi, </a:t>
            </a:r>
            <a:r>
              <a:rPr lang="en-US" sz="2000" dirty="0" err="1" smtClean="0"/>
              <a:t>numpy.ndarray</a:t>
            </a:r>
            <a:r>
              <a:rPr lang="en-US" sz="2000" dirty="0" smtClean="0"/>
              <a:t> buffer=None)</a:t>
            </a:r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integer			</a:t>
            </a:r>
            <a:r>
              <a:rPr lang="en-US" sz="1200" dirty="0" err="1" smtClean="0"/>
              <a:t>g_a</a:t>
            </a:r>
            <a:r>
              <a:rPr lang="en-US" sz="1200" dirty="0" smtClean="0"/>
              <a:t> 	global array handle		[input]</a:t>
            </a:r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integer			</a:t>
            </a:r>
            <a:r>
              <a:rPr lang="en-US" sz="1200" dirty="0" err="1" smtClean="0"/>
              <a:t>lo(),hi</a:t>
            </a:r>
            <a:r>
              <a:rPr lang="en-US" sz="1200" dirty="0" smtClean="0"/>
              <a:t>()	limits on data block to be moved	[input]</a:t>
            </a:r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Double precision/complex/integer 	</a:t>
            </a:r>
            <a:r>
              <a:rPr lang="en-US" sz="1200" dirty="0" err="1" smtClean="0"/>
              <a:t>buf</a:t>
            </a:r>
            <a:r>
              <a:rPr lang="en-US" sz="1200" dirty="0" smtClean="0"/>
              <a:t>	local buffer			[output]</a:t>
            </a:r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integer			ld() 	array of strides for local buffer	[input]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Put/Get (cont.)</a:t>
            </a:r>
          </a:p>
        </p:txBody>
      </p:sp>
      <p:sp>
        <p:nvSpPr>
          <p:cNvPr id="398339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066800"/>
            <a:ext cx="8186738" cy="1219200"/>
          </a:xfrm>
        </p:spPr>
        <p:txBody>
          <a:bodyPr/>
          <a:lstStyle/>
          <a:p>
            <a:pPr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dirty="0"/>
              <a:t>Example of </a:t>
            </a:r>
            <a:r>
              <a:rPr lang="en-US" i="1" dirty="0"/>
              <a:t>put</a:t>
            </a:r>
            <a:r>
              <a:rPr lang="en-US" dirty="0"/>
              <a:t> operation:</a:t>
            </a:r>
          </a:p>
          <a:p>
            <a:pPr lvl="1">
              <a:tabLst>
                <a:tab pos="457200" algn="l"/>
                <a:tab pos="10287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dirty="0"/>
              <a:t>transfer data from a local buffer (10 x10 array)</a:t>
            </a:r>
            <a:r>
              <a:rPr lang="en-US" i="1" dirty="0"/>
              <a:t> </a:t>
            </a:r>
            <a:r>
              <a:rPr lang="en-US" dirty="0"/>
              <a:t>to (7:15,1:8) section of a 2-dimensional 15 x10 global array into </a:t>
            </a:r>
            <a:r>
              <a:rPr lang="en-US" i="1" dirty="0"/>
              <a:t>lo</a:t>
            </a:r>
            <a:r>
              <a:rPr lang="en-US" dirty="0"/>
              <a:t>={7,1}, </a:t>
            </a:r>
            <a:r>
              <a:rPr lang="en-US" i="1" dirty="0"/>
              <a:t>hi</a:t>
            </a:r>
            <a:r>
              <a:rPr lang="en-US" dirty="0"/>
              <a:t>={15,8}, ld={10} </a:t>
            </a:r>
            <a:br>
              <a:rPr lang="en-US" dirty="0"/>
            </a:br>
            <a:endParaRPr lang="en-US" dirty="0"/>
          </a:p>
        </p:txBody>
      </p:sp>
      <p:sp>
        <p:nvSpPr>
          <p:cNvPr id="398419" name="Rectangle 83"/>
          <p:cNvSpPr>
            <a:spLocks noChangeArrowheads="1"/>
          </p:cNvSpPr>
          <p:nvPr/>
        </p:nvSpPr>
        <p:spPr bwMode="auto">
          <a:xfrm>
            <a:off x="3733800" y="4343400"/>
            <a:ext cx="1143000" cy="1066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8418" name="Rectangle 82"/>
          <p:cNvSpPr>
            <a:spLocks noChangeArrowheads="1"/>
          </p:cNvSpPr>
          <p:nvPr/>
        </p:nvSpPr>
        <p:spPr bwMode="auto">
          <a:xfrm>
            <a:off x="6910387" y="3705225"/>
            <a:ext cx="1143000" cy="10668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8340" name="Text Box 4"/>
          <p:cNvSpPr txBox="1">
            <a:spLocks noChangeArrowheads="1"/>
          </p:cNvSpPr>
          <p:nvPr/>
        </p:nvSpPr>
        <p:spPr bwMode="auto">
          <a:xfrm>
            <a:off x="609600" y="2743200"/>
            <a:ext cx="3429000" cy="1066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2880" tIns="137160" rIns="182880" bIns="137160"/>
          <a:lstStyle/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double precision </a:t>
            </a:r>
            <a:r>
              <a:rPr lang="en-US" sz="1200" b="1" dirty="0" err="1">
                <a:latin typeface="Courier New" pitchFamily="49" charset="0"/>
              </a:rPr>
              <a:t>buf</a:t>
            </a:r>
            <a:r>
              <a:rPr lang="en-US" sz="1200" b="1" dirty="0">
                <a:latin typeface="Courier New" pitchFamily="49" charset="0"/>
              </a:rPr>
              <a:t>(10,10)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  :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  :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call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nga_put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g_a,lo,hi,buf,ld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398401" name="Rectangle 65"/>
          <p:cNvSpPr>
            <a:spLocks noChangeArrowheads="1"/>
          </p:cNvSpPr>
          <p:nvPr/>
        </p:nvSpPr>
        <p:spPr bwMode="auto">
          <a:xfrm>
            <a:off x="6910387" y="2714625"/>
            <a:ext cx="685800" cy="6858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8403" name="Rectangle 67"/>
          <p:cNvSpPr>
            <a:spLocks noChangeArrowheads="1"/>
          </p:cNvSpPr>
          <p:nvPr/>
        </p:nvSpPr>
        <p:spPr bwMode="auto">
          <a:xfrm>
            <a:off x="7596187" y="2714625"/>
            <a:ext cx="685800" cy="6858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8404" name="Rectangle 68"/>
          <p:cNvSpPr>
            <a:spLocks noChangeArrowheads="1"/>
          </p:cNvSpPr>
          <p:nvPr/>
        </p:nvSpPr>
        <p:spPr bwMode="auto">
          <a:xfrm>
            <a:off x="6910387" y="3400425"/>
            <a:ext cx="685800" cy="6858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8405" name="Rectangle 69"/>
          <p:cNvSpPr>
            <a:spLocks noChangeArrowheads="1"/>
          </p:cNvSpPr>
          <p:nvPr/>
        </p:nvSpPr>
        <p:spPr bwMode="auto">
          <a:xfrm>
            <a:off x="7596187" y="3400425"/>
            <a:ext cx="685800" cy="6858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8406" name="Rectangle 70"/>
          <p:cNvSpPr>
            <a:spLocks noChangeArrowheads="1"/>
          </p:cNvSpPr>
          <p:nvPr/>
        </p:nvSpPr>
        <p:spPr bwMode="auto">
          <a:xfrm>
            <a:off x="6910387" y="4086225"/>
            <a:ext cx="685800" cy="6858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8407" name="Rectangle 71"/>
          <p:cNvSpPr>
            <a:spLocks noChangeArrowheads="1"/>
          </p:cNvSpPr>
          <p:nvPr/>
        </p:nvSpPr>
        <p:spPr bwMode="auto">
          <a:xfrm>
            <a:off x="7596187" y="4086225"/>
            <a:ext cx="685800" cy="6858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8408" name="Rectangle 72"/>
          <p:cNvSpPr>
            <a:spLocks noChangeArrowheads="1"/>
          </p:cNvSpPr>
          <p:nvPr/>
        </p:nvSpPr>
        <p:spPr bwMode="auto">
          <a:xfrm>
            <a:off x="3733800" y="4343400"/>
            <a:ext cx="1447800" cy="13716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8410" name="Line 74"/>
          <p:cNvSpPr>
            <a:spLocks noChangeShapeType="1"/>
          </p:cNvSpPr>
          <p:nvPr/>
        </p:nvSpPr>
        <p:spPr bwMode="auto">
          <a:xfrm flipH="1">
            <a:off x="4267200" y="4419600"/>
            <a:ext cx="3048000" cy="45720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 type="triangle" w="med" len="med"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8411" name="Text Box 75"/>
          <p:cNvSpPr txBox="1">
            <a:spLocks noChangeArrowheads="1"/>
          </p:cNvSpPr>
          <p:nvPr/>
        </p:nvSpPr>
        <p:spPr bwMode="auto">
          <a:xfrm>
            <a:off x="6376987" y="3400425"/>
            <a:ext cx="600075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lo</a:t>
            </a:r>
          </a:p>
        </p:txBody>
      </p:sp>
      <p:sp>
        <p:nvSpPr>
          <p:cNvPr id="398413" name="Text Box 77"/>
          <p:cNvSpPr txBox="1">
            <a:spLocks noChangeArrowheads="1"/>
          </p:cNvSpPr>
          <p:nvPr/>
        </p:nvSpPr>
        <p:spPr bwMode="auto">
          <a:xfrm>
            <a:off x="7696200" y="4695825"/>
            <a:ext cx="762000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r>
              <a:rPr lang="en-US" dirty="0"/>
              <a:t>hi</a:t>
            </a:r>
          </a:p>
        </p:txBody>
      </p:sp>
      <p:sp>
        <p:nvSpPr>
          <p:cNvPr id="398414" name="Oval 78"/>
          <p:cNvSpPr>
            <a:spLocks noChangeArrowheads="1"/>
          </p:cNvSpPr>
          <p:nvPr/>
        </p:nvSpPr>
        <p:spPr bwMode="auto">
          <a:xfrm>
            <a:off x="6834187" y="3629025"/>
            <a:ext cx="152400" cy="152400"/>
          </a:xfrm>
          <a:prstGeom prst="ellipse">
            <a:avLst/>
          </a:prstGeom>
          <a:solidFill>
            <a:schemeClr val="tx1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8415" name="Oval 79"/>
          <p:cNvSpPr>
            <a:spLocks noChangeArrowheads="1"/>
          </p:cNvSpPr>
          <p:nvPr/>
        </p:nvSpPr>
        <p:spPr bwMode="auto">
          <a:xfrm>
            <a:off x="7977187" y="4695825"/>
            <a:ext cx="152400" cy="152400"/>
          </a:xfrm>
          <a:prstGeom prst="ellipse">
            <a:avLst/>
          </a:prstGeom>
          <a:solidFill>
            <a:schemeClr val="tx1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98416" name="Text Box 80"/>
          <p:cNvSpPr txBox="1">
            <a:spLocks noChangeArrowheads="1"/>
          </p:cNvSpPr>
          <p:nvPr/>
        </p:nvSpPr>
        <p:spPr bwMode="auto">
          <a:xfrm>
            <a:off x="6986587" y="2133600"/>
            <a:ext cx="1166813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dirty="0"/>
              <a:t>global</a:t>
            </a:r>
          </a:p>
        </p:txBody>
      </p:sp>
      <p:sp>
        <p:nvSpPr>
          <p:cNvPr id="398417" name="Text Box 81"/>
          <p:cNvSpPr txBox="1">
            <a:spLocks noChangeArrowheads="1"/>
          </p:cNvSpPr>
          <p:nvPr/>
        </p:nvSpPr>
        <p:spPr bwMode="auto">
          <a:xfrm>
            <a:off x="4267200" y="3810000"/>
            <a:ext cx="971550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local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Atomic Accumulate</a:t>
            </a:r>
          </a:p>
        </p:txBody>
      </p:sp>
      <p:sp>
        <p:nvSpPr>
          <p:cNvPr id="20" name="Rectangle 3"/>
          <p:cNvSpPr>
            <a:spLocks noGrp="1" noChangeArrowheads="1"/>
          </p:cNvSpPr>
          <p:nvPr>
            <p:ph idx="1"/>
          </p:nvPr>
        </p:nvSpPr>
        <p:spPr>
          <a:xfrm>
            <a:off x="1295400" y="1447800"/>
            <a:ext cx="5867400" cy="3575050"/>
          </a:xfrm>
        </p:spPr>
        <p:txBody>
          <a:bodyPr/>
          <a:lstStyle/>
          <a:p>
            <a:r>
              <a:rPr lang="en-US" sz="1800" i="1" dirty="0" smtClean="0"/>
              <a:t>Accumulate</a:t>
            </a:r>
            <a:r>
              <a:rPr lang="en-US" sz="1800" dirty="0" smtClean="0"/>
              <a:t> combines the data from the local array with data in the global array section: </a:t>
            </a:r>
          </a:p>
          <a:p>
            <a:pPr lvl="1"/>
            <a:r>
              <a:rPr lang="en-US" sz="1800" b="1" dirty="0" smtClean="0"/>
              <a:t>Fortran	</a:t>
            </a:r>
            <a:r>
              <a:rPr lang="en-US" sz="1800" dirty="0" smtClean="0"/>
              <a:t>subroutine </a:t>
            </a:r>
            <a:r>
              <a:rPr lang="en-US" sz="1800" dirty="0" err="1" smtClean="0"/>
              <a:t>nga_acc(g_a</a:t>
            </a:r>
            <a:r>
              <a:rPr lang="en-US" sz="1800" dirty="0" smtClean="0"/>
              <a:t>, lo, hi,</a:t>
            </a:r>
          </a:p>
          <a:p>
            <a:pPr lvl="1">
              <a:buFont typeface="Monotype Sorts" pitchFamily="2" charset="2"/>
              <a:buNone/>
            </a:pPr>
            <a:r>
              <a:rPr lang="en-US" sz="1800" dirty="0" smtClean="0"/>
              <a:t>			    </a:t>
            </a:r>
            <a:r>
              <a:rPr lang="en-US" sz="1800" dirty="0" err="1" smtClean="0"/>
              <a:t>buf</a:t>
            </a:r>
            <a:r>
              <a:rPr lang="en-US" sz="1800" dirty="0" smtClean="0"/>
              <a:t>, ld, alpha)</a:t>
            </a:r>
          </a:p>
          <a:p>
            <a:pPr lvl="1"/>
            <a:r>
              <a:rPr lang="en-US" sz="1800" b="1" dirty="0" smtClean="0"/>
              <a:t>C</a:t>
            </a:r>
            <a:r>
              <a:rPr lang="en-US" sz="1800" dirty="0" smtClean="0"/>
              <a:t>		void </a:t>
            </a:r>
            <a:r>
              <a:rPr lang="en-US" sz="1800" dirty="0" err="1" smtClean="0"/>
              <a:t>NGA_Acc(int</a:t>
            </a:r>
            <a:r>
              <a:rPr lang="en-US" sz="1800" dirty="0" smtClean="0"/>
              <a:t> </a:t>
            </a:r>
            <a:r>
              <a:rPr lang="en-US" sz="1800" dirty="0" err="1" smtClean="0"/>
              <a:t>g_a</a:t>
            </a:r>
            <a:r>
              <a:rPr lang="en-US" sz="1800" dirty="0" smtClean="0"/>
              <a:t>, </a:t>
            </a:r>
            <a:r>
              <a:rPr lang="en-US" sz="1800" dirty="0" err="1" smtClean="0"/>
              <a:t>int</a:t>
            </a:r>
            <a:r>
              <a:rPr lang="en-US" sz="1800" dirty="0" smtClean="0"/>
              <a:t> lo[], </a:t>
            </a:r>
            <a:br>
              <a:rPr lang="en-US" sz="1800" dirty="0" smtClean="0"/>
            </a:br>
            <a:r>
              <a:rPr lang="en-US" sz="1800" dirty="0" smtClean="0"/>
              <a:t>		    </a:t>
            </a:r>
            <a:r>
              <a:rPr lang="en-US" sz="1800" dirty="0" err="1" smtClean="0"/>
              <a:t>int</a:t>
            </a:r>
            <a:r>
              <a:rPr lang="en-US" sz="1800" dirty="0" smtClean="0"/>
              <a:t> hi[], void *</a:t>
            </a:r>
            <a:r>
              <a:rPr lang="en-US" sz="1800" dirty="0" err="1" smtClean="0"/>
              <a:t>buf</a:t>
            </a:r>
            <a:r>
              <a:rPr lang="en-US" sz="1800" dirty="0" smtClean="0"/>
              <a:t>, </a:t>
            </a:r>
            <a:r>
              <a:rPr lang="en-US" sz="1800" dirty="0" err="1" smtClean="0"/>
              <a:t>int</a:t>
            </a:r>
            <a:r>
              <a:rPr lang="en-US" sz="1800" dirty="0" smtClean="0"/>
              <a:t> ld[], void *alpha)</a:t>
            </a:r>
          </a:p>
          <a:p>
            <a:pPr lvl="1"/>
            <a:r>
              <a:rPr lang="en-US" sz="1800" b="1" dirty="0" smtClean="0"/>
              <a:t>Python	</a:t>
            </a:r>
            <a:r>
              <a:rPr lang="en-US" sz="1800" dirty="0" err="1" smtClean="0"/>
              <a:t>ga.acc(g_a</a:t>
            </a:r>
            <a:r>
              <a:rPr lang="en-US" sz="1800" dirty="0" smtClean="0"/>
              <a:t>, buffer, lo=None, hi=None, </a:t>
            </a:r>
          </a:p>
          <a:p>
            <a:pPr lvl="1">
              <a:buNone/>
            </a:pPr>
            <a:r>
              <a:rPr lang="en-US" sz="1800" dirty="0" smtClean="0"/>
              <a:t>			    alpha=None)</a:t>
            </a:r>
            <a:endParaRPr lang="en-US" sz="1800" b="1" dirty="0" smtClean="0"/>
          </a:p>
          <a:p>
            <a:endParaRPr lang="en-US" sz="1200" dirty="0" smtClean="0"/>
          </a:p>
          <a:p>
            <a:pPr>
              <a:buFont typeface="Monotype Sorts" pitchFamily="2" charset="2"/>
              <a:buNone/>
            </a:pPr>
            <a:r>
              <a:rPr lang="en-US" sz="1400" dirty="0" smtClean="0"/>
              <a:t>integer	</a:t>
            </a:r>
            <a:r>
              <a:rPr lang="en-US" sz="1400" dirty="0" err="1" smtClean="0"/>
              <a:t>g_a</a:t>
            </a:r>
            <a:r>
              <a:rPr lang="en-US" sz="1400" dirty="0" smtClean="0"/>
              <a:t> array handle			 [input]</a:t>
            </a:r>
          </a:p>
          <a:p>
            <a:pPr>
              <a:buFont typeface="Monotype Sorts" pitchFamily="2" charset="2"/>
              <a:buNone/>
            </a:pPr>
            <a:r>
              <a:rPr lang="en-US" sz="1400" dirty="0" smtClean="0"/>
              <a:t>integer 	lo(), hi() limits on data block to be moved 	 [input]</a:t>
            </a:r>
          </a:p>
          <a:p>
            <a:pPr>
              <a:buFont typeface="Monotype Sorts" pitchFamily="2" charset="2"/>
              <a:buNone/>
            </a:pPr>
            <a:r>
              <a:rPr lang="en-US" sz="1400" dirty="0" smtClean="0"/>
              <a:t>double 	precision/complex </a:t>
            </a:r>
            <a:r>
              <a:rPr lang="en-US" sz="1400" dirty="0" err="1" smtClean="0"/>
              <a:t>buf</a:t>
            </a:r>
            <a:r>
              <a:rPr lang="en-US" sz="1400" dirty="0" smtClean="0"/>
              <a:t>	local buffer		 [input]</a:t>
            </a:r>
          </a:p>
          <a:p>
            <a:pPr>
              <a:buFont typeface="Monotype Sorts" pitchFamily="2" charset="2"/>
              <a:buNone/>
            </a:pPr>
            <a:r>
              <a:rPr lang="en-US" sz="1400" dirty="0" smtClean="0"/>
              <a:t>integer 	ld() array of strides for local buffer		 [input]</a:t>
            </a:r>
          </a:p>
          <a:p>
            <a:pPr>
              <a:buFont typeface="Monotype Sorts" pitchFamily="2" charset="2"/>
              <a:buNone/>
            </a:pPr>
            <a:r>
              <a:rPr lang="en-US" sz="1400" dirty="0" smtClean="0"/>
              <a:t>double 	precision/complex alpha arbitrary scale factor	 [input]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 </a:t>
            </a:r>
            <a:r>
              <a:rPr lang="en-US" dirty="0" smtClean="0"/>
              <a:t>Accumulate (cont)</a:t>
            </a:r>
            <a:endParaRPr lang="en-US" dirty="0"/>
          </a:p>
        </p:txBody>
      </p:sp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2493962" y="4724400"/>
            <a:ext cx="4897438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r>
              <a:rPr lang="en-US"/>
              <a:t>ga(i,j) = ga(i,j)+alpha*buf(k,l)</a:t>
            </a:r>
          </a:p>
        </p:txBody>
      </p:sp>
      <p:sp>
        <p:nvSpPr>
          <p:cNvPr id="366598" name="Rectangle 6"/>
          <p:cNvSpPr>
            <a:spLocks noChangeArrowheads="1"/>
          </p:cNvSpPr>
          <p:nvPr/>
        </p:nvSpPr>
        <p:spPr bwMode="auto">
          <a:xfrm>
            <a:off x="5791200" y="1828800"/>
            <a:ext cx="685800" cy="6858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66599" name="Rectangle 7"/>
          <p:cNvSpPr>
            <a:spLocks noChangeArrowheads="1"/>
          </p:cNvSpPr>
          <p:nvPr/>
        </p:nvSpPr>
        <p:spPr bwMode="auto">
          <a:xfrm>
            <a:off x="6477000" y="1828800"/>
            <a:ext cx="685800" cy="6858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66600" name="Rectangle 8"/>
          <p:cNvSpPr>
            <a:spLocks noChangeArrowheads="1"/>
          </p:cNvSpPr>
          <p:nvPr/>
        </p:nvSpPr>
        <p:spPr bwMode="auto">
          <a:xfrm>
            <a:off x="5791200" y="2514600"/>
            <a:ext cx="685800" cy="6858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66601" name="Rectangle 9"/>
          <p:cNvSpPr>
            <a:spLocks noChangeArrowheads="1"/>
          </p:cNvSpPr>
          <p:nvPr/>
        </p:nvSpPr>
        <p:spPr bwMode="auto">
          <a:xfrm>
            <a:off x="6477000" y="2514600"/>
            <a:ext cx="685800" cy="6858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66602" name="Rectangle 10"/>
          <p:cNvSpPr>
            <a:spLocks noChangeArrowheads="1"/>
          </p:cNvSpPr>
          <p:nvPr/>
        </p:nvSpPr>
        <p:spPr bwMode="auto">
          <a:xfrm>
            <a:off x="5791200" y="3200400"/>
            <a:ext cx="685800" cy="685800"/>
          </a:xfrm>
          <a:prstGeom prst="rect">
            <a:avLst/>
          </a:prstGeom>
          <a:solidFill>
            <a:srgbClr val="00B05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66603" name="Rectangle 11"/>
          <p:cNvSpPr>
            <a:spLocks noChangeArrowheads="1"/>
          </p:cNvSpPr>
          <p:nvPr/>
        </p:nvSpPr>
        <p:spPr bwMode="auto">
          <a:xfrm>
            <a:off x="6477000" y="3200400"/>
            <a:ext cx="685800" cy="6858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66604" name="Rectangle 12"/>
          <p:cNvSpPr>
            <a:spLocks noChangeArrowheads="1"/>
          </p:cNvSpPr>
          <p:nvPr/>
        </p:nvSpPr>
        <p:spPr bwMode="auto">
          <a:xfrm>
            <a:off x="1981200" y="1676400"/>
            <a:ext cx="685800" cy="685800"/>
          </a:xfrm>
          <a:prstGeom prst="rect">
            <a:avLst/>
          </a:prstGeom>
          <a:solidFill>
            <a:srgbClr val="00B0F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366605" name="Rectangle 13"/>
          <p:cNvSpPr>
            <a:spLocks noChangeArrowheads="1"/>
          </p:cNvSpPr>
          <p:nvPr/>
        </p:nvSpPr>
        <p:spPr bwMode="auto">
          <a:xfrm>
            <a:off x="2667000" y="1676400"/>
            <a:ext cx="685800" cy="6858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66606" name="Rectangle 14"/>
          <p:cNvSpPr>
            <a:spLocks noChangeArrowheads="1"/>
          </p:cNvSpPr>
          <p:nvPr/>
        </p:nvSpPr>
        <p:spPr bwMode="auto">
          <a:xfrm>
            <a:off x="1981200" y="3962400"/>
            <a:ext cx="685800" cy="6858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66607" name="Rectangle 15"/>
          <p:cNvSpPr>
            <a:spLocks noChangeArrowheads="1"/>
          </p:cNvSpPr>
          <p:nvPr/>
        </p:nvSpPr>
        <p:spPr bwMode="auto">
          <a:xfrm>
            <a:off x="2667000" y="3962400"/>
            <a:ext cx="685800" cy="6858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66608" name="Line 16"/>
          <p:cNvSpPr>
            <a:spLocks noChangeShapeType="1"/>
          </p:cNvSpPr>
          <p:nvPr/>
        </p:nvSpPr>
        <p:spPr bwMode="auto">
          <a:xfrm>
            <a:off x="2438400" y="1981200"/>
            <a:ext cx="3733800" cy="144780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66609" name="Line 17"/>
          <p:cNvSpPr>
            <a:spLocks noChangeShapeType="1"/>
          </p:cNvSpPr>
          <p:nvPr/>
        </p:nvSpPr>
        <p:spPr bwMode="auto">
          <a:xfrm flipV="1">
            <a:off x="2362200" y="3581400"/>
            <a:ext cx="3810000" cy="685800"/>
          </a:xfrm>
          <a:prstGeom prst="line">
            <a:avLst/>
          </a:prstGeom>
          <a:noFill/>
          <a:ln w="57150" cap="sq">
            <a:solidFill>
              <a:schemeClr val="folHlink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366610" name="Text Box 18"/>
          <p:cNvSpPr txBox="1">
            <a:spLocks noChangeArrowheads="1"/>
          </p:cNvSpPr>
          <p:nvPr/>
        </p:nvSpPr>
        <p:spPr bwMode="auto">
          <a:xfrm>
            <a:off x="5843587" y="1114425"/>
            <a:ext cx="1166813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dirty="0"/>
              <a:t>global</a:t>
            </a:r>
          </a:p>
        </p:txBody>
      </p:sp>
      <p:sp>
        <p:nvSpPr>
          <p:cNvPr id="366611" name="Text Box 19"/>
          <p:cNvSpPr txBox="1">
            <a:spLocks noChangeArrowheads="1"/>
          </p:cNvSpPr>
          <p:nvPr/>
        </p:nvSpPr>
        <p:spPr bwMode="auto">
          <a:xfrm>
            <a:off x="2133600" y="2819400"/>
            <a:ext cx="971550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dirty="0"/>
              <a:t>local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</a:t>
            </a:r>
            <a:r>
              <a:rPr lang="en-US" dirty="0" err="1" smtClean="0"/>
              <a:t>vs</a:t>
            </a:r>
            <a:r>
              <a:rPr lang="en-US" dirty="0" smtClean="0"/>
              <a:t> Serial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Parallel codes can divide the work and memory required for application execution amongst multiple processors</a:t>
            </a:r>
          </a:p>
          <a:p>
            <a:r>
              <a:rPr lang="en-US" dirty="0" smtClean="0"/>
              <a:t>New costs are introduced into parallel codes:</a:t>
            </a:r>
          </a:p>
          <a:p>
            <a:pPr lvl="1"/>
            <a:r>
              <a:rPr lang="en-US" dirty="0" smtClean="0"/>
              <a:t>Communication</a:t>
            </a:r>
          </a:p>
          <a:p>
            <a:pPr lvl="1"/>
            <a:r>
              <a:rPr lang="en-US" dirty="0" smtClean="0"/>
              <a:t>Code complexity</a:t>
            </a:r>
          </a:p>
          <a:p>
            <a:pPr lvl="1"/>
            <a:r>
              <a:rPr lang="en-US" dirty="0" smtClean="0"/>
              <a:t>New dependencies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7138" y="4114800"/>
            <a:ext cx="46558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>
                <a:solidFill>
                  <a:srgbClr val="FF0000"/>
                </a:solidFill>
                <a:latin typeface="Rockwell Extra Bold" pitchFamily="18" charset="0"/>
              </a:rPr>
              <a:t>GA_sync</a:t>
            </a:r>
            <a:r>
              <a:rPr lang="en-US" dirty="0" smtClean="0">
                <a:solidFill>
                  <a:srgbClr val="FF0000"/>
                </a:solidFill>
                <a:latin typeface="Rockwell Extra Bold" pitchFamily="18" charset="0"/>
              </a:rPr>
              <a:t> is the main mechanism in GA for guaranteeing data consistency</a:t>
            </a:r>
            <a:endParaRPr lang="en-US" dirty="0">
              <a:solidFill>
                <a:srgbClr val="FF0000"/>
              </a:solidFill>
              <a:latin typeface="Rockwell Extra Bold" pitchFamily="18" charset="0"/>
            </a:endParaRPr>
          </a:p>
        </p:txBody>
      </p:sp>
      <p:sp>
        <p:nvSpPr>
          <p:cNvPr id="20" name="Rectangle 6"/>
          <p:cNvSpPr>
            <a:spLocks noGrp="1" noChangeArrowheads="1"/>
          </p:cNvSpPr>
          <p:nvPr>
            <p:ph idx="1"/>
          </p:nvPr>
        </p:nvSpPr>
        <p:spPr>
          <a:xfrm>
            <a:off x="492125" y="990600"/>
            <a:ext cx="8186738" cy="3575050"/>
          </a:xfrm>
        </p:spPr>
        <p:txBody>
          <a:bodyPr/>
          <a:lstStyle/>
          <a:p>
            <a:r>
              <a:rPr lang="en-US" i="1" dirty="0" smtClean="0"/>
              <a:t>Sync</a:t>
            </a:r>
            <a:r>
              <a:rPr lang="en-US" dirty="0" smtClean="0"/>
              <a:t> is a collective operation</a:t>
            </a:r>
          </a:p>
          <a:p>
            <a:r>
              <a:rPr lang="en-US" dirty="0" smtClean="0"/>
              <a:t>It acts as a barrier, which synchronizes all the processes and ensures that all outstanding Global Array operations are complete at the call</a:t>
            </a:r>
          </a:p>
          <a:p>
            <a:r>
              <a:rPr lang="en-US" dirty="0" smtClean="0"/>
              <a:t>The functions are:</a:t>
            </a:r>
          </a:p>
          <a:p>
            <a:pPr lvl="1"/>
            <a:r>
              <a:rPr lang="en-US" b="1" dirty="0" smtClean="0"/>
              <a:t>Fortran	</a:t>
            </a:r>
            <a:r>
              <a:rPr lang="en-US" dirty="0" smtClean="0"/>
              <a:t>subroutine </a:t>
            </a:r>
            <a:r>
              <a:rPr lang="en-US" dirty="0" err="1" smtClean="0"/>
              <a:t>ga_sync</a:t>
            </a:r>
            <a:r>
              <a:rPr lang="en-US" dirty="0" smtClean="0"/>
              <a:t>()</a:t>
            </a:r>
          </a:p>
          <a:p>
            <a:pPr lvl="1"/>
            <a:r>
              <a:rPr lang="en-US" b="1" dirty="0" smtClean="0"/>
              <a:t>C	</a:t>
            </a:r>
            <a:r>
              <a:rPr lang="en-US" dirty="0" smtClean="0"/>
              <a:t>void </a:t>
            </a:r>
            <a:r>
              <a:rPr lang="en-US" dirty="0" err="1" smtClean="0"/>
              <a:t>GA_Sync</a:t>
            </a:r>
            <a:r>
              <a:rPr lang="en-US" dirty="0" smtClean="0"/>
              <a:t>()</a:t>
            </a:r>
          </a:p>
          <a:p>
            <a:pPr lvl="1"/>
            <a:r>
              <a:rPr lang="en-US" b="1" dirty="0" smtClean="0"/>
              <a:t>Python	</a:t>
            </a:r>
            <a:r>
              <a:rPr lang="en-US" dirty="0" err="1" smtClean="0"/>
              <a:t>ga.sync</a:t>
            </a:r>
            <a:r>
              <a:rPr lang="en-US" dirty="0" smtClean="0"/>
              <a:t>() </a:t>
            </a:r>
            <a:br>
              <a:rPr lang="en-US" dirty="0" smtClean="0"/>
            </a:br>
            <a:endParaRPr lang="en-US" dirty="0" smtClean="0"/>
          </a:p>
        </p:txBody>
      </p:sp>
      <p:grpSp>
        <p:nvGrpSpPr>
          <p:cNvPr id="22" name="Group 21"/>
          <p:cNvGrpSpPr/>
          <p:nvPr/>
        </p:nvGrpSpPr>
        <p:grpSpPr>
          <a:xfrm>
            <a:off x="5410200" y="2286000"/>
            <a:ext cx="3124200" cy="2619375"/>
            <a:chOff x="5105400" y="3429000"/>
            <a:chExt cx="3124200" cy="2619375"/>
          </a:xfrm>
        </p:grpSpPr>
        <p:sp>
          <p:nvSpPr>
            <p:cNvPr id="23" name="Line 7"/>
            <p:cNvSpPr>
              <a:spLocks noChangeShapeType="1"/>
            </p:cNvSpPr>
            <p:nvPr/>
          </p:nvSpPr>
          <p:spPr bwMode="auto">
            <a:xfrm>
              <a:off x="5105400" y="3733800"/>
              <a:ext cx="1066800" cy="0"/>
            </a:xfrm>
            <a:prstGeom prst="line">
              <a:avLst/>
            </a:prstGeom>
            <a:noFill/>
            <a:ln w="57150" cap="sq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24" name="Line 8"/>
            <p:cNvSpPr>
              <a:spLocks noChangeShapeType="1"/>
            </p:cNvSpPr>
            <p:nvPr/>
          </p:nvSpPr>
          <p:spPr bwMode="auto">
            <a:xfrm>
              <a:off x="5105400" y="4038600"/>
              <a:ext cx="1295400" cy="0"/>
            </a:xfrm>
            <a:prstGeom prst="line">
              <a:avLst/>
            </a:prstGeom>
            <a:noFill/>
            <a:ln w="57150" cap="sq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25" name="Line 9"/>
            <p:cNvSpPr>
              <a:spLocks noChangeShapeType="1"/>
            </p:cNvSpPr>
            <p:nvPr/>
          </p:nvSpPr>
          <p:spPr bwMode="auto">
            <a:xfrm>
              <a:off x="5105400" y="4343400"/>
              <a:ext cx="1524000" cy="0"/>
            </a:xfrm>
            <a:prstGeom prst="line">
              <a:avLst/>
            </a:prstGeom>
            <a:noFill/>
            <a:ln w="57150" cap="sq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26" name="Line 10"/>
            <p:cNvSpPr>
              <a:spLocks noChangeShapeType="1"/>
            </p:cNvSpPr>
            <p:nvPr/>
          </p:nvSpPr>
          <p:spPr bwMode="auto">
            <a:xfrm>
              <a:off x="5105400" y="4648200"/>
              <a:ext cx="457200" cy="0"/>
            </a:xfrm>
            <a:prstGeom prst="line">
              <a:avLst/>
            </a:prstGeom>
            <a:noFill/>
            <a:ln w="57150" cap="sq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27" name="Line 11"/>
            <p:cNvSpPr>
              <a:spLocks noChangeShapeType="1"/>
            </p:cNvSpPr>
            <p:nvPr/>
          </p:nvSpPr>
          <p:spPr bwMode="auto">
            <a:xfrm>
              <a:off x="5105400" y="4953000"/>
              <a:ext cx="1143000" cy="0"/>
            </a:xfrm>
            <a:prstGeom prst="line">
              <a:avLst/>
            </a:prstGeom>
            <a:noFill/>
            <a:ln w="57150" cap="sq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5105400" y="5257800"/>
              <a:ext cx="1371600" cy="0"/>
            </a:xfrm>
            <a:prstGeom prst="line">
              <a:avLst/>
            </a:prstGeom>
            <a:noFill/>
            <a:ln w="57150" cap="sq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29" name="Line 13"/>
            <p:cNvSpPr>
              <a:spLocks noChangeShapeType="1"/>
            </p:cNvSpPr>
            <p:nvPr/>
          </p:nvSpPr>
          <p:spPr bwMode="auto">
            <a:xfrm>
              <a:off x="6705600" y="3429000"/>
              <a:ext cx="0" cy="2057400"/>
            </a:xfrm>
            <a:prstGeom prst="line">
              <a:avLst/>
            </a:prstGeom>
            <a:noFill/>
            <a:ln w="76200" cap="sq">
              <a:solidFill>
                <a:srgbClr val="33CC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30" name="Line 14"/>
            <p:cNvSpPr>
              <a:spLocks noChangeShapeType="1"/>
            </p:cNvSpPr>
            <p:nvPr/>
          </p:nvSpPr>
          <p:spPr bwMode="auto">
            <a:xfrm>
              <a:off x="6781800" y="3733800"/>
              <a:ext cx="990600" cy="0"/>
            </a:xfrm>
            <a:prstGeom prst="line">
              <a:avLst/>
            </a:prstGeom>
            <a:noFill/>
            <a:ln w="57150" cap="sq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31" name="Line 15"/>
            <p:cNvSpPr>
              <a:spLocks noChangeShapeType="1"/>
            </p:cNvSpPr>
            <p:nvPr/>
          </p:nvSpPr>
          <p:spPr bwMode="auto">
            <a:xfrm>
              <a:off x="6781800" y="4038600"/>
              <a:ext cx="1371600" cy="0"/>
            </a:xfrm>
            <a:prstGeom prst="line">
              <a:avLst/>
            </a:prstGeom>
            <a:noFill/>
            <a:ln w="57150" cap="sq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32" name="Line 16"/>
            <p:cNvSpPr>
              <a:spLocks noChangeShapeType="1"/>
            </p:cNvSpPr>
            <p:nvPr/>
          </p:nvSpPr>
          <p:spPr bwMode="auto">
            <a:xfrm>
              <a:off x="6781800" y="4343400"/>
              <a:ext cx="914400" cy="0"/>
            </a:xfrm>
            <a:prstGeom prst="line">
              <a:avLst/>
            </a:prstGeom>
            <a:noFill/>
            <a:ln w="57150" cap="sq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6781800" y="4648200"/>
              <a:ext cx="1219200" cy="0"/>
            </a:xfrm>
            <a:prstGeom prst="line">
              <a:avLst/>
            </a:prstGeom>
            <a:noFill/>
            <a:ln w="57150" cap="sq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34" name="Line 18"/>
            <p:cNvSpPr>
              <a:spLocks noChangeShapeType="1"/>
            </p:cNvSpPr>
            <p:nvPr/>
          </p:nvSpPr>
          <p:spPr bwMode="auto">
            <a:xfrm>
              <a:off x="6781800" y="4953000"/>
              <a:ext cx="1295400" cy="0"/>
            </a:xfrm>
            <a:prstGeom prst="line">
              <a:avLst/>
            </a:prstGeom>
            <a:noFill/>
            <a:ln w="57150" cap="sq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35" name="Line 19"/>
            <p:cNvSpPr>
              <a:spLocks noChangeShapeType="1"/>
            </p:cNvSpPr>
            <p:nvPr/>
          </p:nvSpPr>
          <p:spPr bwMode="auto">
            <a:xfrm>
              <a:off x="6781800" y="5257800"/>
              <a:ext cx="1447800" cy="0"/>
            </a:xfrm>
            <a:prstGeom prst="line">
              <a:avLst/>
            </a:prstGeom>
            <a:noFill/>
            <a:ln w="57150" cap="sq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36" name="Text Box 20"/>
            <p:cNvSpPr txBox="1">
              <a:spLocks noChangeArrowheads="1"/>
            </p:cNvSpPr>
            <p:nvPr/>
          </p:nvSpPr>
          <p:spPr bwMode="auto">
            <a:xfrm>
              <a:off x="6248400" y="5410200"/>
              <a:ext cx="965200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r>
                <a:rPr lang="en-US" dirty="0"/>
                <a:t>sync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Global Operations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676400"/>
            <a:ext cx="8186738" cy="3575050"/>
          </a:xfrm>
        </p:spPr>
        <p:txBody>
          <a:bodyPr/>
          <a:lstStyle/>
          <a:p>
            <a:r>
              <a:rPr lang="en-US" dirty="0" smtClean="0"/>
              <a:t>Fortran	</a:t>
            </a:r>
            <a:r>
              <a:rPr lang="en-US" sz="1600" dirty="0" smtClean="0">
                <a:latin typeface="Courier New" pitchFamily="49" charset="0"/>
              </a:rPr>
              <a:t>subroutine </a:t>
            </a:r>
            <a:r>
              <a:rPr lang="en-US" sz="1600" dirty="0" err="1" smtClean="0">
                <a:latin typeface="Courier New" pitchFamily="49" charset="0"/>
              </a:rPr>
              <a:t>ga_brdcst(type</a:t>
            </a:r>
            <a:r>
              <a:rPr lang="en-US" sz="1600" dirty="0" smtClean="0">
                <a:latin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</a:rPr>
              <a:t>buf</a:t>
            </a:r>
            <a:r>
              <a:rPr lang="en-US" sz="1600" dirty="0" smtClean="0">
                <a:latin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</a:rPr>
              <a:t>lenbuf</a:t>
            </a:r>
            <a:r>
              <a:rPr lang="en-US" sz="1600" dirty="0" smtClean="0">
                <a:latin typeface="Courier New" pitchFamily="49" charset="0"/>
              </a:rPr>
              <a:t>, root)</a:t>
            </a:r>
          </a:p>
          <a:p>
            <a:pPr>
              <a:buFont typeface="Monotype Sorts" pitchFamily="2" charset="2"/>
              <a:buNone/>
            </a:pPr>
            <a:r>
              <a:rPr lang="en-US" sz="2000" dirty="0" smtClean="0">
                <a:latin typeface="Courier New" pitchFamily="49" charset="0"/>
              </a:rPr>
              <a:t>			</a:t>
            </a:r>
            <a:r>
              <a:rPr lang="en-US" sz="1600" dirty="0" smtClean="0">
                <a:latin typeface="Courier New" pitchFamily="49" charset="0"/>
              </a:rPr>
              <a:t>subroutine </a:t>
            </a:r>
            <a:r>
              <a:rPr lang="en-US" sz="1600" dirty="0" err="1" smtClean="0">
                <a:latin typeface="Courier New" pitchFamily="49" charset="0"/>
              </a:rPr>
              <a:t>ga_igop(type</a:t>
            </a:r>
            <a:r>
              <a:rPr lang="en-US" sz="1600" dirty="0" smtClean="0">
                <a:latin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</a:rPr>
              <a:t>x</a:t>
            </a:r>
            <a:r>
              <a:rPr lang="en-US" sz="1600" dirty="0" smtClean="0">
                <a:latin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</a:rPr>
              <a:t>n</a:t>
            </a:r>
            <a:r>
              <a:rPr lang="en-US" sz="1600" dirty="0" smtClean="0">
                <a:latin typeface="Courier New" pitchFamily="49" charset="0"/>
              </a:rPr>
              <a:t>, op)</a:t>
            </a:r>
          </a:p>
          <a:p>
            <a:pPr lvl="2">
              <a:buFont typeface="Monotype Sorts" pitchFamily="2" charset="2"/>
              <a:buNone/>
            </a:pPr>
            <a:r>
              <a:rPr lang="en-US" sz="1600" dirty="0" smtClean="0">
                <a:latin typeface="Courier New" pitchFamily="49" charset="0"/>
              </a:rPr>
              <a:t>		subroutine </a:t>
            </a:r>
            <a:r>
              <a:rPr lang="en-US" sz="1600" dirty="0" err="1" smtClean="0">
                <a:latin typeface="Courier New" pitchFamily="49" charset="0"/>
              </a:rPr>
              <a:t>ga_dgop(type</a:t>
            </a:r>
            <a:r>
              <a:rPr lang="en-US" sz="1600" dirty="0" smtClean="0">
                <a:latin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</a:rPr>
              <a:t>x</a:t>
            </a:r>
            <a:r>
              <a:rPr lang="en-US" sz="1600" dirty="0" smtClean="0">
                <a:latin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</a:rPr>
              <a:t>n</a:t>
            </a:r>
            <a:r>
              <a:rPr lang="en-US" sz="1600" dirty="0" smtClean="0">
                <a:latin typeface="Courier New" pitchFamily="49" charset="0"/>
              </a:rPr>
              <a:t>, op)</a:t>
            </a:r>
          </a:p>
          <a:p>
            <a:pPr lvl="2">
              <a:buFont typeface="Monotype Sorts" pitchFamily="2" charset="2"/>
              <a:buNone/>
            </a:pPr>
            <a:endParaRPr lang="en-US" sz="1600" dirty="0" smtClean="0">
              <a:latin typeface="Courier New" pitchFamily="49" charset="0"/>
            </a:endParaRPr>
          </a:p>
          <a:p>
            <a:r>
              <a:rPr lang="en-US" dirty="0" smtClean="0"/>
              <a:t>C		</a:t>
            </a:r>
            <a:r>
              <a:rPr lang="en-US" sz="1600" dirty="0" smtClean="0">
                <a:latin typeface="Courier New" pitchFamily="49" charset="0"/>
              </a:rPr>
              <a:t>void </a:t>
            </a:r>
            <a:r>
              <a:rPr lang="en-US" sz="1600" dirty="0" err="1" smtClean="0">
                <a:latin typeface="Courier New" pitchFamily="49" charset="0"/>
              </a:rPr>
              <a:t>GA_Brdcst(void</a:t>
            </a:r>
            <a:r>
              <a:rPr lang="en-US" sz="1600" dirty="0" smtClean="0">
                <a:latin typeface="Courier New" pitchFamily="49" charset="0"/>
              </a:rPr>
              <a:t> *</a:t>
            </a:r>
            <a:r>
              <a:rPr lang="en-US" sz="1600" dirty="0" err="1" smtClean="0">
                <a:latin typeface="Courier New" pitchFamily="49" charset="0"/>
              </a:rPr>
              <a:t>buf</a:t>
            </a:r>
            <a:r>
              <a:rPr lang="en-US" sz="1600" dirty="0" smtClean="0">
                <a:latin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lenbuf</a:t>
            </a:r>
            <a:r>
              <a:rPr lang="en-US" sz="1600" dirty="0" smtClean="0">
                <a:latin typeface="Courier New" pitchFamily="49" charset="0"/>
              </a:rPr>
              <a:t>,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root)</a:t>
            </a:r>
          </a:p>
          <a:p>
            <a:pPr>
              <a:buFont typeface="Monotype Sorts" pitchFamily="2" charset="2"/>
              <a:buNone/>
            </a:pPr>
            <a:r>
              <a:rPr lang="en-US" sz="1600" dirty="0" smtClean="0">
                <a:latin typeface="Courier New" pitchFamily="49" charset="0"/>
              </a:rPr>
              <a:t>			void </a:t>
            </a:r>
            <a:r>
              <a:rPr lang="en-US" sz="1600" dirty="0" err="1" smtClean="0">
                <a:latin typeface="Courier New" pitchFamily="49" charset="0"/>
              </a:rPr>
              <a:t>GA_Igop(long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x</a:t>
            </a:r>
            <a:r>
              <a:rPr lang="en-US" sz="1600" dirty="0" smtClean="0">
                <a:latin typeface="Courier New" pitchFamily="49" charset="0"/>
              </a:rPr>
              <a:t>[],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n</a:t>
            </a:r>
            <a:r>
              <a:rPr lang="en-US" sz="1600" dirty="0" smtClean="0">
                <a:latin typeface="Courier New" pitchFamily="49" charset="0"/>
              </a:rPr>
              <a:t>, char *op)</a:t>
            </a:r>
          </a:p>
          <a:p>
            <a:pPr>
              <a:buFont typeface="Monotype Sorts" pitchFamily="2" charset="2"/>
              <a:buNone/>
            </a:pPr>
            <a:r>
              <a:rPr lang="en-US" sz="1600" dirty="0" smtClean="0">
                <a:latin typeface="Courier New" pitchFamily="49" charset="0"/>
              </a:rPr>
              <a:t>			void </a:t>
            </a:r>
            <a:r>
              <a:rPr lang="en-US" sz="1600" dirty="0" err="1" smtClean="0">
                <a:latin typeface="Courier New" pitchFamily="49" charset="0"/>
              </a:rPr>
              <a:t>GA_Dgop(double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x</a:t>
            </a:r>
            <a:r>
              <a:rPr lang="en-US" sz="1600" dirty="0" smtClean="0">
                <a:latin typeface="Courier New" pitchFamily="49" charset="0"/>
              </a:rPr>
              <a:t>[], </a:t>
            </a:r>
            <a:r>
              <a:rPr lang="en-US" sz="1600" dirty="0" err="1" smtClean="0">
                <a:latin typeface="Courier New" pitchFamily="49" charset="0"/>
              </a:rPr>
              <a:t>int</a:t>
            </a:r>
            <a:r>
              <a:rPr lang="en-US" sz="1600" dirty="0" smtClean="0">
                <a:latin typeface="Courier New" pitchFamily="49" charset="0"/>
              </a:rPr>
              <a:t> </a:t>
            </a:r>
            <a:r>
              <a:rPr lang="en-US" sz="1600" dirty="0" err="1" smtClean="0">
                <a:latin typeface="Courier New" pitchFamily="49" charset="0"/>
              </a:rPr>
              <a:t>n</a:t>
            </a:r>
            <a:r>
              <a:rPr lang="en-US" sz="1600" dirty="0" smtClean="0">
                <a:latin typeface="Courier New" pitchFamily="49" charset="0"/>
              </a:rPr>
              <a:t>, char *op)</a:t>
            </a:r>
          </a:p>
          <a:p>
            <a:pPr lvl="2">
              <a:buFont typeface="Monotype Sorts" pitchFamily="2" charset="2"/>
              <a:buNone/>
            </a:pPr>
            <a:endParaRPr lang="en-US" sz="1600" dirty="0" smtClean="0">
              <a:latin typeface="Courier New" pitchFamily="49" charset="0"/>
            </a:endParaRPr>
          </a:p>
          <a:p>
            <a:r>
              <a:rPr lang="en-US" dirty="0" smtClean="0"/>
              <a:t>Python	</a:t>
            </a:r>
            <a:r>
              <a:rPr lang="en-US" sz="1600" dirty="0" smtClean="0">
                <a:latin typeface="Courier New" pitchFamily="49" charset="0"/>
              </a:rPr>
              <a:t>buffer = </a:t>
            </a:r>
            <a:r>
              <a:rPr lang="en-US" sz="1600" dirty="0" err="1" smtClean="0">
                <a:latin typeface="Courier New" pitchFamily="49" charset="0"/>
              </a:rPr>
              <a:t>ga.brdcst(buffer</a:t>
            </a:r>
            <a:r>
              <a:rPr lang="en-US" sz="1600" dirty="0" smtClean="0">
                <a:latin typeface="Courier New" pitchFamily="49" charset="0"/>
              </a:rPr>
              <a:t>, root)</a:t>
            </a:r>
          </a:p>
          <a:p>
            <a:pPr>
              <a:buFont typeface="Monotype Sorts" pitchFamily="2" charset="2"/>
              <a:buNone/>
            </a:pPr>
            <a:r>
              <a:rPr lang="en-US" sz="1600" dirty="0" smtClean="0">
                <a:latin typeface="Courier New" pitchFamily="49" charset="0"/>
              </a:rPr>
              <a:t>			buffer = </a:t>
            </a:r>
            <a:r>
              <a:rPr lang="en-US" sz="1600" dirty="0" err="1" smtClean="0">
                <a:latin typeface="Courier New" pitchFamily="49" charset="0"/>
              </a:rPr>
              <a:t>ga.gop(x</a:t>
            </a:r>
            <a:r>
              <a:rPr lang="en-US" sz="1600" dirty="0" smtClean="0">
                <a:latin typeface="Courier New" pitchFamily="49" charset="0"/>
              </a:rPr>
              <a:t>, op)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09600"/>
            <a:ext cx="8193087" cy="533400"/>
          </a:xfrm>
        </p:spPr>
        <p:txBody>
          <a:bodyPr/>
          <a:lstStyle/>
          <a:p>
            <a:r>
              <a:rPr lang="en-US" sz="2800" dirty="0"/>
              <a:t>Global Array Model of Computations</a:t>
            </a:r>
          </a:p>
        </p:txBody>
      </p:sp>
      <p:grpSp>
        <p:nvGrpSpPr>
          <p:cNvPr id="423939" name="Group 3"/>
          <p:cNvGrpSpPr>
            <a:grpSpLocks/>
          </p:cNvGrpSpPr>
          <p:nvPr/>
        </p:nvGrpSpPr>
        <p:grpSpPr bwMode="auto">
          <a:xfrm>
            <a:off x="228600" y="1828800"/>
            <a:ext cx="3260725" cy="3773488"/>
            <a:chOff x="144" y="1056"/>
            <a:chExt cx="2054" cy="2377"/>
          </a:xfrm>
        </p:grpSpPr>
        <p:grpSp>
          <p:nvGrpSpPr>
            <p:cNvPr id="423940" name="Group 4"/>
            <p:cNvGrpSpPr>
              <a:grpSpLocks/>
            </p:cNvGrpSpPr>
            <p:nvPr/>
          </p:nvGrpSpPr>
          <p:grpSpPr bwMode="auto">
            <a:xfrm>
              <a:off x="528" y="2976"/>
              <a:ext cx="965" cy="457"/>
              <a:chOff x="523" y="2998"/>
              <a:chExt cx="965" cy="506"/>
            </a:xfrm>
          </p:grpSpPr>
          <p:sp>
            <p:nvSpPr>
              <p:cNvPr id="423941" name="AutoShape 5"/>
              <p:cNvSpPr>
                <a:spLocks noChangeArrowheads="1"/>
              </p:cNvSpPr>
              <p:nvPr/>
            </p:nvSpPr>
            <p:spPr bwMode="auto">
              <a:xfrm>
                <a:off x="523" y="2998"/>
                <a:ext cx="965" cy="506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42" name="Oval 6"/>
              <p:cNvSpPr>
                <a:spLocks noChangeArrowheads="1"/>
              </p:cNvSpPr>
              <p:nvPr/>
            </p:nvSpPr>
            <p:spPr bwMode="auto">
              <a:xfrm>
                <a:off x="768" y="3072"/>
                <a:ext cx="384" cy="192"/>
              </a:xfrm>
              <a:prstGeom prst="ellipse">
                <a:avLst/>
              </a:prstGeom>
              <a:solidFill>
                <a:srgbClr val="81FFD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3943" name="Rectangle 7"/>
              <p:cNvSpPr>
                <a:spLocks noChangeArrowheads="1"/>
              </p:cNvSpPr>
              <p:nvPr/>
            </p:nvSpPr>
            <p:spPr bwMode="auto">
              <a:xfrm>
                <a:off x="576" y="3264"/>
                <a:ext cx="826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sz="1600">
                    <a:latin typeface="Times New Roman" pitchFamily="18" charset="0"/>
                  </a:rPr>
                  <a:t>local memory</a:t>
                </a:r>
              </a:p>
            </p:txBody>
          </p:sp>
        </p:grpSp>
        <p:sp>
          <p:nvSpPr>
            <p:cNvPr id="423944" name="Freeform 8"/>
            <p:cNvSpPr>
              <a:spLocks/>
            </p:cNvSpPr>
            <p:nvPr/>
          </p:nvSpPr>
          <p:spPr bwMode="auto">
            <a:xfrm>
              <a:off x="144" y="1056"/>
              <a:ext cx="2054" cy="769"/>
            </a:xfrm>
            <a:custGeom>
              <a:avLst/>
              <a:gdLst/>
              <a:ahLst/>
              <a:cxnLst>
                <a:cxn ang="0">
                  <a:pos x="402" y="131"/>
                </a:cxn>
                <a:cxn ang="0">
                  <a:pos x="222" y="151"/>
                </a:cxn>
                <a:cxn ang="0">
                  <a:pos x="48" y="225"/>
                </a:cxn>
                <a:cxn ang="0">
                  <a:pos x="22" y="265"/>
                </a:cxn>
                <a:cxn ang="0">
                  <a:pos x="8" y="285"/>
                </a:cxn>
                <a:cxn ang="0">
                  <a:pos x="82" y="592"/>
                </a:cxn>
                <a:cxn ang="0">
                  <a:pos x="168" y="618"/>
                </a:cxn>
                <a:cxn ang="0">
                  <a:pos x="322" y="678"/>
                </a:cxn>
                <a:cxn ang="0">
                  <a:pos x="402" y="658"/>
                </a:cxn>
                <a:cxn ang="0">
                  <a:pos x="488" y="665"/>
                </a:cxn>
                <a:cxn ang="0">
                  <a:pos x="562" y="698"/>
                </a:cxn>
                <a:cxn ang="0">
                  <a:pos x="708" y="772"/>
                </a:cxn>
                <a:cxn ang="0">
                  <a:pos x="1048" y="852"/>
                </a:cxn>
                <a:cxn ang="0">
                  <a:pos x="1182" y="845"/>
                </a:cxn>
                <a:cxn ang="0">
                  <a:pos x="1262" y="812"/>
                </a:cxn>
                <a:cxn ang="0">
                  <a:pos x="1362" y="712"/>
                </a:cxn>
                <a:cxn ang="0">
                  <a:pos x="1448" y="678"/>
                </a:cxn>
                <a:cxn ang="0">
                  <a:pos x="1648" y="652"/>
                </a:cxn>
                <a:cxn ang="0">
                  <a:pos x="1762" y="618"/>
                </a:cxn>
                <a:cxn ang="0">
                  <a:pos x="1855" y="565"/>
                </a:cxn>
                <a:cxn ang="0">
                  <a:pos x="1929" y="512"/>
                </a:cxn>
                <a:cxn ang="0">
                  <a:pos x="2035" y="372"/>
                </a:cxn>
                <a:cxn ang="0">
                  <a:pos x="1982" y="145"/>
                </a:cxn>
                <a:cxn ang="0">
                  <a:pos x="1929" y="91"/>
                </a:cxn>
                <a:cxn ang="0">
                  <a:pos x="1715" y="38"/>
                </a:cxn>
                <a:cxn ang="0">
                  <a:pos x="1555" y="5"/>
                </a:cxn>
                <a:cxn ang="0">
                  <a:pos x="1242" y="31"/>
                </a:cxn>
                <a:cxn ang="0">
                  <a:pos x="1055" y="91"/>
                </a:cxn>
                <a:cxn ang="0">
                  <a:pos x="748" y="158"/>
                </a:cxn>
                <a:cxn ang="0">
                  <a:pos x="528" y="138"/>
                </a:cxn>
                <a:cxn ang="0">
                  <a:pos x="382" y="145"/>
                </a:cxn>
                <a:cxn ang="0">
                  <a:pos x="402" y="131"/>
                </a:cxn>
              </a:cxnLst>
              <a:rect l="0" t="0" r="r" b="b"/>
              <a:pathLst>
                <a:path w="2054" h="852">
                  <a:moveTo>
                    <a:pt x="402" y="131"/>
                  </a:moveTo>
                  <a:cubicBezTo>
                    <a:pt x="322" y="135"/>
                    <a:pt x="288" y="136"/>
                    <a:pt x="222" y="151"/>
                  </a:cubicBezTo>
                  <a:cubicBezTo>
                    <a:pt x="166" y="180"/>
                    <a:pt x="100" y="188"/>
                    <a:pt x="48" y="225"/>
                  </a:cubicBezTo>
                  <a:cubicBezTo>
                    <a:pt x="39" y="238"/>
                    <a:pt x="31" y="252"/>
                    <a:pt x="22" y="265"/>
                  </a:cubicBezTo>
                  <a:cubicBezTo>
                    <a:pt x="17" y="272"/>
                    <a:pt x="8" y="285"/>
                    <a:pt x="8" y="285"/>
                  </a:cubicBezTo>
                  <a:cubicBezTo>
                    <a:pt x="2" y="389"/>
                    <a:pt x="0" y="513"/>
                    <a:pt x="82" y="592"/>
                  </a:cubicBezTo>
                  <a:cubicBezTo>
                    <a:pt x="105" y="614"/>
                    <a:pt x="139" y="609"/>
                    <a:pt x="168" y="618"/>
                  </a:cubicBezTo>
                  <a:cubicBezTo>
                    <a:pt x="209" y="647"/>
                    <a:pt x="272" y="663"/>
                    <a:pt x="322" y="678"/>
                  </a:cubicBezTo>
                  <a:cubicBezTo>
                    <a:pt x="349" y="672"/>
                    <a:pt x="376" y="667"/>
                    <a:pt x="402" y="658"/>
                  </a:cubicBezTo>
                  <a:cubicBezTo>
                    <a:pt x="431" y="660"/>
                    <a:pt x="459" y="661"/>
                    <a:pt x="488" y="665"/>
                  </a:cubicBezTo>
                  <a:cubicBezTo>
                    <a:pt x="515" y="669"/>
                    <a:pt x="537" y="687"/>
                    <a:pt x="562" y="698"/>
                  </a:cubicBezTo>
                  <a:cubicBezTo>
                    <a:pt x="612" y="721"/>
                    <a:pt x="659" y="747"/>
                    <a:pt x="708" y="772"/>
                  </a:cubicBezTo>
                  <a:cubicBezTo>
                    <a:pt x="811" y="825"/>
                    <a:pt x="936" y="832"/>
                    <a:pt x="1048" y="852"/>
                  </a:cubicBezTo>
                  <a:cubicBezTo>
                    <a:pt x="1093" y="850"/>
                    <a:pt x="1137" y="849"/>
                    <a:pt x="1182" y="845"/>
                  </a:cubicBezTo>
                  <a:cubicBezTo>
                    <a:pt x="1211" y="842"/>
                    <a:pt x="1262" y="812"/>
                    <a:pt x="1262" y="812"/>
                  </a:cubicBezTo>
                  <a:cubicBezTo>
                    <a:pt x="1309" y="762"/>
                    <a:pt x="1301" y="742"/>
                    <a:pt x="1362" y="712"/>
                  </a:cubicBezTo>
                  <a:cubicBezTo>
                    <a:pt x="1385" y="687"/>
                    <a:pt x="1416" y="686"/>
                    <a:pt x="1448" y="678"/>
                  </a:cubicBezTo>
                  <a:cubicBezTo>
                    <a:pt x="1517" y="661"/>
                    <a:pt x="1576" y="656"/>
                    <a:pt x="1648" y="652"/>
                  </a:cubicBezTo>
                  <a:cubicBezTo>
                    <a:pt x="1687" y="642"/>
                    <a:pt x="1722" y="626"/>
                    <a:pt x="1762" y="618"/>
                  </a:cubicBezTo>
                  <a:cubicBezTo>
                    <a:pt x="1793" y="598"/>
                    <a:pt x="1825" y="585"/>
                    <a:pt x="1855" y="565"/>
                  </a:cubicBezTo>
                  <a:cubicBezTo>
                    <a:pt x="1884" y="546"/>
                    <a:pt x="1892" y="530"/>
                    <a:pt x="1929" y="512"/>
                  </a:cubicBezTo>
                  <a:cubicBezTo>
                    <a:pt x="1974" y="465"/>
                    <a:pt x="2001" y="427"/>
                    <a:pt x="2035" y="372"/>
                  </a:cubicBezTo>
                  <a:cubicBezTo>
                    <a:pt x="2054" y="280"/>
                    <a:pt x="2046" y="217"/>
                    <a:pt x="1982" y="145"/>
                  </a:cubicBezTo>
                  <a:cubicBezTo>
                    <a:pt x="1965" y="126"/>
                    <a:pt x="1953" y="97"/>
                    <a:pt x="1929" y="91"/>
                  </a:cubicBezTo>
                  <a:cubicBezTo>
                    <a:pt x="1858" y="73"/>
                    <a:pt x="1715" y="38"/>
                    <a:pt x="1715" y="38"/>
                  </a:cubicBezTo>
                  <a:cubicBezTo>
                    <a:pt x="1652" y="0"/>
                    <a:pt x="1648" y="10"/>
                    <a:pt x="1555" y="5"/>
                  </a:cubicBezTo>
                  <a:cubicBezTo>
                    <a:pt x="1449" y="9"/>
                    <a:pt x="1347" y="19"/>
                    <a:pt x="1242" y="31"/>
                  </a:cubicBezTo>
                  <a:cubicBezTo>
                    <a:pt x="1181" y="52"/>
                    <a:pt x="1118" y="77"/>
                    <a:pt x="1055" y="91"/>
                  </a:cubicBezTo>
                  <a:cubicBezTo>
                    <a:pt x="972" y="149"/>
                    <a:pt x="844" y="151"/>
                    <a:pt x="748" y="158"/>
                  </a:cubicBezTo>
                  <a:cubicBezTo>
                    <a:pt x="675" y="152"/>
                    <a:pt x="601" y="144"/>
                    <a:pt x="528" y="138"/>
                  </a:cubicBezTo>
                  <a:cubicBezTo>
                    <a:pt x="494" y="150"/>
                    <a:pt x="417" y="166"/>
                    <a:pt x="382" y="145"/>
                  </a:cubicBezTo>
                  <a:cubicBezTo>
                    <a:pt x="375" y="141"/>
                    <a:pt x="395" y="136"/>
                    <a:pt x="402" y="131"/>
                  </a:cubicBezTo>
                  <a:close/>
                </a:path>
              </a:pathLst>
            </a:custGeom>
            <a:solidFill>
              <a:srgbClr val="81FFD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945" name="Text Box 9"/>
            <p:cNvSpPr txBox="1">
              <a:spLocks noChangeArrowheads="1"/>
            </p:cNvSpPr>
            <p:nvPr/>
          </p:nvSpPr>
          <p:spPr bwMode="auto">
            <a:xfrm>
              <a:off x="283" y="1222"/>
              <a:ext cx="1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Times New Roman" pitchFamily="18" charset="0"/>
                </a:rPr>
                <a:t>Shared Object</a:t>
              </a:r>
            </a:p>
          </p:txBody>
        </p:sp>
        <p:sp>
          <p:nvSpPr>
            <p:cNvPr id="423946" name="Oval 10"/>
            <p:cNvSpPr>
              <a:spLocks noChangeArrowheads="1"/>
            </p:cNvSpPr>
            <p:nvPr/>
          </p:nvSpPr>
          <p:spPr bwMode="auto">
            <a:xfrm>
              <a:off x="331" y="1462"/>
              <a:ext cx="384" cy="17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947" name="Line 11"/>
            <p:cNvSpPr>
              <a:spLocks noChangeShapeType="1"/>
            </p:cNvSpPr>
            <p:nvPr/>
          </p:nvSpPr>
          <p:spPr bwMode="auto">
            <a:xfrm>
              <a:off x="576" y="1632"/>
              <a:ext cx="288" cy="1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948" name="Text Box 12"/>
            <p:cNvSpPr txBox="1">
              <a:spLocks noChangeArrowheads="1"/>
            </p:cNvSpPr>
            <p:nvPr/>
          </p:nvSpPr>
          <p:spPr bwMode="auto">
            <a:xfrm rot="4773008">
              <a:off x="276" y="2258"/>
              <a:ext cx="123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latin typeface="Times New Roman" pitchFamily="18" charset="0"/>
                </a:rPr>
                <a:t>copy to local memory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23949" name="AutoShape 13"/>
            <p:cNvSpPr>
              <a:spLocks noChangeArrowheads="1"/>
            </p:cNvSpPr>
            <p:nvPr/>
          </p:nvSpPr>
          <p:spPr bwMode="auto">
            <a:xfrm>
              <a:off x="984" y="2248"/>
              <a:ext cx="600" cy="248"/>
            </a:xfrm>
            <a:prstGeom prst="wedgeRoundRectCallout">
              <a:avLst>
                <a:gd name="adj1" fmla="val -41167"/>
                <a:gd name="adj2" fmla="val 108870"/>
                <a:gd name="adj3" fmla="val 16667"/>
              </a:avLst>
            </a:prstGeom>
            <a:noFill/>
            <a:ln w="1905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182880" tIns="137160" rIns="182880" bIns="137160" anchor="ctr"/>
            <a:lstStyle/>
            <a:p>
              <a:endParaRPr kumimoji="0" lang="en-US">
                <a:latin typeface="Times New Roman" pitchFamily="18" charset="0"/>
              </a:endParaRPr>
            </a:p>
          </p:txBody>
        </p:sp>
        <p:sp>
          <p:nvSpPr>
            <p:cNvPr id="423950" name="Text Box 14"/>
            <p:cNvSpPr txBox="1">
              <a:spLocks noChangeArrowheads="1"/>
            </p:cNvSpPr>
            <p:nvPr/>
          </p:nvSpPr>
          <p:spPr bwMode="auto">
            <a:xfrm>
              <a:off x="1104" y="2256"/>
              <a:ext cx="373" cy="266"/>
            </a:xfrm>
            <a:prstGeom prst="rect">
              <a:avLst/>
            </a:prstGeom>
            <a:noFill/>
            <a:ln w="19050" cap="sq">
              <a:noFill/>
              <a:miter lim="800000"/>
              <a:headEnd/>
              <a:tailEnd/>
            </a:ln>
            <a:effectLst/>
          </p:spPr>
          <p:txBody>
            <a:bodyPr wrap="none" lIns="182880" tIns="137160" rIns="182880" bIns="13716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kumimoji="0" lang="en-US" sz="1400" b="1">
                  <a:latin typeface="Times New Roman" pitchFamily="18" charset="0"/>
                </a:rPr>
                <a:t>get</a:t>
              </a:r>
              <a:endParaRPr kumimoji="0" lang="en-US">
                <a:latin typeface="Times New Roman" pitchFamily="18" charset="0"/>
              </a:endParaRPr>
            </a:p>
          </p:txBody>
        </p:sp>
      </p:grpSp>
      <p:sp>
        <p:nvSpPr>
          <p:cNvPr id="423951" name="Line 15"/>
          <p:cNvSpPr>
            <a:spLocks noChangeShapeType="1"/>
          </p:cNvSpPr>
          <p:nvPr/>
        </p:nvSpPr>
        <p:spPr bwMode="auto">
          <a:xfrm>
            <a:off x="3429000" y="3367088"/>
            <a:ext cx="37465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grpSp>
        <p:nvGrpSpPr>
          <p:cNvPr id="423952" name="Group 16"/>
          <p:cNvGrpSpPr>
            <a:grpSpLocks/>
          </p:cNvGrpSpPr>
          <p:nvPr/>
        </p:nvGrpSpPr>
        <p:grpSpPr bwMode="auto">
          <a:xfrm>
            <a:off x="3810000" y="3371850"/>
            <a:ext cx="2111375" cy="2232025"/>
            <a:chOff x="2400" y="2124"/>
            <a:chExt cx="1330" cy="1406"/>
          </a:xfrm>
        </p:grpSpPr>
        <p:sp>
          <p:nvSpPr>
            <p:cNvPr id="423953" name="Text Box 17"/>
            <p:cNvSpPr txBox="1">
              <a:spLocks noChangeArrowheads="1"/>
            </p:cNvSpPr>
            <p:nvPr/>
          </p:nvSpPr>
          <p:spPr bwMode="auto">
            <a:xfrm>
              <a:off x="2427" y="2626"/>
              <a:ext cx="10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800">
                  <a:latin typeface="Times New Roman" pitchFamily="18" charset="0"/>
                </a:rPr>
                <a:t>compute/update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23954" name="AutoShape 18"/>
            <p:cNvSpPr>
              <a:spLocks noChangeArrowheads="1"/>
            </p:cNvSpPr>
            <p:nvPr/>
          </p:nvSpPr>
          <p:spPr bwMode="auto">
            <a:xfrm>
              <a:off x="2400" y="3024"/>
              <a:ext cx="965" cy="50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955" name="Oval 19" descr="Large confetti"/>
            <p:cNvSpPr>
              <a:spLocks noChangeArrowheads="1"/>
            </p:cNvSpPr>
            <p:nvPr/>
          </p:nvSpPr>
          <p:spPr bwMode="auto">
            <a:xfrm>
              <a:off x="2645" y="3098"/>
              <a:ext cx="384" cy="192"/>
            </a:xfrm>
            <a:prstGeom prst="ellipse">
              <a:avLst/>
            </a:prstGeom>
            <a:pattFill prst="lgConfetti">
              <a:fgClr>
                <a:schemeClr val="hlink"/>
              </a:fgClr>
              <a:bgClr>
                <a:srgbClr val="FFFFFF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956" name="Rectangle 20"/>
            <p:cNvSpPr>
              <a:spLocks noChangeArrowheads="1"/>
            </p:cNvSpPr>
            <p:nvPr/>
          </p:nvSpPr>
          <p:spPr bwMode="auto">
            <a:xfrm>
              <a:off x="2453" y="3290"/>
              <a:ext cx="8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latin typeface="Times New Roman" pitchFamily="18" charset="0"/>
                </a:rPr>
                <a:t>local memory</a:t>
              </a:r>
            </a:p>
          </p:txBody>
        </p:sp>
        <p:sp>
          <p:nvSpPr>
            <p:cNvPr id="423957" name="Line 21"/>
            <p:cNvSpPr>
              <a:spLocks noChangeShapeType="1"/>
            </p:cNvSpPr>
            <p:nvPr/>
          </p:nvSpPr>
          <p:spPr bwMode="auto">
            <a:xfrm flipV="1">
              <a:off x="3501" y="2124"/>
              <a:ext cx="229" cy="1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</p:grpSp>
      <p:grpSp>
        <p:nvGrpSpPr>
          <p:cNvPr id="423958" name="Group 22"/>
          <p:cNvGrpSpPr>
            <a:grpSpLocks/>
          </p:cNvGrpSpPr>
          <p:nvPr/>
        </p:nvGrpSpPr>
        <p:grpSpPr bwMode="auto">
          <a:xfrm>
            <a:off x="5883275" y="1828800"/>
            <a:ext cx="3260725" cy="3810000"/>
            <a:chOff x="3706" y="1152"/>
            <a:chExt cx="2054" cy="2400"/>
          </a:xfrm>
        </p:grpSpPr>
        <p:sp>
          <p:nvSpPr>
            <p:cNvPr id="423959" name="AutoShape 23"/>
            <p:cNvSpPr>
              <a:spLocks noChangeArrowheads="1"/>
            </p:cNvSpPr>
            <p:nvPr/>
          </p:nvSpPr>
          <p:spPr bwMode="auto">
            <a:xfrm flipH="1">
              <a:off x="4224" y="2328"/>
              <a:ext cx="528" cy="216"/>
            </a:xfrm>
            <a:prstGeom prst="wedgeRoundRectCallout">
              <a:avLst>
                <a:gd name="adj1" fmla="val -39963"/>
                <a:gd name="adj2" fmla="val 131477"/>
                <a:gd name="adj3" fmla="val 16667"/>
              </a:avLst>
            </a:prstGeom>
            <a:noFill/>
            <a:ln w="19050" cap="sq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lIns="182880" tIns="137160" rIns="182880" bIns="137160" anchor="ctr"/>
            <a:lstStyle/>
            <a:p>
              <a:endParaRPr kumimoji="0" lang="en-US">
                <a:latin typeface="Times New Roman" pitchFamily="18" charset="0"/>
              </a:endParaRPr>
            </a:p>
          </p:txBody>
        </p:sp>
        <p:sp>
          <p:nvSpPr>
            <p:cNvPr id="423960" name="Freeform 24"/>
            <p:cNvSpPr>
              <a:spLocks/>
            </p:cNvSpPr>
            <p:nvPr/>
          </p:nvSpPr>
          <p:spPr bwMode="auto">
            <a:xfrm>
              <a:off x="3706" y="1152"/>
              <a:ext cx="2054" cy="852"/>
            </a:xfrm>
            <a:custGeom>
              <a:avLst/>
              <a:gdLst/>
              <a:ahLst/>
              <a:cxnLst>
                <a:cxn ang="0">
                  <a:pos x="402" y="131"/>
                </a:cxn>
                <a:cxn ang="0">
                  <a:pos x="222" y="151"/>
                </a:cxn>
                <a:cxn ang="0">
                  <a:pos x="48" y="225"/>
                </a:cxn>
                <a:cxn ang="0">
                  <a:pos x="22" y="265"/>
                </a:cxn>
                <a:cxn ang="0">
                  <a:pos x="8" y="285"/>
                </a:cxn>
                <a:cxn ang="0">
                  <a:pos x="82" y="592"/>
                </a:cxn>
                <a:cxn ang="0">
                  <a:pos x="168" y="618"/>
                </a:cxn>
                <a:cxn ang="0">
                  <a:pos x="322" y="678"/>
                </a:cxn>
                <a:cxn ang="0">
                  <a:pos x="402" y="658"/>
                </a:cxn>
                <a:cxn ang="0">
                  <a:pos x="488" y="665"/>
                </a:cxn>
                <a:cxn ang="0">
                  <a:pos x="562" y="698"/>
                </a:cxn>
                <a:cxn ang="0">
                  <a:pos x="708" y="772"/>
                </a:cxn>
                <a:cxn ang="0">
                  <a:pos x="1048" y="852"/>
                </a:cxn>
                <a:cxn ang="0">
                  <a:pos x="1182" y="845"/>
                </a:cxn>
                <a:cxn ang="0">
                  <a:pos x="1262" y="812"/>
                </a:cxn>
                <a:cxn ang="0">
                  <a:pos x="1362" y="712"/>
                </a:cxn>
                <a:cxn ang="0">
                  <a:pos x="1448" y="678"/>
                </a:cxn>
                <a:cxn ang="0">
                  <a:pos x="1648" y="652"/>
                </a:cxn>
                <a:cxn ang="0">
                  <a:pos x="1762" y="618"/>
                </a:cxn>
                <a:cxn ang="0">
                  <a:pos x="1855" y="565"/>
                </a:cxn>
                <a:cxn ang="0">
                  <a:pos x="1929" y="512"/>
                </a:cxn>
                <a:cxn ang="0">
                  <a:pos x="2035" y="372"/>
                </a:cxn>
                <a:cxn ang="0">
                  <a:pos x="1982" y="145"/>
                </a:cxn>
                <a:cxn ang="0">
                  <a:pos x="1929" y="91"/>
                </a:cxn>
                <a:cxn ang="0">
                  <a:pos x="1715" y="38"/>
                </a:cxn>
                <a:cxn ang="0">
                  <a:pos x="1555" y="5"/>
                </a:cxn>
                <a:cxn ang="0">
                  <a:pos x="1242" y="31"/>
                </a:cxn>
                <a:cxn ang="0">
                  <a:pos x="1055" y="91"/>
                </a:cxn>
                <a:cxn ang="0">
                  <a:pos x="748" y="158"/>
                </a:cxn>
                <a:cxn ang="0">
                  <a:pos x="528" y="138"/>
                </a:cxn>
                <a:cxn ang="0">
                  <a:pos x="382" y="145"/>
                </a:cxn>
                <a:cxn ang="0">
                  <a:pos x="402" y="131"/>
                </a:cxn>
              </a:cxnLst>
              <a:rect l="0" t="0" r="r" b="b"/>
              <a:pathLst>
                <a:path w="2054" h="852">
                  <a:moveTo>
                    <a:pt x="402" y="131"/>
                  </a:moveTo>
                  <a:cubicBezTo>
                    <a:pt x="322" y="135"/>
                    <a:pt x="288" y="136"/>
                    <a:pt x="222" y="151"/>
                  </a:cubicBezTo>
                  <a:cubicBezTo>
                    <a:pt x="166" y="180"/>
                    <a:pt x="100" y="188"/>
                    <a:pt x="48" y="225"/>
                  </a:cubicBezTo>
                  <a:cubicBezTo>
                    <a:pt x="39" y="238"/>
                    <a:pt x="31" y="252"/>
                    <a:pt x="22" y="265"/>
                  </a:cubicBezTo>
                  <a:cubicBezTo>
                    <a:pt x="17" y="272"/>
                    <a:pt x="8" y="285"/>
                    <a:pt x="8" y="285"/>
                  </a:cubicBezTo>
                  <a:cubicBezTo>
                    <a:pt x="2" y="389"/>
                    <a:pt x="0" y="513"/>
                    <a:pt x="82" y="592"/>
                  </a:cubicBezTo>
                  <a:cubicBezTo>
                    <a:pt x="105" y="614"/>
                    <a:pt x="139" y="609"/>
                    <a:pt x="168" y="618"/>
                  </a:cubicBezTo>
                  <a:cubicBezTo>
                    <a:pt x="209" y="647"/>
                    <a:pt x="272" y="663"/>
                    <a:pt x="322" y="678"/>
                  </a:cubicBezTo>
                  <a:cubicBezTo>
                    <a:pt x="349" y="672"/>
                    <a:pt x="376" y="667"/>
                    <a:pt x="402" y="658"/>
                  </a:cubicBezTo>
                  <a:cubicBezTo>
                    <a:pt x="431" y="660"/>
                    <a:pt x="459" y="661"/>
                    <a:pt x="488" y="665"/>
                  </a:cubicBezTo>
                  <a:cubicBezTo>
                    <a:pt x="515" y="669"/>
                    <a:pt x="537" y="687"/>
                    <a:pt x="562" y="698"/>
                  </a:cubicBezTo>
                  <a:cubicBezTo>
                    <a:pt x="612" y="721"/>
                    <a:pt x="659" y="747"/>
                    <a:pt x="708" y="772"/>
                  </a:cubicBezTo>
                  <a:cubicBezTo>
                    <a:pt x="811" y="825"/>
                    <a:pt x="936" y="832"/>
                    <a:pt x="1048" y="852"/>
                  </a:cubicBezTo>
                  <a:cubicBezTo>
                    <a:pt x="1093" y="850"/>
                    <a:pt x="1137" y="849"/>
                    <a:pt x="1182" y="845"/>
                  </a:cubicBezTo>
                  <a:cubicBezTo>
                    <a:pt x="1211" y="842"/>
                    <a:pt x="1262" y="812"/>
                    <a:pt x="1262" y="812"/>
                  </a:cubicBezTo>
                  <a:cubicBezTo>
                    <a:pt x="1309" y="762"/>
                    <a:pt x="1301" y="742"/>
                    <a:pt x="1362" y="712"/>
                  </a:cubicBezTo>
                  <a:cubicBezTo>
                    <a:pt x="1385" y="687"/>
                    <a:pt x="1416" y="686"/>
                    <a:pt x="1448" y="678"/>
                  </a:cubicBezTo>
                  <a:cubicBezTo>
                    <a:pt x="1517" y="661"/>
                    <a:pt x="1576" y="656"/>
                    <a:pt x="1648" y="652"/>
                  </a:cubicBezTo>
                  <a:cubicBezTo>
                    <a:pt x="1687" y="642"/>
                    <a:pt x="1722" y="626"/>
                    <a:pt x="1762" y="618"/>
                  </a:cubicBezTo>
                  <a:cubicBezTo>
                    <a:pt x="1793" y="598"/>
                    <a:pt x="1825" y="585"/>
                    <a:pt x="1855" y="565"/>
                  </a:cubicBezTo>
                  <a:cubicBezTo>
                    <a:pt x="1884" y="546"/>
                    <a:pt x="1892" y="530"/>
                    <a:pt x="1929" y="512"/>
                  </a:cubicBezTo>
                  <a:cubicBezTo>
                    <a:pt x="1974" y="465"/>
                    <a:pt x="2001" y="427"/>
                    <a:pt x="2035" y="372"/>
                  </a:cubicBezTo>
                  <a:cubicBezTo>
                    <a:pt x="2054" y="280"/>
                    <a:pt x="2046" y="217"/>
                    <a:pt x="1982" y="145"/>
                  </a:cubicBezTo>
                  <a:cubicBezTo>
                    <a:pt x="1965" y="126"/>
                    <a:pt x="1953" y="97"/>
                    <a:pt x="1929" y="91"/>
                  </a:cubicBezTo>
                  <a:cubicBezTo>
                    <a:pt x="1858" y="73"/>
                    <a:pt x="1715" y="38"/>
                    <a:pt x="1715" y="38"/>
                  </a:cubicBezTo>
                  <a:cubicBezTo>
                    <a:pt x="1652" y="0"/>
                    <a:pt x="1648" y="10"/>
                    <a:pt x="1555" y="5"/>
                  </a:cubicBezTo>
                  <a:cubicBezTo>
                    <a:pt x="1449" y="9"/>
                    <a:pt x="1347" y="19"/>
                    <a:pt x="1242" y="31"/>
                  </a:cubicBezTo>
                  <a:cubicBezTo>
                    <a:pt x="1181" y="52"/>
                    <a:pt x="1118" y="77"/>
                    <a:pt x="1055" y="91"/>
                  </a:cubicBezTo>
                  <a:cubicBezTo>
                    <a:pt x="972" y="149"/>
                    <a:pt x="844" y="151"/>
                    <a:pt x="748" y="158"/>
                  </a:cubicBezTo>
                  <a:cubicBezTo>
                    <a:pt x="675" y="152"/>
                    <a:pt x="601" y="144"/>
                    <a:pt x="528" y="138"/>
                  </a:cubicBezTo>
                  <a:cubicBezTo>
                    <a:pt x="494" y="150"/>
                    <a:pt x="417" y="166"/>
                    <a:pt x="382" y="145"/>
                  </a:cubicBezTo>
                  <a:cubicBezTo>
                    <a:pt x="375" y="141"/>
                    <a:pt x="395" y="136"/>
                    <a:pt x="402" y="131"/>
                  </a:cubicBezTo>
                  <a:close/>
                </a:path>
              </a:pathLst>
            </a:custGeom>
            <a:solidFill>
              <a:srgbClr val="81FFDE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961" name="Text Box 25"/>
            <p:cNvSpPr txBox="1">
              <a:spLocks noChangeArrowheads="1"/>
            </p:cNvSpPr>
            <p:nvPr/>
          </p:nvSpPr>
          <p:spPr bwMode="auto">
            <a:xfrm>
              <a:off x="3845" y="1318"/>
              <a:ext cx="120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Times New Roman" pitchFamily="18" charset="0"/>
                </a:rPr>
                <a:t>Shared Object</a:t>
              </a:r>
            </a:p>
          </p:txBody>
        </p:sp>
        <p:sp>
          <p:nvSpPr>
            <p:cNvPr id="423962" name="AutoShape 26"/>
            <p:cNvSpPr>
              <a:spLocks noChangeArrowheads="1"/>
            </p:cNvSpPr>
            <p:nvPr/>
          </p:nvSpPr>
          <p:spPr bwMode="auto">
            <a:xfrm>
              <a:off x="4085" y="3046"/>
              <a:ext cx="965" cy="506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963" name="Oval 27"/>
            <p:cNvSpPr>
              <a:spLocks noChangeArrowheads="1"/>
            </p:cNvSpPr>
            <p:nvPr/>
          </p:nvSpPr>
          <p:spPr bwMode="auto">
            <a:xfrm>
              <a:off x="4330" y="3120"/>
              <a:ext cx="384" cy="19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964" name="Line 28"/>
            <p:cNvSpPr>
              <a:spLocks noChangeShapeType="1"/>
            </p:cNvSpPr>
            <p:nvPr/>
          </p:nvSpPr>
          <p:spPr bwMode="auto">
            <a:xfrm flipV="1">
              <a:off x="4661" y="1510"/>
              <a:ext cx="576" cy="16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965" name="Oval 29"/>
            <p:cNvSpPr>
              <a:spLocks noChangeArrowheads="1"/>
            </p:cNvSpPr>
            <p:nvPr/>
          </p:nvSpPr>
          <p:spPr bwMode="auto">
            <a:xfrm>
              <a:off x="5045" y="1318"/>
              <a:ext cx="384" cy="192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966" name="Text Box 30"/>
            <p:cNvSpPr txBox="1">
              <a:spLocks noChangeArrowheads="1"/>
            </p:cNvSpPr>
            <p:nvPr/>
          </p:nvSpPr>
          <p:spPr bwMode="auto">
            <a:xfrm rot="-4290855">
              <a:off x="4439" y="2294"/>
              <a:ext cx="124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latin typeface="Times New Roman" pitchFamily="18" charset="0"/>
                </a:rPr>
                <a:t> copy to shared object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423967" name="Text Box 31"/>
            <p:cNvSpPr txBox="1">
              <a:spLocks noChangeArrowheads="1"/>
            </p:cNvSpPr>
            <p:nvPr/>
          </p:nvSpPr>
          <p:spPr bwMode="auto">
            <a:xfrm>
              <a:off x="4992" y="3050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endParaRPr lang="en-US">
                <a:latin typeface="Times New Roman" pitchFamily="18" charset="0"/>
              </a:endParaRPr>
            </a:p>
          </p:txBody>
        </p:sp>
        <p:sp>
          <p:nvSpPr>
            <p:cNvPr id="423968" name="Rectangle 32"/>
            <p:cNvSpPr>
              <a:spLocks noChangeArrowheads="1"/>
            </p:cNvSpPr>
            <p:nvPr/>
          </p:nvSpPr>
          <p:spPr bwMode="auto">
            <a:xfrm>
              <a:off x="4138" y="3312"/>
              <a:ext cx="82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600">
                  <a:latin typeface="Times New Roman" pitchFamily="18" charset="0"/>
                </a:rPr>
                <a:t>local memory</a:t>
              </a:r>
            </a:p>
          </p:txBody>
        </p:sp>
        <p:sp>
          <p:nvSpPr>
            <p:cNvPr id="423969" name="Text Box 33"/>
            <p:cNvSpPr txBox="1">
              <a:spLocks noChangeArrowheads="1"/>
            </p:cNvSpPr>
            <p:nvPr/>
          </p:nvSpPr>
          <p:spPr bwMode="auto">
            <a:xfrm>
              <a:off x="4272" y="2304"/>
              <a:ext cx="391" cy="266"/>
            </a:xfrm>
            <a:prstGeom prst="rect">
              <a:avLst/>
            </a:prstGeom>
            <a:noFill/>
            <a:ln w="19050" cap="sq">
              <a:noFill/>
              <a:miter lim="800000"/>
              <a:headEnd/>
              <a:tailEnd/>
            </a:ln>
            <a:effectLst/>
          </p:spPr>
          <p:txBody>
            <a:bodyPr wrap="none" lIns="182880" tIns="137160" rIns="182880" bIns="137160" anchor="ctr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kumimoji="0" lang="en-US" sz="1400" b="1">
                  <a:latin typeface="Times New Roman" pitchFamily="18" charset="0"/>
                </a:rPr>
                <a:t>put</a:t>
              </a:r>
              <a:endParaRPr kumimoji="0" lang="en-US"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Locality Information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219200"/>
            <a:ext cx="8186738" cy="3575050"/>
          </a:xfrm>
        </p:spPr>
        <p:txBody>
          <a:bodyPr/>
          <a:lstStyle/>
          <a:p>
            <a:r>
              <a:rPr lang="en-US" sz="2000" dirty="0" smtClean="0">
                <a:solidFill>
                  <a:srgbClr val="000000"/>
                </a:solidFill>
              </a:rPr>
              <a:t>Discover array elements held by each processor</a:t>
            </a:r>
          </a:p>
          <a:p>
            <a:pPr lvl="1"/>
            <a:r>
              <a:rPr lang="en-US" sz="2000" b="1" dirty="0" smtClean="0">
                <a:solidFill>
                  <a:srgbClr val="000000"/>
                </a:solidFill>
              </a:rPr>
              <a:t>Fortran	</a:t>
            </a:r>
            <a:r>
              <a:rPr lang="en-US" sz="2000" dirty="0" err="1" smtClean="0">
                <a:solidFill>
                  <a:srgbClr val="000000"/>
                </a:solidFill>
              </a:rPr>
              <a:t>nga_distribution(g_a,proc,lo,hi</a:t>
            </a:r>
            <a:r>
              <a:rPr lang="en-US" sz="2000" dirty="0" smtClean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en-US" sz="2000" b="1" dirty="0" smtClean="0">
                <a:solidFill>
                  <a:srgbClr val="000000"/>
                </a:solidFill>
              </a:rPr>
              <a:t>C	</a:t>
            </a:r>
            <a:r>
              <a:rPr lang="en-US" sz="2000" dirty="0" smtClean="0">
                <a:solidFill>
                  <a:srgbClr val="000000"/>
                </a:solidFill>
              </a:rPr>
              <a:t>void </a:t>
            </a:r>
            <a:r>
              <a:rPr lang="en-US" sz="2000" dirty="0" err="1" smtClean="0">
                <a:solidFill>
                  <a:srgbClr val="000000"/>
                </a:solidFill>
              </a:rPr>
              <a:t>NGA_Distribution(int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g_a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int</a:t>
            </a:r>
            <a:r>
              <a:rPr lang="en-US" sz="2000" dirty="0" smtClean="0">
                <a:solidFill>
                  <a:srgbClr val="000000"/>
                </a:solidFill>
              </a:rPr>
              <a:t> proc, </a:t>
            </a:r>
            <a:r>
              <a:rPr lang="en-US" sz="2000" dirty="0" err="1" smtClean="0">
                <a:solidFill>
                  <a:srgbClr val="000000"/>
                </a:solidFill>
              </a:rPr>
              <a:t>int</a:t>
            </a:r>
            <a:r>
              <a:rPr lang="en-US" sz="2000" dirty="0" smtClean="0">
                <a:solidFill>
                  <a:srgbClr val="000000"/>
                </a:solidFill>
              </a:rPr>
              <a:t> *lo, </a:t>
            </a:r>
            <a:r>
              <a:rPr lang="en-US" sz="2000" dirty="0" err="1" smtClean="0">
                <a:solidFill>
                  <a:srgbClr val="000000"/>
                </a:solidFill>
              </a:rPr>
              <a:t>int</a:t>
            </a:r>
            <a:r>
              <a:rPr lang="en-US" sz="2000" dirty="0" smtClean="0">
                <a:solidFill>
                  <a:srgbClr val="000000"/>
                </a:solidFill>
              </a:rPr>
              <a:t> *hi)</a:t>
            </a:r>
          </a:p>
          <a:p>
            <a:pPr lvl="1"/>
            <a:r>
              <a:rPr lang="en-US" sz="2000" b="1" dirty="0" smtClean="0">
                <a:solidFill>
                  <a:srgbClr val="000000"/>
                </a:solidFill>
              </a:rPr>
              <a:t>Python</a:t>
            </a:r>
            <a:r>
              <a:rPr lang="en-US" sz="2000" dirty="0" smtClean="0">
                <a:solidFill>
                  <a:srgbClr val="000000"/>
                </a:solidFill>
              </a:rPr>
              <a:t>	</a:t>
            </a:r>
            <a:r>
              <a:rPr lang="en-US" sz="2000" dirty="0" err="1" smtClean="0">
                <a:solidFill>
                  <a:srgbClr val="000000"/>
                </a:solidFill>
              </a:rPr>
              <a:t>lo,hi</a:t>
            </a:r>
            <a:r>
              <a:rPr lang="en-US" sz="2000" dirty="0" smtClean="0">
                <a:solidFill>
                  <a:srgbClr val="000000"/>
                </a:solidFill>
              </a:rPr>
              <a:t> = </a:t>
            </a:r>
            <a:r>
              <a:rPr lang="en-US" sz="2000" dirty="0" err="1" smtClean="0">
                <a:solidFill>
                  <a:srgbClr val="000000"/>
                </a:solidFill>
              </a:rPr>
              <a:t>ga.distribution(g_a</a:t>
            </a:r>
            <a:r>
              <a:rPr lang="en-US" sz="2000" dirty="0" smtClean="0">
                <a:solidFill>
                  <a:srgbClr val="000000"/>
                </a:solidFill>
              </a:rPr>
              <a:t>, proc=-1)</a:t>
            </a:r>
            <a:endParaRPr lang="en-US" b="1" dirty="0" smtClean="0">
              <a:solidFill>
                <a:srgbClr val="000000"/>
              </a:solidFill>
            </a:endParaRPr>
          </a:p>
          <a:p>
            <a:pPr>
              <a:buFont typeface="Monotype Sorts" pitchFamily="2" charset="2"/>
              <a:buNone/>
            </a:pPr>
            <a:endParaRPr lang="en-US" sz="1200" dirty="0" smtClean="0">
              <a:solidFill>
                <a:srgbClr val="000000"/>
              </a:solidFill>
            </a:endParaRPr>
          </a:p>
          <a:p>
            <a:pPr>
              <a:buFont typeface="Monotype Sorts" pitchFamily="2" charset="2"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integer		</a:t>
            </a:r>
            <a:r>
              <a:rPr lang="en-US" sz="1200" dirty="0" err="1" smtClean="0">
                <a:solidFill>
                  <a:srgbClr val="000000"/>
                </a:solidFill>
              </a:rPr>
              <a:t>g_a</a:t>
            </a:r>
            <a:r>
              <a:rPr lang="en-US" sz="1200" dirty="0" smtClean="0">
                <a:solidFill>
                  <a:srgbClr val="000000"/>
                </a:solidFill>
              </a:rPr>
              <a:t>	array handle		[input]</a:t>
            </a:r>
          </a:p>
          <a:p>
            <a:pPr>
              <a:buFont typeface="Monotype Sorts" pitchFamily="2" charset="2"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integer		proc	processor ID		[input]</a:t>
            </a:r>
          </a:p>
          <a:p>
            <a:pPr>
              <a:buFont typeface="Monotype Sorts" pitchFamily="2" charset="2"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integer		</a:t>
            </a:r>
            <a:r>
              <a:rPr lang="en-US" sz="1200" dirty="0" err="1" smtClean="0">
                <a:solidFill>
                  <a:srgbClr val="000000"/>
                </a:solidFill>
              </a:rPr>
              <a:t>lo(ndim</a:t>
            </a:r>
            <a:r>
              <a:rPr lang="en-US" sz="1200" dirty="0" smtClean="0">
                <a:solidFill>
                  <a:srgbClr val="000000"/>
                </a:solidFill>
              </a:rPr>
              <a:t>)	lower index		[output]</a:t>
            </a:r>
          </a:p>
          <a:p>
            <a:pPr>
              <a:buFont typeface="Monotype Sorts" pitchFamily="2" charset="2"/>
              <a:buNone/>
            </a:pPr>
            <a:r>
              <a:rPr lang="en-US" sz="1200" dirty="0" smtClean="0">
                <a:solidFill>
                  <a:srgbClr val="000000"/>
                </a:solidFill>
              </a:rPr>
              <a:t>integer		</a:t>
            </a:r>
            <a:r>
              <a:rPr lang="en-US" sz="1200" dirty="0" err="1" smtClean="0">
                <a:solidFill>
                  <a:srgbClr val="000000"/>
                </a:solidFill>
              </a:rPr>
              <a:t>hi(ndim</a:t>
            </a:r>
            <a:r>
              <a:rPr lang="en-US" sz="1200" dirty="0" smtClean="0">
                <a:solidFill>
                  <a:srgbClr val="000000"/>
                </a:solidFill>
              </a:rPr>
              <a:t>)	upper index		[output]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828800" y="4191000"/>
            <a:ext cx="5172075" cy="1570038"/>
          </a:xfrm>
          <a:prstGeom prst="rect">
            <a:avLst/>
          </a:prstGeom>
          <a:solidFill>
            <a:srgbClr val="B9CDE5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137160" rIns="182880" bIns="13716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/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do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</a:rPr>
              <a:t>iproc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= 1,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</a:rPr>
              <a:t>nproc</a:t>
            </a:r>
            <a:endParaRPr 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/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write(6,*) ‘Printing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</a:rPr>
              <a:t>g_a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info for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</a:rPr>
              <a:t>processor’,iproc</a:t>
            </a:r>
            <a:endParaRPr 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/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call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nga_distribution(g_a,iproc,lo,hi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do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</a:rPr>
              <a:t>j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= 1,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</a:rPr>
              <a:t>ndim</a:t>
            </a:r>
            <a:endParaRPr 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/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write(6,*)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</a:rPr>
              <a:t>j,lo(j),hi(j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end do</a:t>
            </a:r>
          </a:p>
          <a:p>
            <a:pPr algn="l"/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</a:rPr>
              <a:t>dnd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Matrix Multiply</a:t>
            </a:r>
          </a:p>
        </p:txBody>
      </p:sp>
      <p:sp>
        <p:nvSpPr>
          <p:cNvPr id="544772" name="Text Box 4"/>
          <p:cNvSpPr txBox="1">
            <a:spLocks noChangeArrowheads="1"/>
          </p:cNvSpPr>
          <p:nvPr/>
        </p:nvSpPr>
        <p:spPr bwMode="auto">
          <a:xfrm>
            <a:off x="228600" y="914400"/>
            <a:ext cx="8763000" cy="5139869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 sz="1200" i="1" dirty="0">
                <a:solidFill>
                  <a:srgbClr val="00B0F0"/>
                </a:solidFill>
                <a:latin typeface="Courier New" pitchFamily="49" charset="0"/>
              </a:rPr>
              <a:t>/* Determine which block of data is locally owned. Note that</a:t>
            </a:r>
          </a:p>
          <a:p>
            <a:pPr algn="l"/>
            <a:r>
              <a:rPr lang="en-US" sz="1200" i="1" dirty="0">
                <a:solidFill>
                  <a:srgbClr val="00B0F0"/>
                </a:solidFill>
                <a:latin typeface="Courier New" pitchFamily="49" charset="0"/>
              </a:rPr>
              <a:t>   the same block is locally owned for all GAs. */</a:t>
            </a:r>
          </a:p>
          <a:p>
            <a:pPr algn="l"/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NGA_Distribution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g_c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, me, lo, hi);</a:t>
            </a:r>
          </a:p>
          <a:p>
            <a:pPr algn="l"/>
            <a:r>
              <a:rPr lang="en-US" sz="1200" i="1" dirty="0">
                <a:solidFill>
                  <a:srgbClr val="00B0F0"/>
                </a:solidFill>
                <a:latin typeface="Courier New" pitchFamily="49" charset="0"/>
              </a:rPr>
              <a:t>/* Get the blocks from </a:t>
            </a:r>
            <a:r>
              <a:rPr lang="en-US" sz="1200" i="1" dirty="0" err="1">
                <a:solidFill>
                  <a:srgbClr val="00B0F0"/>
                </a:solidFill>
                <a:latin typeface="Courier New" pitchFamily="49" charset="0"/>
              </a:rPr>
              <a:t>g_a</a:t>
            </a:r>
            <a:r>
              <a:rPr lang="en-US" sz="1200" i="1" dirty="0">
                <a:solidFill>
                  <a:srgbClr val="00B0F0"/>
                </a:solidFill>
                <a:latin typeface="Courier New" pitchFamily="49" charset="0"/>
              </a:rPr>
              <a:t> and </a:t>
            </a:r>
            <a:r>
              <a:rPr lang="en-US" sz="1200" i="1" dirty="0" err="1">
                <a:solidFill>
                  <a:srgbClr val="00B0F0"/>
                </a:solidFill>
                <a:latin typeface="Courier New" pitchFamily="49" charset="0"/>
              </a:rPr>
              <a:t>g_b</a:t>
            </a:r>
            <a:r>
              <a:rPr lang="en-US" sz="1200" i="1" dirty="0">
                <a:solidFill>
                  <a:srgbClr val="00B0F0"/>
                </a:solidFill>
                <a:latin typeface="Courier New" pitchFamily="49" charset="0"/>
              </a:rPr>
              <a:t> needed to compute this block in</a:t>
            </a:r>
          </a:p>
          <a:p>
            <a:pPr algn="l"/>
            <a:r>
              <a:rPr lang="en-US" sz="1200" i="1" dirty="0">
                <a:solidFill>
                  <a:srgbClr val="00B0F0"/>
                </a:solidFill>
                <a:latin typeface="Courier New" pitchFamily="49" charset="0"/>
              </a:rPr>
              <a:t>   </a:t>
            </a:r>
            <a:r>
              <a:rPr lang="en-US" sz="1200" i="1" dirty="0" err="1">
                <a:solidFill>
                  <a:srgbClr val="00B0F0"/>
                </a:solidFill>
                <a:latin typeface="Courier New" pitchFamily="49" charset="0"/>
              </a:rPr>
              <a:t>g_c</a:t>
            </a:r>
            <a:r>
              <a:rPr lang="en-US" sz="1200" i="1" dirty="0">
                <a:solidFill>
                  <a:srgbClr val="00B0F0"/>
                </a:solidFill>
                <a:latin typeface="Courier New" pitchFamily="49" charset="0"/>
              </a:rPr>
              <a:t> and copy them into the local buffers a and b. */</a:t>
            </a:r>
          </a:p>
          <a:p>
            <a:pPr algn="l"/>
            <a:r>
              <a:rPr lang="en-US" sz="1200" dirty="0">
                <a:latin typeface="Courier New" pitchFamily="49" charset="0"/>
              </a:rPr>
              <a:t>lo2[0] = lo[0]; lo2[1] = 0; hi2[0] = hi[0]; hi2[1] = dims[0]-1;</a:t>
            </a:r>
          </a:p>
          <a:p>
            <a:pPr algn="l"/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NGA_Get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g_a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, lo2, hi2, a, ld);</a:t>
            </a:r>
          </a:p>
          <a:p>
            <a:pPr algn="l"/>
            <a:r>
              <a:rPr lang="en-US" sz="1200" dirty="0">
                <a:latin typeface="Courier New" pitchFamily="49" charset="0"/>
              </a:rPr>
              <a:t>lo3[0] = 0; lo3[1] = lo[1]; hi3[0] = dims[1]-1; hi3[1] = hi[1];</a:t>
            </a:r>
          </a:p>
          <a:p>
            <a:pPr algn="l"/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NGA_Get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g_b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, lo3, hi3, b, ld);</a:t>
            </a:r>
          </a:p>
          <a:p>
            <a:pPr algn="l"/>
            <a:r>
              <a:rPr lang="en-US" sz="1200" i="1" dirty="0">
                <a:solidFill>
                  <a:srgbClr val="00B0F0"/>
                </a:solidFill>
                <a:latin typeface="Courier New" pitchFamily="49" charset="0"/>
              </a:rPr>
              <a:t>/* Do local matrix multiplication and store the result in local</a:t>
            </a:r>
          </a:p>
          <a:p>
            <a:pPr algn="l"/>
            <a:r>
              <a:rPr lang="en-US" sz="1200" i="1" dirty="0">
                <a:solidFill>
                  <a:srgbClr val="00B0F0"/>
                </a:solidFill>
                <a:latin typeface="Courier New" pitchFamily="49" charset="0"/>
              </a:rPr>
              <a:t>   buffer c. Start by evaluating the transpose of b. */</a:t>
            </a:r>
          </a:p>
          <a:p>
            <a:pPr algn="l"/>
            <a:r>
              <a:rPr lang="en-US" sz="1200" b="1" dirty="0">
                <a:latin typeface="Courier New" pitchFamily="49" charset="0"/>
              </a:rPr>
              <a:t>for</a:t>
            </a:r>
            <a:r>
              <a:rPr lang="en-US" sz="1200" dirty="0">
                <a:latin typeface="Courier New" pitchFamily="49" charset="0"/>
              </a:rPr>
              <a:t>(</a:t>
            </a:r>
            <a:r>
              <a:rPr lang="en-US" sz="1200" dirty="0" err="1">
                <a:latin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</a:rPr>
              <a:t>=0; </a:t>
            </a:r>
            <a:r>
              <a:rPr lang="en-US" sz="1200" dirty="0" err="1">
                <a:latin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</a:rPr>
              <a:t> &lt; hi3[0]-lo3[0]+1; </a:t>
            </a:r>
            <a:r>
              <a:rPr lang="en-US" sz="1200" dirty="0" err="1">
                <a:latin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</a:rPr>
              <a:t>++)</a:t>
            </a:r>
          </a:p>
          <a:p>
            <a:pPr algn="l"/>
            <a:r>
              <a:rPr lang="en-US" sz="1200" dirty="0">
                <a:latin typeface="Courier New" pitchFamily="49" charset="0"/>
              </a:rPr>
              <a:t>  </a:t>
            </a:r>
            <a:r>
              <a:rPr lang="en-US" sz="1200" b="1" dirty="0">
                <a:latin typeface="Courier New" pitchFamily="49" charset="0"/>
              </a:rPr>
              <a:t>for</a:t>
            </a:r>
            <a:r>
              <a:rPr lang="en-US" sz="1200" dirty="0">
                <a:latin typeface="Courier New" pitchFamily="49" charset="0"/>
              </a:rPr>
              <a:t>(j=0; j &lt; hi3[1]-lo3[1]+1; j++) </a:t>
            </a:r>
          </a:p>
          <a:p>
            <a:pPr algn="l"/>
            <a:r>
              <a:rPr lang="en-US" sz="1200" dirty="0">
                <a:latin typeface="Courier New" pitchFamily="49" charset="0"/>
              </a:rPr>
              <a:t>     </a:t>
            </a:r>
            <a:r>
              <a:rPr lang="en-US" sz="1200" dirty="0" err="1">
                <a:latin typeface="Courier New" pitchFamily="49" charset="0"/>
              </a:rPr>
              <a:t>btrns</a:t>
            </a:r>
            <a:r>
              <a:rPr lang="en-US" sz="1200" dirty="0">
                <a:latin typeface="Courier New" pitchFamily="49" charset="0"/>
              </a:rPr>
              <a:t>[j][</a:t>
            </a:r>
            <a:r>
              <a:rPr lang="en-US" sz="1200" dirty="0" err="1">
                <a:latin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</a:rPr>
              <a:t>] = b[</a:t>
            </a:r>
            <a:r>
              <a:rPr lang="en-US" sz="1200" dirty="0" err="1">
                <a:latin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</a:rPr>
              <a:t>][j];</a:t>
            </a:r>
          </a:p>
          <a:p>
            <a:pPr algn="l"/>
            <a:r>
              <a:rPr lang="en-US" sz="1200" i="1" dirty="0">
                <a:solidFill>
                  <a:srgbClr val="00B0F0"/>
                </a:solidFill>
                <a:latin typeface="Courier New" pitchFamily="49" charset="0"/>
              </a:rPr>
              <a:t>/* Multiply a and b to get c */</a:t>
            </a:r>
          </a:p>
          <a:p>
            <a:pPr algn="l"/>
            <a:r>
              <a:rPr lang="en-US" sz="1200" b="1" dirty="0">
                <a:latin typeface="Courier New" pitchFamily="49" charset="0"/>
              </a:rPr>
              <a:t>for</a:t>
            </a:r>
            <a:r>
              <a:rPr lang="en-US" sz="1200" dirty="0">
                <a:latin typeface="Courier New" pitchFamily="49" charset="0"/>
              </a:rPr>
              <a:t>(</a:t>
            </a:r>
            <a:r>
              <a:rPr lang="en-US" sz="1200" dirty="0" err="1">
                <a:latin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</a:rPr>
              <a:t>=0; </a:t>
            </a:r>
            <a:r>
              <a:rPr lang="en-US" sz="1200" dirty="0" err="1">
                <a:latin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</a:rPr>
              <a:t> &lt; hi[0] - lo[0] + 1; </a:t>
            </a:r>
            <a:r>
              <a:rPr lang="en-US" sz="1200" dirty="0" err="1">
                <a:latin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</a:rPr>
              <a:t>++) {</a:t>
            </a:r>
          </a:p>
          <a:p>
            <a:pPr algn="l"/>
            <a:r>
              <a:rPr lang="en-US" sz="1200" dirty="0">
                <a:latin typeface="Courier New" pitchFamily="49" charset="0"/>
              </a:rPr>
              <a:t>  </a:t>
            </a:r>
            <a:r>
              <a:rPr lang="en-US" sz="1200" b="1" dirty="0">
                <a:latin typeface="Courier New" pitchFamily="49" charset="0"/>
              </a:rPr>
              <a:t>for</a:t>
            </a:r>
            <a:r>
              <a:rPr lang="en-US" sz="1200" dirty="0">
                <a:latin typeface="Courier New" pitchFamily="49" charset="0"/>
              </a:rPr>
              <a:t>(j=0; j &lt; hi[1] - lo[1] + 1; j++) {</a:t>
            </a:r>
          </a:p>
          <a:p>
            <a:pPr algn="l"/>
            <a:r>
              <a:rPr lang="en-US" sz="1200" dirty="0">
                <a:latin typeface="Courier New" pitchFamily="49" charset="0"/>
              </a:rPr>
              <a:t>    c[</a:t>
            </a:r>
            <a:r>
              <a:rPr lang="en-US" sz="1200" dirty="0" err="1">
                <a:latin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</a:rPr>
              <a:t>][j] = 0.0;</a:t>
            </a:r>
          </a:p>
          <a:p>
            <a:pPr algn="l"/>
            <a:r>
              <a:rPr lang="en-US" sz="1200" dirty="0">
                <a:latin typeface="Courier New" pitchFamily="49" charset="0"/>
              </a:rPr>
              <a:t>    </a:t>
            </a:r>
            <a:r>
              <a:rPr lang="en-US" sz="1200" b="1" dirty="0">
                <a:latin typeface="Courier New" pitchFamily="49" charset="0"/>
              </a:rPr>
              <a:t>for</a:t>
            </a:r>
            <a:r>
              <a:rPr lang="en-US" sz="1200" dirty="0">
                <a:latin typeface="Courier New" pitchFamily="49" charset="0"/>
              </a:rPr>
              <a:t>(k=0; k&lt;dims[0]; k++)</a:t>
            </a:r>
          </a:p>
          <a:p>
            <a:pPr algn="l"/>
            <a:r>
              <a:rPr lang="en-US" sz="1200" dirty="0">
                <a:latin typeface="Courier New" pitchFamily="49" charset="0"/>
              </a:rPr>
              <a:t>      c[</a:t>
            </a:r>
            <a:r>
              <a:rPr lang="en-US" sz="1200" dirty="0" err="1">
                <a:latin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</a:rPr>
              <a:t>][j] = c[</a:t>
            </a:r>
            <a:r>
              <a:rPr lang="en-US" sz="1200" dirty="0" err="1">
                <a:latin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</a:rPr>
              <a:t>][j] + a[</a:t>
            </a:r>
            <a:r>
              <a:rPr lang="en-US" sz="1200" dirty="0" err="1">
                <a:latin typeface="Courier New" pitchFamily="49" charset="0"/>
              </a:rPr>
              <a:t>i</a:t>
            </a:r>
            <a:r>
              <a:rPr lang="en-US" sz="1200" dirty="0">
                <a:latin typeface="Courier New" pitchFamily="49" charset="0"/>
              </a:rPr>
              <a:t>][k]*</a:t>
            </a:r>
            <a:r>
              <a:rPr lang="en-US" sz="1200" dirty="0" err="1">
                <a:latin typeface="Courier New" pitchFamily="49" charset="0"/>
              </a:rPr>
              <a:t>btrns</a:t>
            </a:r>
            <a:r>
              <a:rPr lang="en-US" sz="1200" dirty="0">
                <a:latin typeface="Courier New" pitchFamily="49" charset="0"/>
              </a:rPr>
              <a:t>[j][k];</a:t>
            </a:r>
          </a:p>
          <a:p>
            <a:pPr algn="l"/>
            <a:r>
              <a:rPr lang="en-US" sz="1200" dirty="0">
                <a:latin typeface="Courier New" pitchFamily="49" charset="0"/>
              </a:rPr>
              <a:t>  }</a:t>
            </a:r>
          </a:p>
          <a:p>
            <a:pPr algn="l"/>
            <a:r>
              <a:rPr lang="en-US" sz="1200" dirty="0">
                <a:latin typeface="Courier New" pitchFamily="49" charset="0"/>
              </a:rPr>
              <a:t>}</a:t>
            </a:r>
          </a:p>
          <a:p>
            <a:pPr algn="l"/>
            <a:r>
              <a:rPr lang="en-US" sz="1200" i="1" dirty="0">
                <a:solidFill>
                  <a:srgbClr val="00B0F0"/>
                </a:solidFill>
                <a:latin typeface="Courier New" pitchFamily="49" charset="0"/>
              </a:rPr>
              <a:t>/* Copy c back to </a:t>
            </a:r>
            <a:r>
              <a:rPr lang="en-US" sz="1200" i="1" dirty="0" err="1">
                <a:solidFill>
                  <a:srgbClr val="00B0F0"/>
                </a:solidFill>
                <a:latin typeface="Courier New" pitchFamily="49" charset="0"/>
              </a:rPr>
              <a:t>g_c</a:t>
            </a:r>
            <a:r>
              <a:rPr lang="en-US" sz="1200" i="1" dirty="0">
                <a:solidFill>
                  <a:srgbClr val="00B0F0"/>
                </a:solidFill>
                <a:latin typeface="Courier New" pitchFamily="49" charset="0"/>
              </a:rPr>
              <a:t> */</a:t>
            </a:r>
          </a:p>
          <a:p>
            <a:pPr algn="l"/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NGA_Put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g_c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, lo, hi, c, ld);</a:t>
            </a:r>
          </a:p>
          <a:p>
            <a:pPr algn="l"/>
            <a:endParaRPr lang="en-US" sz="1200" b="1" dirty="0">
              <a:solidFill>
                <a:srgbClr val="FF3300"/>
              </a:solidFill>
              <a:latin typeface="Courier New" pitchFamily="49" charset="0"/>
            </a:endParaRPr>
          </a:p>
          <a:p>
            <a:pPr algn="l"/>
            <a:endParaRPr lang="en-US" sz="1600" dirty="0">
              <a:latin typeface="Courier New" pitchFamily="49" charset="0"/>
            </a:endParaRPr>
          </a:p>
        </p:txBody>
      </p:sp>
      <p:sp>
        <p:nvSpPr>
          <p:cNvPr id="544774" name="Rectangle 6"/>
          <p:cNvSpPr>
            <a:spLocks noChangeArrowheads="1"/>
          </p:cNvSpPr>
          <p:nvPr/>
        </p:nvSpPr>
        <p:spPr bwMode="auto">
          <a:xfrm>
            <a:off x="4876800" y="4448175"/>
            <a:ext cx="3962400" cy="1343025"/>
          </a:xfrm>
          <a:prstGeom prst="rect">
            <a:avLst/>
          </a:prstGeom>
          <a:solidFill>
            <a:srgbClr val="FAC0EB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75" name="Rectangle 7"/>
          <p:cNvSpPr>
            <a:spLocks noChangeArrowheads="1"/>
          </p:cNvSpPr>
          <p:nvPr/>
        </p:nvSpPr>
        <p:spPr bwMode="auto">
          <a:xfrm>
            <a:off x="5065713" y="3222625"/>
            <a:ext cx="1006475" cy="933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76" name="Line 8"/>
          <p:cNvSpPr>
            <a:spLocks noChangeShapeType="1"/>
          </p:cNvSpPr>
          <p:nvPr/>
        </p:nvSpPr>
        <p:spPr bwMode="auto">
          <a:xfrm flipV="1">
            <a:off x="5565775" y="3219450"/>
            <a:ext cx="0" cy="933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77" name="Line 9"/>
          <p:cNvSpPr>
            <a:spLocks noChangeShapeType="1"/>
          </p:cNvSpPr>
          <p:nvPr/>
        </p:nvSpPr>
        <p:spPr bwMode="auto">
          <a:xfrm flipV="1">
            <a:off x="5313363" y="3219450"/>
            <a:ext cx="1587" cy="933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78" name="Line 10"/>
          <p:cNvSpPr>
            <a:spLocks noChangeShapeType="1"/>
          </p:cNvSpPr>
          <p:nvPr/>
        </p:nvSpPr>
        <p:spPr bwMode="auto">
          <a:xfrm flipV="1">
            <a:off x="5816600" y="3219450"/>
            <a:ext cx="1588" cy="933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79" name="Line 11"/>
          <p:cNvSpPr>
            <a:spLocks noChangeShapeType="1"/>
          </p:cNvSpPr>
          <p:nvPr/>
        </p:nvSpPr>
        <p:spPr bwMode="auto">
          <a:xfrm>
            <a:off x="5062538" y="3452813"/>
            <a:ext cx="10064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80" name="Line 12"/>
          <p:cNvSpPr>
            <a:spLocks noChangeShapeType="1"/>
          </p:cNvSpPr>
          <p:nvPr/>
        </p:nvSpPr>
        <p:spPr bwMode="auto">
          <a:xfrm>
            <a:off x="5062538" y="3686175"/>
            <a:ext cx="10064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81" name="Line 13"/>
          <p:cNvSpPr>
            <a:spLocks noChangeShapeType="1"/>
          </p:cNvSpPr>
          <p:nvPr/>
        </p:nvSpPr>
        <p:spPr bwMode="auto">
          <a:xfrm>
            <a:off x="5062538" y="3919538"/>
            <a:ext cx="10064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82" name="Rectangle 14"/>
          <p:cNvSpPr>
            <a:spLocks noChangeArrowheads="1"/>
          </p:cNvSpPr>
          <p:nvPr/>
        </p:nvSpPr>
        <p:spPr bwMode="auto">
          <a:xfrm>
            <a:off x="6448425" y="3222625"/>
            <a:ext cx="1006475" cy="933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83" name="Line 15"/>
          <p:cNvSpPr>
            <a:spLocks noChangeShapeType="1"/>
          </p:cNvSpPr>
          <p:nvPr/>
        </p:nvSpPr>
        <p:spPr bwMode="auto">
          <a:xfrm flipV="1">
            <a:off x="6948488" y="3219450"/>
            <a:ext cx="1587" cy="933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84" name="Line 16"/>
          <p:cNvSpPr>
            <a:spLocks noChangeShapeType="1"/>
          </p:cNvSpPr>
          <p:nvPr/>
        </p:nvSpPr>
        <p:spPr bwMode="auto">
          <a:xfrm flipV="1">
            <a:off x="6697663" y="3219450"/>
            <a:ext cx="0" cy="933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85" name="Line 17"/>
          <p:cNvSpPr>
            <a:spLocks noChangeShapeType="1"/>
          </p:cNvSpPr>
          <p:nvPr/>
        </p:nvSpPr>
        <p:spPr bwMode="auto">
          <a:xfrm flipV="1">
            <a:off x="7200900" y="3219450"/>
            <a:ext cx="0" cy="933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86" name="Line 18"/>
          <p:cNvSpPr>
            <a:spLocks noChangeShapeType="1"/>
          </p:cNvSpPr>
          <p:nvPr/>
        </p:nvSpPr>
        <p:spPr bwMode="auto">
          <a:xfrm>
            <a:off x="6445250" y="3452813"/>
            <a:ext cx="10064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87" name="Line 19"/>
          <p:cNvSpPr>
            <a:spLocks noChangeShapeType="1"/>
          </p:cNvSpPr>
          <p:nvPr/>
        </p:nvSpPr>
        <p:spPr bwMode="auto">
          <a:xfrm>
            <a:off x="6445250" y="3686175"/>
            <a:ext cx="10064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88" name="Line 20"/>
          <p:cNvSpPr>
            <a:spLocks noChangeShapeType="1"/>
          </p:cNvSpPr>
          <p:nvPr/>
        </p:nvSpPr>
        <p:spPr bwMode="auto">
          <a:xfrm>
            <a:off x="6445250" y="3919538"/>
            <a:ext cx="10064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89" name="Rectangle 21"/>
          <p:cNvSpPr>
            <a:spLocks noChangeArrowheads="1"/>
          </p:cNvSpPr>
          <p:nvPr/>
        </p:nvSpPr>
        <p:spPr bwMode="auto">
          <a:xfrm>
            <a:off x="7707313" y="3222625"/>
            <a:ext cx="1006475" cy="9334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90" name="Line 22"/>
          <p:cNvSpPr>
            <a:spLocks noChangeShapeType="1"/>
          </p:cNvSpPr>
          <p:nvPr/>
        </p:nvSpPr>
        <p:spPr bwMode="auto">
          <a:xfrm flipV="1">
            <a:off x="8207375" y="3219450"/>
            <a:ext cx="0" cy="933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91" name="Line 23"/>
          <p:cNvSpPr>
            <a:spLocks noChangeShapeType="1"/>
          </p:cNvSpPr>
          <p:nvPr/>
        </p:nvSpPr>
        <p:spPr bwMode="auto">
          <a:xfrm flipV="1">
            <a:off x="7954963" y="3219450"/>
            <a:ext cx="1587" cy="933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92" name="Line 24"/>
          <p:cNvSpPr>
            <a:spLocks noChangeShapeType="1"/>
          </p:cNvSpPr>
          <p:nvPr/>
        </p:nvSpPr>
        <p:spPr bwMode="auto">
          <a:xfrm flipV="1">
            <a:off x="8458200" y="3219450"/>
            <a:ext cx="1588" cy="933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93" name="Line 25"/>
          <p:cNvSpPr>
            <a:spLocks noChangeShapeType="1"/>
          </p:cNvSpPr>
          <p:nvPr/>
        </p:nvSpPr>
        <p:spPr bwMode="auto">
          <a:xfrm>
            <a:off x="7704138" y="3452813"/>
            <a:ext cx="10064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94" name="Line 26"/>
          <p:cNvSpPr>
            <a:spLocks noChangeShapeType="1"/>
          </p:cNvSpPr>
          <p:nvPr/>
        </p:nvSpPr>
        <p:spPr bwMode="auto">
          <a:xfrm>
            <a:off x="7704138" y="3686175"/>
            <a:ext cx="1006475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95" name="Line 27"/>
          <p:cNvSpPr>
            <a:spLocks noChangeShapeType="1"/>
          </p:cNvSpPr>
          <p:nvPr/>
        </p:nvSpPr>
        <p:spPr bwMode="auto">
          <a:xfrm>
            <a:off x="7704138" y="3919538"/>
            <a:ext cx="10064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96" name="Rectangle 28" descr="Light vertical"/>
          <p:cNvSpPr>
            <a:spLocks noChangeArrowheads="1"/>
          </p:cNvSpPr>
          <p:nvPr/>
        </p:nvSpPr>
        <p:spPr bwMode="auto">
          <a:xfrm>
            <a:off x="7705725" y="4594225"/>
            <a:ext cx="252413" cy="933450"/>
          </a:xfrm>
          <a:prstGeom prst="rect">
            <a:avLst/>
          </a:prstGeom>
          <a:pattFill prst="ltVert">
            <a:fgClr>
              <a:schemeClr val="accent2"/>
            </a:fgClr>
            <a:bgClr>
              <a:srgbClr val="FFFFFF"/>
            </a:bgClr>
          </a:patt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97" name="Rectangle 29"/>
          <p:cNvSpPr>
            <a:spLocks noChangeArrowheads="1"/>
          </p:cNvSpPr>
          <p:nvPr/>
        </p:nvSpPr>
        <p:spPr bwMode="auto">
          <a:xfrm>
            <a:off x="7720013" y="3225800"/>
            <a:ext cx="250825" cy="933450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98" name="Rectangle 30" descr="Light horizontal"/>
          <p:cNvSpPr>
            <a:spLocks noChangeArrowheads="1"/>
          </p:cNvSpPr>
          <p:nvPr/>
        </p:nvSpPr>
        <p:spPr bwMode="auto">
          <a:xfrm>
            <a:off x="6440488" y="4613275"/>
            <a:ext cx="1006475" cy="234950"/>
          </a:xfrm>
          <a:prstGeom prst="rect">
            <a:avLst/>
          </a:prstGeom>
          <a:pattFill prst="ltHorz">
            <a:fgClr>
              <a:schemeClr val="accent2"/>
            </a:fgClr>
            <a:bgClr>
              <a:srgbClr val="FFFFFF"/>
            </a:bgClr>
          </a:pattFill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799" name="Rectangle 31"/>
          <p:cNvSpPr>
            <a:spLocks noChangeArrowheads="1"/>
          </p:cNvSpPr>
          <p:nvPr/>
        </p:nvSpPr>
        <p:spPr bwMode="auto">
          <a:xfrm>
            <a:off x="6443663" y="3225800"/>
            <a:ext cx="1006475" cy="233363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800" name="Rectangle 32" descr="Small grid"/>
          <p:cNvSpPr>
            <a:spLocks noChangeArrowheads="1"/>
          </p:cNvSpPr>
          <p:nvPr/>
        </p:nvSpPr>
        <p:spPr bwMode="auto">
          <a:xfrm>
            <a:off x="5065713" y="4624388"/>
            <a:ext cx="250825" cy="233362"/>
          </a:xfrm>
          <a:prstGeom prst="rect">
            <a:avLst/>
          </a:prstGeom>
          <a:pattFill prst="smGrid">
            <a:fgClr>
              <a:schemeClr val="accent2"/>
            </a:fgClr>
            <a:bgClr>
              <a:srgbClr val="FFFFFF"/>
            </a:bgClr>
          </a:patt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4801" name="Rectangle 33"/>
          <p:cNvSpPr>
            <a:spLocks noChangeArrowheads="1"/>
          </p:cNvSpPr>
          <p:nvPr/>
        </p:nvSpPr>
        <p:spPr bwMode="auto">
          <a:xfrm>
            <a:off x="5068888" y="3225800"/>
            <a:ext cx="252412" cy="233363"/>
          </a:xfrm>
          <a:prstGeom prst="rect">
            <a:avLst/>
          </a:prstGeom>
          <a:solidFill>
            <a:schemeClr val="accent2"/>
          </a:solidFill>
          <a:ln w="19050">
            <a:solidFill>
              <a:srgbClr val="00FF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44802" name="Group 34"/>
          <p:cNvGrpSpPr>
            <a:grpSpLocks/>
          </p:cNvGrpSpPr>
          <p:nvPr/>
        </p:nvGrpSpPr>
        <p:grpSpPr bwMode="auto">
          <a:xfrm>
            <a:off x="7778750" y="3403600"/>
            <a:ext cx="69850" cy="1343025"/>
            <a:chOff x="3703" y="1297"/>
            <a:chExt cx="60" cy="1242"/>
          </a:xfrm>
        </p:grpSpPr>
        <p:sp>
          <p:nvSpPr>
            <p:cNvPr id="544803" name="Freeform 35"/>
            <p:cNvSpPr>
              <a:spLocks/>
            </p:cNvSpPr>
            <p:nvPr/>
          </p:nvSpPr>
          <p:spPr bwMode="auto">
            <a:xfrm>
              <a:off x="3703" y="2461"/>
              <a:ext cx="60" cy="78"/>
            </a:xfrm>
            <a:custGeom>
              <a:avLst/>
              <a:gdLst/>
              <a:ahLst/>
              <a:cxnLst>
                <a:cxn ang="0">
                  <a:pos x="30" y="78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60" y="0"/>
                </a:cxn>
                <a:cxn ang="0">
                  <a:pos x="30" y="78"/>
                </a:cxn>
              </a:cxnLst>
              <a:rect l="0" t="0" r="r" b="b"/>
              <a:pathLst>
                <a:path w="60" h="78">
                  <a:moveTo>
                    <a:pt x="30" y="78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3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04" name="Line 36"/>
            <p:cNvSpPr>
              <a:spLocks noChangeShapeType="1"/>
            </p:cNvSpPr>
            <p:nvPr/>
          </p:nvSpPr>
          <p:spPr bwMode="auto">
            <a:xfrm flipV="1">
              <a:off x="3733" y="1297"/>
              <a:ext cx="1" cy="11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4805" name="Group 37"/>
          <p:cNvGrpSpPr>
            <a:grpSpLocks/>
          </p:cNvGrpSpPr>
          <p:nvPr/>
        </p:nvGrpSpPr>
        <p:grpSpPr bwMode="auto">
          <a:xfrm>
            <a:off x="6537325" y="3394075"/>
            <a:ext cx="69850" cy="1343025"/>
            <a:chOff x="2353" y="1297"/>
            <a:chExt cx="60" cy="1242"/>
          </a:xfrm>
        </p:grpSpPr>
        <p:sp>
          <p:nvSpPr>
            <p:cNvPr id="544806" name="Freeform 38"/>
            <p:cNvSpPr>
              <a:spLocks/>
            </p:cNvSpPr>
            <p:nvPr/>
          </p:nvSpPr>
          <p:spPr bwMode="auto">
            <a:xfrm>
              <a:off x="2353" y="2461"/>
              <a:ext cx="60" cy="78"/>
            </a:xfrm>
            <a:custGeom>
              <a:avLst/>
              <a:gdLst/>
              <a:ahLst/>
              <a:cxnLst>
                <a:cxn ang="0">
                  <a:pos x="30" y="78"/>
                </a:cxn>
                <a:cxn ang="0">
                  <a:pos x="0" y="0"/>
                </a:cxn>
                <a:cxn ang="0">
                  <a:pos x="30" y="0"/>
                </a:cxn>
                <a:cxn ang="0">
                  <a:pos x="60" y="0"/>
                </a:cxn>
                <a:cxn ang="0">
                  <a:pos x="30" y="78"/>
                </a:cxn>
              </a:cxnLst>
              <a:rect l="0" t="0" r="r" b="b"/>
              <a:pathLst>
                <a:path w="60" h="78">
                  <a:moveTo>
                    <a:pt x="30" y="78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0" y="0"/>
                  </a:lnTo>
                  <a:lnTo>
                    <a:pt x="30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07" name="Line 39"/>
            <p:cNvSpPr>
              <a:spLocks noChangeShapeType="1"/>
            </p:cNvSpPr>
            <p:nvPr/>
          </p:nvSpPr>
          <p:spPr bwMode="auto">
            <a:xfrm flipV="1">
              <a:off x="2383" y="1297"/>
              <a:ext cx="1" cy="11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44808" name="Group 40"/>
          <p:cNvGrpSpPr>
            <a:grpSpLocks/>
          </p:cNvGrpSpPr>
          <p:nvPr/>
        </p:nvGrpSpPr>
        <p:grpSpPr bwMode="auto">
          <a:xfrm>
            <a:off x="5153025" y="3394075"/>
            <a:ext cx="69850" cy="1343025"/>
            <a:chOff x="1165" y="1297"/>
            <a:chExt cx="60" cy="1242"/>
          </a:xfrm>
        </p:grpSpPr>
        <p:sp>
          <p:nvSpPr>
            <p:cNvPr id="544809" name="Freeform 41"/>
            <p:cNvSpPr>
              <a:spLocks/>
            </p:cNvSpPr>
            <p:nvPr/>
          </p:nvSpPr>
          <p:spPr bwMode="auto">
            <a:xfrm>
              <a:off x="1165" y="1297"/>
              <a:ext cx="60" cy="78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60" y="78"/>
                </a:cxn>
                <a:cxn ang="0">
                  <a:pos x="30" y="78"/>
                </a:cxn>
                <a:cxn ang="0">
                  <a:pos x="0" y="78"/>
                </a:cxn>
                <a:cxn ang="0">
                  <a:pos x="30" y="0"/>
                </a:cxn>
              </a:cxnLst>
              <a:rect l="0" t="0" r="r" b="b"/>
              <a:pathLst>
                <a:path w="60" h="78">
                  <a:moveTo>
                    <a:pt x="30" y="0"/>
                  </a:moveTo>
                  <a:lnTo>
                    <a:pt x="60" y="78"/>
                  </a:lnTo>
                  <a:lnTo>
                    <a:pt x="30" y="78"/>
                  </a:lnTo>
                  <a:lnTo>
                    <a:pt x="0" y="78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4810" name="Line 42"/>
            <p:cNvSpPr>
              <a:spLocks noChangeShapeType="1"/>
            </p:cNvSpPr>
            <p:nvPr/>
          </p:nvSpPr>
          <p:spPr bwMode="auto">
            <a:xfrm flipV="1">
              <a:off x="1195" y="1375"/>
              <a:ext cx="1" cy="116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4812" name="Text Box 44"/>
          <p:cNvSpPr txBox="1">
            <a:spLocks noChangeArrowheads="1"/>
          </p:cNvSpPr>
          <p:nvPr/>
        </p:nvSpPr>
        <p:spPr bwMode="auto">
          <a:xfrm>
            <a:off x="7321550" y="3457575"/>
            <a:ext cx="471488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•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4813" name="Text Box 45"/>
          <p:cNvSpPr txBox="1">
            <a:spLocks noChangeArrowheads="1"/>
          </p:cNvSpPr>
          <p:nvPr/>
        </p:nvSpPr>
        <p:spPr bwMode="auto">
          <a:xfrm>
            <a:off x="7348538" y="4529138"/>
            <a:ext cx="471487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•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4814" name="Text Box 46"/>
          <p:cNvSpPr txBox="1">
            <a:spLocks noChangeArrowheads="1"/>
          </p:cNvSpPr>
          <p:nvPr/>
        </p:nvSpPr>
        <p:spPr bwMode="auto">
          <a:xfrm>
            <a:off x="5946775" y="3429000"/>
            <a:ext cx="536575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>
                <a:latin typeface="Times New Roman" pitchFamily="18" charset="0"/>
              </a:rPr>
              <a:t>=</a:t>
            </a:r>
          </a:p>
        </p:txBody>
      </p:sp>
      <p:sp>
        <p:nvSpPr>
          <p:cNvPr id="544815" name="Text Box 47"/>
          <p:cNvSpPr txBox="1">
            <a:spLocks noChangeArrowheads="1"/>
          </p:cNvSpPr>
          <p:nvPr/>
        </p:nvSpPr>
        <p:spPr bwMode="auto">
          <a:xfrm>
            <a:off x="5621338" y="4502150"/>
            <a:ext cx="536575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>
                <a:latin typeface="Times New Roman" pitchFamily="18" charset="0"/>
              </a:rPr>
              <a:t>=</a:t>
            </a:r>
          </a:p>
        </p:txBody>
      </p:sp>
      <p:sp>
        <p:nvSpPr>
          <p:cNvPr id="544816" name="Text Box 48"/>
          <p:cNvSpPr txBox="1">
            <a:spLocks noChangeArrowheads="1"/>
          </p:cNvSpPr>
          <p:nvPr/>
        </p:nvSpPr>
        <p:spPr bwMode="auto">
          <a:xfrm>
            <a:off x="6705600" y="4043362"/>
            <a:ext cx="1320800" cy="547688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1800" dirty="0" err="1">
                <a:latin typeface="Courier" pitchFamily="49" charset="0"/>
              </a:rPr>
              <a:t>nga_get</a:t>
            </a:r>
            <a:endParaRPr lang="en-US" sz="1800" dirty="0">
              <a:latin typeface="Courier" pitchFamily="49" charset="0"/>
            </a:endParaRPr>
          </a:p>
        </p:txBody>
      </p:sp>
      <p:sp>
        <p:nvSpPr>
          <p:cNvPr id="544817" name="Text Box 49"/>
          <p:cNvSpPr txBox="1">
            <a:spLocks noChangeArrowheads="1"/>
          </p:cNvSpPr>
          <p:nvPr/>
        </p:nvSpPr>
        <p:spPr bwMode="auto">
          <a:xfrm>
            <a:off x="5080000" y="4057650"/>
            <a:ext cx="1320800" cy="547688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1800" dirty="0" err="1">
                <a:latin typeface="Courier" pitchFamily="49" charset="0"/>
              </a:rPr>
              <a:t>nga_put</a:t>
            </a:r>
            <a:endParaRPr lang="en-US" sz="1800" dirty="0">
              <a:latin typeface="Courier" pitchFamily="49" charset="0"/>
            </a:endParaRPr>
          </a:p>
        </p:txBody>
      </p:sp>
      <p:sp>
        <p:nvSpPr>
          <p:cNvPr id="544818" name="Line 50"/>
          <p:cNvSpPr>
            <a:spLocks noChangeShapeType="1"/>
          </p:cNvSpPr>
          <p:nvPr/>
        </p:nvSpPr>
        <p:spPr bwMode="auto">
          <a:xfrm flipH="1">
            <a:off x="7315200" y="4972050"/>
            <a:ext cx="190500" cy="236538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44819" name="Text Box 51"/>
          <p:cNvSpPr txBox="1">
            <a:spLocks noChangeArrowheads="1"/>
          </p:cNvSpPr>
          <p:nvPr/>
        </p:nvSpPr>
        <p:spPr bwMode="auto">
          <a:xfrm>
            <a:off x="6248400" y="4972050"/>
            <a:ext cx="1127125" cy="577850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2000">
                <a:latin typeface="Courier" pitchFamily="49" charset="0"/>
              </a:rPr>
              <a:t>dgemm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New Interface for Creating Arrays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458200" cy="5105400"/>
          </a:xfrm>
        </p:spPr>
        <p:txBody>
          <a:bodyPr/>
          <a:lstStyle/>
          <a:p>
            <a:r>
              <a:rPr lang="en-US" dirty="0"/>
              <a:t>Developed to handle the proliferating number of properties that can be assigned to Global Arrays</a:t>
            </a:r>
          </a:p>
          <a:p>
            <a:endParaRPr lang="en-US" b="1" dirty="0"/>
          </a:p>
          <a:p>
            <a:pPr>
              <a:buFont typeface="Monotype Sorts" pitchFamily="2" charset="2"/>
              <a:buNone/>
            </a:pPr>
            <a:r>
              <a:rPr lang="en-US" b="1" dirty="0"/>
              <a:t>Fortran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integer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800" dirty="0" err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ga_create_handle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>
              <a:buFont typeface="Monotype Sorts" pitchFamily="2" charset="2"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subroutine </a:t>
            </a:r>
            <a:r>
              <a:rPr lang="en-US" sz="1800" dirty="0" err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ga_set_data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 dim, dims, type)</a:t>
            </a:r>
          </a:p>
          <a:p>
            <a:pPr lvl="1">
              <a:buFont typeface="Monotype Sorts" pitchFamily="2" charset="2"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subroutine </a:t>
            </a:r>
            <a:r>
              <a:rPr lang="en-US" sz="1800" dirty="0" err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ga_set_array_name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 name)</a:t>
            </a:r>
          </a:p>
          <a:p>
            <a:pPr lvl="1">
              <a:buFont typeface="Monotype Sorts" pitchFamily="2" charset="2"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subroutine </a:t>
            </a:r>
            <a:r>
              <a:rPr lang="en-US" sz="1800" dirty="0" err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ga_set_chunk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 chunk)</a:t>
            </a:r>
          </a:p>
          <a:p>
            <a:pPr lvl="1">
              <a:buFont typeface="Monotype Sorts" pitchFamily="2" charset="2"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subroutine </a:t>
            </a:r>
            <a:r>
              <a:rPr lang="en-US" sz="1800" dirty="0" err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ga_set_irreg_distr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 map,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nblock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Font typeface="Monotype Sorts" pitchFamily="2" charset="2"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subroutine </a:t>
            </a:r>
            <a:r>
              <a:rPr lang="en-US" sz="1800" dirty="0" err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ga_set_ghosts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 width)</a:t>
            </a:r>
          </a:p>
          <a:p>
            <a:pPr lvl="1">
              <a:buFont typeface="Monotype Sorts" pitchFamily="2" charset="2"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subroutine </a:t>
            </a:r>
            <a:r>
              <a:rPr lang="en-US" sz="1800" dirty="0" err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ga_set_block_cyclic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 dims)</a:t>
            </a:r>
          </a:p>
          <a:p>
            <a:pPr lvl="1">
              <a:buFont typeface="Monotype Sorts" pitchFamily="2" charset="2"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subroutine </a:t>
            </a:r>
            <a:r>
              <a:rPr lang="en-US" sz="1800" dirty="0" err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ga_set_block_cyclic_proc_grid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lvl="1">
              <a:buFont typeface="Monotype Sort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                          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dims,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proc_grid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Font typeface="Monotype Sorts" pitchFamily="2" charset="2"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logical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function </a:t>
            </a:r>
            <a:r>
              <a:rPr lang="en-US" sz="1800" dirty="0" err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ga_allocate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Font typeface="Monotype Sorts" pitchFamily="2" charset="2"/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New Interface for Creating Arrays</a:t>
            </a:r>
          </a:p>
        </p:txBody>
      </p:sp>
      <p:sp>
        <p:nvSpPr>
          <p:cNvPr id="55398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8305800" cy="4191000"/>
          </a:xfrm>
        </p:spPr>
        <p:txBody>
          <a:bodyPr/>
          <a:lstStyle/>
          <a:p>
            <a:pPr lvl="1">
              <a:buFont typeface="Monotype Sorts" pitchFamily="2" charset="2"/>
              <a:buNone/>
            </a:pPr>
            <a:r>
              <a:rPr lang="en-US" b="1" dirty="0"/>
              <a:t>C		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err="1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GA_Create_handle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>
              <a:buFont typeface="Monotype Sorts" pitchFamily="2" charset="2"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 dirty="0" err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GA_Set_data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dim,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dims,</a:t>
            </a:r>
          </a:p>
          <a:p>
            <a:pPr lvl="1">
              <a:buFont typeface="Monotype Sort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        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type)</a:t>
            </a:r>
          </a:p>
          <a:p>
            <a:pPr lvl="1">
              <a:buFont typeface="Monotype Sorts" pitchFamily="2" charset="2"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 dirty="0" err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GA_Set_array_name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 char* name)</a:t>
            </a:r>
          </a:p>
          <a:p>
            <a:pPr lvl="1">
              <a:buFont typeface="Monotype Sorts" pitchFamily="2" charset="2"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 dirty="0" err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GA_Set_chunk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*chunk)</a:t>
            </a:r>
          </a:p>
          <a:p>
            <a:pPr lvl="1">
              <a:buFont typeface="Monotype Sorts" pitchFamily="2" charset="2"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 dirty="0" err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GA_Set_irreg_dist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map,</a:t>
            </a:r>
          </a:p>
          <a:p>
            <a:pPr lvl="1">
              <a:buFont typeface="Monotype Sort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                   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nblock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Font typeface="Monotype Sorts" pitchFamily="2" charset="2"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 dirty="0" err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GA_Set_ghosts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*width)</a:t>
            </a:r>
          </a:p>
          <a:p>
            <a:pPr lvl="1">
              <a:buFont typeface="Monotype Sorts" pitchFamily="2" charset="2"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 dirty="0" err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GA_Set_block_cyclic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*dims)</a:t>
            </a:r>
          </a:p>
          <a:p>
            <a:pPr lvl="1">
              <a:buFont typeface="Monotype Sorts" pitchFamily="2" charset="2"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sz="1800" dirty="0" err="1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GA_Set_block_cyclic_proc_grid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*dims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lvl="1">
              <a:buFont typeface="Monotype Sorts" pitchFamily="2" charset="2"/>
              <a:buNone/>
            </a:pP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                                   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proc_grid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>
              <a:buFont typeface="Monotype Sorts" pitchFamily="2" charset="2"/>
              <a:buNone/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800" dirty="0" err="1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GA_Allocate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8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18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Font typeface="Monotype Sorts" pitchFamily="2" charset="2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Interface for Creating Arrays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371600"/>
            <a:ext cx="81534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buFont typeface="Monotype Sorts" pitchFamily="2" charset="2"/>
              <a:buNone/>
            </a:pPr>
            <a:r>
              <a:rPr lang="en-US" b="1" dirty="0" smtClean="0">
                <a:latin typeface="+mn-lt"/>
                <a:cs typeface="Courier New" pitchFamily="49" charset="0"/>
              </a:rPr>
              <a:t>Python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handle = </a:t>
            </a:r>
            <a:r>
              <a:rPr lang="en-US" sz="2000" dirty="0" err="1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ga.create_handle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()</a:t>
            </a:r>
          </a:p>
          <a:p>
            <a:pPr lvl="1" algn="l">
              <a:buFont typeface="Monotype Sort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err="1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ga.set_data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dims, type)</a:t>
            </a:r>
          </a:p>
          <a:p>
            <a:pPr lvl="1" algn="l">
              <a:buFont typeface="Monotype Sort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err="1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ga.set_array_name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name)</a:t>
            </a:r>
          </a:p>
          <a:p>
            <a:pPr lvl="1" algn="l">
              <a:buFont typeface="Monotype Sort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err="1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ga.set_chunk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chunk)</a:t>
            </a:r>
          </a:p>
          <a:p>
            <a:pPr lvl="1" algn="l">
              <a:buFont typeface="Monotype Sort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err="1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ga.set_irreg_distr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map,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nblock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 algn="l">
              <a:buFont typeface="Monotype Sort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err="1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ga.set_ghosts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width)</a:t>
            </a:r>
          </a:p>
          <a:p>
            <a:pPr lvl="1" algn="l">
              <a:buFont typeface="Monotype Sort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err="1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ga.set_block_cyclic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dims)</a:t>
            </a:r>
          </a:p>
          <a:p>
            <a:pPr lvl="1" algn="l">
              <a:buFont typeface="Monotype Sorts" pitchFamily="2" charset="2"/>
              <a:buNone/>
            </a:pPr>
            <a:r>
              <a:rPr lang="en-US" sz="2000" dirty="0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err="1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ga.set_block_cyclic_proc_grid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, dims,</a:t>
            </a:r>
          </a:p>
          <a:p>
            <a:pPr lvl="1" algn="l">
              <a:buFont typeface="Monotype Sorts" pitchFamily="2" charset="2"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                   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proc_grid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lvl="1" algn="l">
              <a:buFont typeface="Monotype Sorts" pitchFamily="2" charset="2"/>
              <a:buNone/>
            </a:pP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bool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solidFill>
                  <a:schemeClr val="hlink"/>
                </a:solidFill>
                <a:latin typeface="Courier New" pitchFamily="49" charset="0"/>
                <a:cs typeface="Courier New" pitchFamily="49" charset="0"/>
              </a:rPr>
              <a:t>ga.allocate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g_a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algn="l">
              <a:buFont typeface="Monotype Sorts" pitchFamily="2" charset="2"/>
              <a:buNone/>
            </a:pPr>
            <a:endParaRPr lang="en-US" sz="2000" dirty="0" smtClean="0">
              <a:latin typeface="Courier New" pitchFamily="49" charset="0"/>
              <a:cs typeface="Courier New" pitchFamily="49" charset="0"/>
            </a:endParaRP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New Interface for Creating Arrays (Cont.) 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914400"/>
            <a:ext cx="7924800" cy="4724400"/>
          </a:xfrm>
          <a:noFill/>
        </p:spPr>
        <p:txBody>
          <a:bodyPr/>
          <a:lstStyle/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 b="1" dirty="0" smtClean="0">
                <a:latin typeface="Courier New" pitchFamily="49" charset="0"/>
              </a:rPr>
              <a:t>      integer </a:t>
            </a:r>
            <a:r>
              <a:rPr lang="en-US" sz="1400" b="1" dirty="0" err="1">
                <a:latin typeface="Courier New" pitchFamily="49" charset="0"/>
              </a:rPr>
              <a:t>ndim,dims</a:t>
            </a:r>
            <a:r>
              <a:rPr lang="en-US" sz="1400" b="1" dirty="0">
                <a:latin typeface="Courier New" pitchFamily="49" charset="0"/>
              </a:rPr>
              <a:t>(2),chunk(2)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    integer </a:t>
            </a:r>
            <a:r>
              <a:rPr lang="en-US" sz="1400" b="1" dirty="0" err="1">
                <a:latin typeface="Courier New" pitchFamily="49" charset="0"/>
              </a:rPr>
              <a:t>g_a</a:t>
            </a:r>
            <a:r>
              <a:rPr lang="en-US" sz="1400" b="1" dirty="0">
                <a:latin typeface="Courier New" pitchFamily="49" charset="0"/>
              </a:rPr>
              <a:t>, </a:t>
            </a:r>
            <a:r>
              <a:rPr lang="en-US" sz="1400" b="1" dirty="0" err="1">
                <a:latin typeface="Courier New" pitchFamily="49" charset="0"/>
              </a:rPr>
              <a:t>g_b</a:t>
            </a:r>
            <a:endParaRPr lang="en-US" sz="14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    logical status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c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    </a:t>
            </a:r>
            <a:r>
              <a:rPr lang="en-US" sz="1400" b="1" dirty="0" err="1">
                <a:latin typeface="Courier New" pitchFamily="49" charset="0"/>
              </a:rPr>
              <a:t>ndim</a:t>
            </a:r>
            <a:r>
              <a:rPr lang="en-US" sz="1400" b="1" dirty="0">
                <a:latin typeface="Courier New" pitchFamily="49" charset="0"/>
              </a:rPr>
              <a:t> = 2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    dims(1) = 5000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    dims(2) = 5000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    chunk(1) = 100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    chunk(2) = 100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c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c Create global array A using old interface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c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    status =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nga_create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(MT_F_DBL,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ndim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, dims, chunk, ‘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array_A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’,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g_a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c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c Create global array B using new interface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C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    </a:t>
            </a:r>
            <a:r>
              <a:rPr lang="en-US" sz="1400" b="1" dirty="0" err="1">
                <a:latin typeface="Courier New" pitchFamily="49" charset="0"/>
              </a:rPr>
              <a:t>g_b</a:t>
            </a:r>
            <a:r>
              <a:rPr lang="en-US" sz="1400" b="1" dirty="0">
                <a:latin typeface="Courier New" pitchFamily="49" charset="0"/>
              </a:rPr>
              <a:t> =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ga_create_handle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()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    call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ga_set_data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g_b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,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ndim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, dims, MT_F_DBL)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    call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ga_set_chunk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g_b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, chunk)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    call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ga_set_name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g_b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, ‘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array_B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’)</a:t>
            </a:r>
          </a:p>
          <a:p>
            <a:pPr>
              <a:lnSpc>
                <a:spcPct val="80000"/>
              </a:lnSpc>
              <a:buFont typeface="Monotype Sorts" pitchFamily="2" charset="2"/>
              <a:buNone/>
            </a:pPr>
            <a:r>
              <a:rPr lang="en-US" sz="1400" b="1" dirty="0">
                <a:latin typeface="Courier New" pitchFamily="49" charset="0"/>
              </a:rPr>
              <a:t>      call 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ga_allocate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400" b="1" dirty="0" err="1">
                <a:solidFill>
                  <a:srgbClr val="FF0000"/>
                </a:solidFill>
                <a:latin typeface="Courier New" pitchFamily="49" charset="0"/>
              </a:rPr>
              <a:t>g_b</a:t>
            </a:r>
            <a:r>
              <a:rPr lang="en-US" sz="14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 of the Tutorial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066800"/>
            <a:ext cx="8186738" cy="3575050"/>
          </a:xfrm>
        </p:spPr>
        <p:txBody>
          <a:bodyPr/>
          <a:lstStyle/>
          <a:p>
            <a:r>
              <a:rPr lang="en-US" dirty="0" smtClean="0"/>
              <a:t>Overview of parallel programming</a:t>
            </a:r>
          </a:p>
          <a:p>
            <a:r>
              <a:rPr lang="en-US" dirty="0" smtClean="0"/>
              <a:t>Introduction to Global Arrays programming model</a:t>
            </a:r>
            <a:endParaRPr lang="en-US" dirty="0"/>
          </a:p>
          <a:p>
            <a:r>
              <a:rPr lang="en-US" dirty="0" smtClean="0"/>
              <a:t>Basic GA </a:t>
            </a:r>
            <a:r>
              <a:rPr lang="en-US" dirty="0" smtClean="0"/>
              <a:t>commands</a:t>
            </a:r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Intermediate commands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Advanced </a:t>
            </a:r>
            <a:r>
              <a:rPr lang="en-US" dirty="0" smtClean="0"/>
              <a:t>features</a:t>
            </a:r>
            <a:endParaRPr lang="en-US" dirty="0" smtClean="0"/>
          </a:p>
          <a:p>
            <a:r>
              <a:rPr lang="en-US" dirty="0" smtClean="0"/>
              <a:t>Current and future developments in GA</a:t>
            </a:r>
            <a:endParaRPr lang="en-US" dirty="0"/>
          </a:p>
        </p:txBody>
      </p:sp>
      <p:pic>
        <p:nvPicPr>
          <p:cNvPr id="4" name="Picture 3" descr="materialType50X00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556393"/>
            <a:ext cx="4148826" cy="3149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143000"/>
            <a:ext cx="8186738" cy="3575050"/>
          </a:xfrm>
        </p:spPr>
        <p:txBody>
          <a:bodyPr/>
          <a:lstStyle/>
          <a:p>
            <a:r>
              <a:rPr lang="en-US" dirty="0" smtClean="0"/>
              <a:t>Parallel applications require data to be communicated from one processor to another at some point</a:t>
            </a:r>
          </a:p>
          <a:p>
            <a:r>
              <a:rPr lang="en-US" dirty="0" smtClean="0"/>
              <a:t>Data can be communicated by having processors exchanging data via messages (message-passing)</a:t>
            </a:r>
          </a:p>
          <a:p>
            <a:r>
              <a:rPr lang="en-US" dirty="0" smtClean="0"/>
              <a:t>Data can be communicated by having processors directly write or read data in another processors memory (</a:t>
            </a:r>
            <a:r>
              <a:rPr lang="en-US" dirty="0" smtClean="0"/>
              <a:t>one-sided</a:t>
            </a:r>
            <a:r>
              <a:rPr lang="en-US" dirty="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Array Operations</a:t>
            </a:r>
          </a:p>
        </p:txBody>
      </p:sp>
      <p:sp>
        <p:nvSpPr>
          <p:cNvPr id="435203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066800"/>
            <a:ext cx="8186738" cy="3575050"/>
          </a:xfrm>
        </p:spPr>
        <p:txBody>
          <a:bodyPr/>
          <a:lstStyle/>
          <a:p>
            <a:r>
              <a:rPr lang="en-US" dirty="0" smtClean="0"/>
              <a:t>Whole Arrays:</a:t>
            </a:r>
          </a:p>
          <a:p>
            <a:pPr lvl="1"/>
            <a:r>
              <a:rPr lang="en-US" dirty="0" smtClean="0"/>
              <a:t>To set all the elements in the array to zero:</a:t>
            </a:r>
          </a:p>
          <a:p>
            <a:pPr lvl="2"/>
            <a:r>
              <a:rPr lang="en-US" b="1" dirty="0" smtClean="0"/>
              <a:t>Fortran	</a:t>
            </a:r>
            <a:r>
              <a:rPr lang="en-US" dirty="0" smtClean="0"/>
              <a:t>subroutine </a:t>
            </a:r>
            <a:r>
              <a:rPr lang="en-US" dirty="0" err="1" smtClean="0"/>
              <a:t>ga_zero</a:t>
            </a:r>
            <a:r>
              <a:rPr lang="en-US" dirty="0" smtClean="0"/>
              <a:t>(</a:t>
            </a:r>
            <a:r>
              <a:rPr lang="en-US" dirty="0" err="1" smtClean="0"/>
              <a:t>g_a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C	</a:t>
            </a:r>
            <a:r>
              <a:rPr lang="en-US" dirty="0" smtClean="0"/>
              <a:t>	void </a:t>
            </a:r>
            <a:r>
              <a:rPr lang="en-US" dirty="0" err="1" smtClean="0"/>
              <a:t>GA_Zero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g_a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Python	</a:t>
            </a:r>
            <a:r>
              <a:rPr lang="en-US" dirty="0" err="1" smtClean="0"/>
              <a:t>ga.zero</a:t>
            </a:r>
            <a:r>
              <a:rPr lang="en-US" dirty="0" smtClean="0"/>
              <a:t>(</a:t>
            </a:r>
            <a:r>
              <a:rPr lang="en-US" dirty="0" err="1" smtClean="0"/>
              <a:t>g_a</a:t>
            </a:r>
            <a:r>
              <a:rPr lang="en-US" dirty="0" smtClean="0"/>
              <a:t>)</a:t>
            </a:r>
            <a:endParaRPr lang="en-US" b="1" dirty="0" smtClean="0"/>
          </a:p>
          <a:p>
            <a:pPr lvl="1"/>
            <a:r>
              <a:rPr lang="en-US" dirty="0" smtClean="0"/>
              <a:t>To assign a single value to all the elements in array:</a:t>
            </a:r>
          </a:p>
          <a:p>
            <a:pPr lvl="2"/>
            <a:r>
              <a:rPr lang="en-US" b="1" dirty="0" smtClean="0"/>
              <a:t>Fortran	</a:t>
            </a:r>
            <a:r>
              <a:rPr lang="en-US" dirty="0" smtClean="0"/>
              <a:t>subroutine </a:t>
            </a:r>
            <a:r>
              <a:rPr lang="en-US" dirty="0" err="1" smtClean="0"/>
              <a:t>ga_fill</a:t>
            </a:r>
            <a:r>
              <a:rPr lang="en-US" dirty="0" smtClean="0"/>
              <a:t>(</a:t>
            </a:r>
            <a:r>
              <a:rPr lang="en-US" dirty="0" err="1" smtClean="0"/>
              <a:t>g_a</a:t>
            </a:r>
            <a:r>
              <a:rPr lang="en-US" dirty="0" smtClean="0"/>
              <a:t>, </a:t>
            </a:r>
            <a:r>
              <a:rPr lang="en-US" dirty="0" err="1" smtClean="0"/>
              <a:t>val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C		</a:t>
            </a:r>
            <a:r>
              <a:rPr lang="en-US" dirty="0" smtClean="0"/>
              <a:t>void </a:t>
            </a:r>
            <a:r>
              <a:rPr lang="en-US" dirty="0" err="1" smtClean="0"/>
              <a:t>GA_Fill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g_a</a:t>
            </a:r>
            <a:r>
              <a:rPr lang="en-US" dirty="0" smtClean="0"/>
              <a:t>, void *</a:t>
            </a:r>
            <a:r>
              <a:rPr lang="en-US" dirty="0" err="1" smtClean="0"/>
              <a:t>val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Python</a:t>
            </a:r>
            <a:r>
              <a:rPr lang="en-US" dirty="0" smtClean="0"/>
              <a:t>	</a:t>
            </a:r>
            <a:r>
              <a:rPr lang="en-US" dirty="0" err="1" smtClean="0"/>
              <a:t>ga.fill</a:t>
            </a:r>
            <a:r>
              <a:rPr lang="en-US" dirty="0" smtClean="0"/>
              <a:t>(</a:t>
            </a:r>
            <a:r>
              <a:rPr lang="en-US" dirty="0" err="1" smtClean="0"/>
              <a:t>g_a</a:t>
            </a:r>
            <a:r>
              <a:rPr lang="en-US" dirty="0" smtClean="0"/>
              <a:t>, </a:t>
            </a:r>
            <a:r>
              <a:rPr lang="en-US" dirty="0" err="1" smtClean="0"/>
              <a:t>val</a:t>
            </a:r>
            <a:r>
              <a:rPr lang="en-US" dirty="0" smtClean="0"/>
              <a:t>)</a:t>
            </a:r>
            <a:endParaRPr lang="en-US" b="1" dirty="0" smtClean="0"/>
          </a:p>
          <a:p>
            <a:pPr lvl="1"/>
            <a:r>
              <a:rPr lang="en-US" dirty="0" smtClean="0"/>
              <a:t>To scale all the elements in the array by </a:t>
            </a:r>
            <a:r>
              <a:rPr lang="en-US" dirty="0" err="1" smtClean="0"/>
              <a:t>factor</a:t>
            </a:r>
            <a:r>
              <a:rPr lang="en-US" i="1" dirty="0" err="1" smtClean="0"/>
              <a:t>val</a:t>
            </a:r>
            <a:r>
              <a:rPr lang="en-US" dirty="0" smtClean="0"/>
              <a:t>:</a:t>
            </a:r>
          </a:p>
          <a:p>
            <a:pPr lvl="2"/>
            <a:r>
              <a:rPr lang="en-US" b="1" dirty="0" smtClean="0"/>
              <a:t>Fortran	</a:t>
            </a:r>
            <a:r>
              <a:rPr lang="en-US" dirty="0" smtClean="0"/>
              <a:t>subroutine </a:t>
            </a:r>
            <a:r>
              <a:rPr lang="en-US" dirty="0" err="1" smtClean="0"/>
              <a:t>ga_scale</a:t>
            </a:r>
            <a:r>
              <a:rPr lang="en-US" dirty="0" smtClean="0"/>
              <a:t>(</a:t>
            </a:r>
            <a:r>
              <a:rPr lang="en-US" dirty="0" err="1" smtClean="0"/>
              <a:t>g_a</a:t>
            </a:r>
            <a:r>
              <a:rPr lang="en-US" dirty="0" smtClean="0"/>
              <a:t>, </a:t>
            </a:r>
            <a:r>
              <a:rPr lang="en-US" dirty="0" err="1" smtClean="0"/>
              <a:t>val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C		</a:t>
            </a:r>
            <a:r>
              <a:rPr lang="en-US" dirty="0" smtClean="0"/>
              <a:t>void </a:t>
            </a:r>
            <a:r>
              <a:rPr lang="en-US" dirty="0" err="1" smtClean="0"/>
              <a:t>GA_Scale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g_a</a:t>
            </a:r>
            <a:r>
              <a:rPr lang="en-US" dirty="0" smtClean="0"/>
              <a:t>, void *</a:t>
            </a:r>
            <a:r>
              <a:rPr lang="en-US" dirty="0" err="1" smtClean="0"/>
              <a:t>val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Python	</a:t>
            </a:r>
            <a:r>
              <a:rPr lang="en-US" dirty="0" err="1" smtClean="0"/>
              <a:t>ga.scale</a:t>
            </a:r>
            <a:r>
              <a:rPr lang="en-US" dirty="0" smtClean="0"/>
              <a:t>(</a:t>
            </a:r>
            <a:r>
              <a:rPr lang="en-US" dirty="0" err="1" smtClean="0"/>
              <a:t>g_a</a:t>
            </a:r>
            <a:r>
              <a:rPr lang="en-US" dirty="0" smtClean="0"/>
              <a:t>, </a:t>
            </a:r>
            <a:r>
              <a:rPr lang="en-US" dirty="0" err="1" smtClean="0"/>
              <a:t>val</a:t>
            </a:r>
            <a:r>
              <a:rPr lang="en-US" dirty="0" smtClean="0"/>
              <a:t>)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Array Operations (cont.)</a:t>
            </a:r>
          </a:p>
        </p:txBody>
      </p:sp>
      <p:sp>
        <p:nvSpPr>
          <p:cNvPr id="30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066800"/>
            <a:ext cx="8186738" cy="3575050"/>
          </a:xfrm>
        </p:spPr>
        <p:txBody>
          <a:bodyPr/>
          <a:lstStyle/>
          <a:p>
            <a:r>
              <a:rPr lang="en-US" sz="2000" dirty="0" smtClean="0"/>
              <a:t>Whole Arrays:</a:t>
            </a:r>
          </a:p>
          <a:p>
            <a:pPr lvl="1"/>
            <a:r>
              <a:rPr lang="en-US" sz="2000" b="1" dirty="0" smtClean="0"/>
              <a:t>To copy data between two arrays:</a:t>
            </a:r>
          </a:p>
          <a:p>
            <a:pPr lvl="2"/>
            <a:r>
              <a:rPr lang="en-US" b="1" dirty="0" smtClean="0"/>
              <a:t>Fortran	</a:t>
            </a:r>
            <a:r>
              <a:rPr lang="en-US" dirty="0" smtClean="0"/>
              <a:t>subroutine </a:t>
            </a:r>
            <a:r>
              <a:rPr lang="en-US" dirty="0" err="1" smtClean="0"/>
              <a:t>ga_copy(g_a</a:t>
            </a:r>
            <a:r>
              <a:rPr lang="en-US" dirty="0" smtClean="0"/>
              <a:t>, </a:t>
            </a:r>
            <a:r>
              <a:rPr lang="en-US" dirty="0" err="1" smtClean="0"/>
              <a:t>g_b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C		</a:t>
            </a:r>
            <a:r>
              <a:rPr lang="en-US" dirty="0" smtClean="0"/>
              <a:t>void </a:t>
            </a:r>
            <a:r>
              <a:rPr lang="en-US" dirty="0" err="1" smtClean="0"/>
              <a:t>GA_Copy(int</a:t>
            </a:r>
            <a:r>
              <a:rPr lang="en-US" dirty="0" smtClean="0"/>
              <a:t> </a:t>
            </a:r>
            <a:r>
              <a:rPr lang="en-US" dirty="0" err="1" smtClean="0"/>
              <a:t>g_a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g_b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Python	</a:t>
            </a:r>
            <a:r>
              <a:rPr lang="en-US" dirty="0" err="1" smtClean="0"/>
              <a:t>ga.copy(g_a</a:t>
            </a:r>
            <a:r>
              <a:rPr lang="en-US" dirty="0" smtClean="0"/>
              <a:t>, </a:t>
            </a:r>
            <a:r>
              <a:rPr lang="en-US" dirty="0" err="1" smtClean="0"/>
              <a:t>g_b</a:t>
            </a:r>
            <a:r>
              <a:rPr lang="en-US" dirty="0" smtClean="0"/>
              <a:t>)</a:t>
            </a:r>
            <a:endParaRPr lang="en-US" b="1" dirty="0" smtClean="0"/>
          </a:p>
          <a:p>
            <a:pPr lvl="1"/>
            <a:r>
              <a:rPr lang="en-US" sz="2000" dirty="0" smtClean="0"/>
              <a:t>Arrays must be same size and dimension</a:t>
            </a:r>
          </a:p>
          <a:p>
            <a:pPr lvl="1"/>
            <a:r>
              <a:rPr lang="en-US" sz="2000" dirty="0" smtClean="0"/>
              <a:t>Distribution may be different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5222875" y="3352800"/>
            <a:ext cx="3657600" cy="1981200"/>
          </a:xfrm>
          <a:prstGeom prst="rect">
            <a:avLst/>
          </a:prstGeom>
          <a:solidFill>
            <a:srgbClr val="8EB4E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137160" rIns="182880" bIns="137160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call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ga_create(MT_F_INT,ndim,dims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,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     ‘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array_A’,chunk_a,g_a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call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nga_create(MT_F_INT,ndim,dims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,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     ‘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array_B’,chunk_b,g_b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endParaRPr 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   ... Initialize </a:t>
            </a:r>
            <a:r>
              <a:rPr lang="en-US" sz="1200" b="1" dirty="0" err="1">
                <a:solidFill>
                  <a:srgbClr val="000000"/>
                </a:solidFill>
                <a:latin typeface="Courier New" pitchFamily="49" charset="0"/>
              </a:rPr>
              <a:t>g_a</a:t>
            </a: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 ....</a:t>
            </a:r>
          </a:p>
          <a:p>
            <a:pPr algn="l">
              <a:spcBef>
                <a:spcPct val="20000"/>
              </a:spcBef>
            </a:pPr>
            <a:endParaRPr lang="en-US" sz="1200" b="1" dirty="0">
              <a:solidFill>
                <a:srgbClr val="000000"/>
              </a:solidFill>
              <a:latin typeface="Courier New" pitchFamily="49" charset="0"/>
            </a:endParaRPr>
          </a:p>
          <a:p>
            <a:pPr algn="l">
              <a:spcBef>
                <a:spcPct val="20000"/>
              </a:spcBef>
            </a:pPr>
            <a:r>
              <a:rPr lang="en-US" sz="1200" b="1" dirty="0">
                <a:solidFill>
                  <a:srgbClr val="000000"/>
                </a:solidFill>
                <a:latin typeface="Courier New" pitchFamily="49" charset="0"/>
              </a:rPr>
              <a:t>call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ga_copy(g_a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,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g_b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</p:txBody>
      </p: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574675" y="3917950"/>
            <a:ext cx="1644650" cy="1644650"/>
            <a:chOff x="1056" y="912"/>
            <a:chExt cx="1036" cy="1036"/>
          </a:xfrm>
        </p:grpSpPr>
        <p:sp>
          <p:nvSpPr>
            <p:cNvPr id="33" name="Rectangle 8"/>
            <p:cNvSpPr>
              <a:spLocks noChangeArrowheads="1"/>
            </p:cNvSpPr>
            <p:nvPr/>
          </p:nvSpPr>
          <p:spPr bwMode="auto">
            <a:xfrm>
              <a:off x="1056" y="912"/>
              <a:ext cx="173" cy="17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0</a:t>
              </a:r>
            </a:p>
          </p:txBody>
        </p:sp>
        <p:sp>
          <p:nvSpPr>
            <p:cNvPr id="34" name="Rectangle 9"/>
            <p:cNvSpPr>
              <a:spLocks noChangeArrowheads="1"/>
            </p:cNvSpPr>
            <p:nvPr/>
          </p:nvSpPr>
          <p:spPr bwMode="auto">
            <a:xfrm>
              <a:off x="1229" y="912"/>
              <a:ext cx="345" cy="17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1</a:t>
              </a:r>
            </a:p>
          </p:txBody>
        </p:sp>
        <p:sp>
          <p:nvSpPr>
            <p:cNvPr id="35" name="Rectangle 10"/>
            <p:cNvSpPr>
              <a:spLocks noChangeArrowheads="1"/>
            </p:cNvSpPr>
            <p:nvPr/>
          </p:nvSpPr>
          <p:spPr bwMode="auto">
            <a:xfrm>
              <a:off x="1574" y="912"/>
              <a:ext cx="518" cy="173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2</a:t>
              </a:r>
            </a:p>
          </p:txBody>
        </p:sp>
        <p:sp>
          <p:nvSpPr>
            <p:cNvPr id="36" name="Rectangle 11"/>
            <p:cNvSpPr>
              <a:spLocks noChangeArrowheads="1"/>
            </p:cNvSpPr>
            <p:nvPr/>
          </p:nvSpPr>
          <p:spPr bwMode="auto">
            <a:xfrm>
              <a:off x="1056" y="1086"/>
              <a:ext cx="173" cy="34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3</a:t>
              </a:r>
            </a:p>
          </p:txBody>
        </p:sp>
        <p:sp>
          <p:nvSpPr>
            <p:cNvPr id="37" name="Rectangle 12"/>
            <p:cNvSpPr>
              <a:spLocks noChangeArrowheads="1"/>
            </p:cNvSpPr>
            <p:nvPr/>
          </p:nvSpPr>
          <p:spPr bwMode="auto">
            <a:xfrm>
              <a:off x="1229" y="1086"/>
              <a:ext cx="345" cy="34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4</a:t>
              </a:r>
            </a:p>
          </p:txBody>
        </p:sp>
        <p:sp>
          <p:nvSpPr>
            <p:cNvPr id="38" name="Rectangle 13"/>
            <p:cNvSpPr>
              <a:spLocks noChangeArrowheads="1"/>
            </p:cNvSpPr>
            <p:nvPr/>
          </p:nvSpPr>
          <p:spPr bwMode="auto">
            <a:xfrm>
              <a:off x="1574" y="1086"/>
              <a:ext cx="518" cy="345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5</a:t>
              </a:r>
            </a:p>
          </p:txBody>
        </p:sp>
        <p:sp>
          <p:nvSpPr>
            <p:cNvPr id="39" name="Rectangle 14"/>
            <p:cNvSpPr>
              <a:spLocks noChangeArrowheads="1"/>
            </p:cNvSpPr>
            <p:nvPr/>
          </p:nvSpPr>
          <p:spPr bwMode="auto">
            <a:xfrm>
              <a:off x="1056" y="1430"/>
              <a:ext cx="173" cy="5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6</a:t>
              </a:r>
            </a:p>
          </p:txBody>
        </p:sp>
        <p:sp>
          <p:nvSpPr>
            <p:cNvPr id="40" name="Rectangle 15"/>
            <p:cNvSpPr>
              <a:spLocks noChangeArrowheads="1"/>
            </p:cNvSpPr>
            <p:nvPr/>
          </p:nvSpPr>
          <p:spPr bwMode="auto">
            <a:xfrm>
              <a:off x="1229" y="1430"/>
              <a:ext cx="345" cy="5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7</a:t>
              </a:r>
            </a:p>
          </p:txBody>
        </p:sp>
        <p:sp>
          <p:nvSpPr>
            <p:cNvPr id="41" name="Rectangle 16"/>
            <p:cNvSpPr>
              <a:spLocks noChangeArrowheads="1"/>
            </p:cNvSpPr>
            <p:nvPr/>
          </p:nvSpPr>
          <p:spPr bwMode="auto">
            <a:xfrm>
              <a:off x="1574" y="1430"/>
              <a:ext cx="518" cy="518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8</a:t>
              </a:r>
            </a:p>
          </p:txBody>
        </p:sp>
      </p:grpSp>
      <p:sp>
        <p:nvSpPr>
          <p:cNvPr id="42" name="Text Box 17"/>
          <p:cNvSpPr txBox="1">
            <a:spLocks noChangeArrowheads="1"/>
          </p:cNvSpPr>
          <p:nvPr/>
        </p:nvSpPr>
        <p:spPr bwMode="auto">
          <a:xfrm>
            <a:off x="1092200" y="35369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sz="1200">
                <a:latin typeface="Arial" charset="0"/>
              </a:rPr>
              <a:t>“g_a”</a:t>
            </a:r>
          </a:p>
        </p:txBody>
      </p:sp>
      <p:grpSp>
        <p:nvGrpSpPr>
          <p:cNvPr id="43" name="Group 19"/>
          <p:cNvGrpSpPr>
            <a:grpSpLocks/>
          </p:cNvGrpSpPr>
          <p:nvPr/>
        </p:nvGrpSpPr>
        <p:grpSpPr bwMode="auto">
          <a:xfrm>
            <a:off x="3271838" y="3917950"/>
            <a:ext cx="1641475" cy="1643063"/>
            <a:chOff x="2871" y="1104"/>
            <a:chExt cx="1034" cy="1035"/>
          </a:xfrm>
        </p:grpSpPr>
        <p:sp>
          <p:nvSpPr>
            <p:cNvPr id="44" name="Rectangle 20"/>
            <p:cNvSpPr>
              <a:spLocks noChangeArrowheads="1"/>
            </p:cNvSpPr>
            <p:nvPr/>
          </p:nvSpPr>
          <p:spPr bwMode="auto">
            <a:xfrm>
              <a:off x="2871" y="1104"/>
              <a:ext cx="345" cy="34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0</a:t>
              </a:r>
            </a:p>
          </p:txBody>
        </p:sp>
        <p:sp>
          <p:nvSpPr>
            <p:cNvPr id="45" name="Rectangle 21"/>
            <p:cNvSpPr>
              <a:spLocks noChangeArrowheads="1"/>
            </p:cNvSpPr>
            <p:nvPr/>
          </p:nvSpPr>
          <p:spPr bwMode="auto">
            <a:xfrm>
              <a:off x="3216" y="1104"/>
              <a:ext cx="345" cy="34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1</a:t>
              </a:r>
            </a:p>
          </p:txBody>
        </p:sp>
        <p:sp>
          <p:nvSpPr>
            <p:cNvPr id="46" name="Rectangle 22"/>
            <p:cNvSpPr>
              <a:spLocks noChangeArrowheads="1"/>
            </p:cNvSpPr>
            <p:nvPr/>
          </p:nvSpPr>
          <p:spPr bwMode="auto">
            <a:xfrm>
              <a:off x="3560" y="1104"/>
              <a:ext cx="345" cy="34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2</a:t>
              </a:r>
            </a:p>
          </p:txBody>
        </p:sp>
        <p:sp>
          <p:nvSpPr>
            <p:cNvPr id="47" name="Rectangle 23"/>
            <p:cNvSpPr>
              <a:spLocks noChangeArrowheads="1"/>
            </p:cNvSpPr>
            <p:nvPr/>
          </p:nvSpPr>
          <p:spPr bwMode="auto">
            <a:xfrm>
              <a:off x="2871" y="1448"/>
              <a:ext cx="345" cy="34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3</a:t>
              </a:r>
            </a:p>
          </p:txBody>
        </p:sp>
        <p:sp>
          <p:nvSpPr>
            <p:cNvPr id="48" name="Rectangle 24"/>
            <p:cNvSpPr>
              <a:spLocks noChangeArrowheads="1"/>
            </p:cNvSpPr>
            <p:nvPr/>
          </p:nvSpPr>
          <p:spPr bwMode="auto">
            <a:xfrm>
              <a:off x="3216" y="1448"/>
              <a:ext cx="345" cy="34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4</a:t>
              </a:r>
            </a:p>
          </p:txBody>
        </p:sp>
        <p:sp>
          <p:nvSpPr>
            <p:cNvPr id="49" name="Rectangle 25"/>
            <p:cNvSpPr>
              <a:spLocks noChangeArrowheads="1"/>
            </p:cNvSpPr>
            <p:nvPr/>
          </p:nvSpPr>
          <p:spPr bwMode="auto">
            <a:xfrm>
              <a:off x="3560" y="1448"/>
              <a:ext cx="345" cy="34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5</a:t>
              </a:r>
            </a:p>
          </p:txBody>
        </p:sp>
        <p:sp>
          <p:nvSpPr>
            <p:cNvPr id="50" name="Rectangle 26"/>
            <p:cNvSpPr>
              <a:spLocks noChangeArrowheads="1"/>
            </p:cNvSpPr>
            <p:nvPr/>
          </p:nvSpPr>
          <p:spPr bwMode="auto">
            <a:xfrm>
              <a:off x="2871" y="1794"/>
              <a:ext cx="345" cy="34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6</a:t>
              </a:r>
            </a:p>
          </p:txBody>
        </p:sp>
        <p:sp>
          <p:nvSpPr>
            <p:cNvPr id="51" name="Rectangle 27"/>
            <p:cNvSpPr>
              <a:spLocks noChangeArrowheads="1"/>
            </p:cNvSpPr>
            <p:nvPr/>
          </p:nvSpPr>
          <p:spPr bwMode="auto">
            <a:xfrm>
              <a:off x="3216" y="1794"/>
              <a:ext cx="345" cy="34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7</a:t>
              </a:r>
            </a:p>
          </p:txBody>
        </p:sp>
        <p:sp>
          <p:nvSpPr>
            <p:cNvPr id="52" name="Rectangle 28"/>
            <p:cNvSpPr>
              <a:spLocks noChangeArrowheads="1"/>
            </p:cNvSpPr>
            <p:nvPr/>
          </p:nvSpPr>
          <p:spPr bwMode="auto">
            <a:xfrm>
              <a:off x="3560" y="1794"/>
              <a:ext cx="345" cy="34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8</a:t>
              </a:r>
            </a:p>
          </p:txBody>
        </p:sp>
      </p:grpSp>
      <p:sp>
        <p:nvSpPr>
          <p:cNvPr id="53" name="Text Box 29"/>
          <p:cNvSpPr txBox="1">
            <a:spLocks noChangeArrowheads="1"/>
          </p:cNvSpPr>
          <p:nvPr/>
        </p:nvSpPr>
        <p:spPr bwMode="auto">
          <a:xfrm>
            <a:off x="3787775" y="3536950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sz="1200">
                <a:latin typeface="Arial" charset="0"/>
              </a:rPr>
              <a:t>“g_b”</a:t>
            </a:r>
          </a:p>
        </p:txBody>
      </p:sp>
      <p:sp>
        <p:nvSpPr>
          <p:cNvPr id="54" name="Line 30"/>
          <p:cNvSpPr>
            <a:spLocks noChangeShapeType="1"/>
          </p:cNvSpPr>
          <p:nvPr/>
        </p:nvSpPr>
        <p:spPr bwMode="auto">
          <a:xfrm>
            <a:off x="2401888" y="4737100"/>
            <a:ext cx="685800" cy="0"/>
          </a:xfrm>
          <a:prstGeom prst="line">
            <a:avLst/>
          </a:prstGeom>
          <a:noFill/>
          <a:ln w="50800" cmpd="dbl">
            <a:solidFill>
              <a:schemeClr val="tx1"/>
            </a:solidFill>
            <a:round/>
            <a:headEnd/>
            <a:tailEnd type="stealth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Text Box 31"/>
          <p:cNvSpPr txBox="1">
            <a:spLocks noChangeArrowheads="1"/>
          </p:cNvSpPr>
          <p:nvPr/>
        </p:nvSpPr>
        <p:spPr bwMode="auto">
          <a:xfrm>
            <a:off x="574675" y="5791200"/>
            <a:ext cx="6429375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137160" rIns="182880" bIns="137160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r>
              <a:rPr lang="en-US" sz="1800"/>
              <a:t>Global Arrays g_a and g_b distributed on a 3x3 process grid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Array </a:t>
            </a:r>
            <a:r>
              <a:rPr lang="en-US" dirty="0" smtClean="0"/>
              <a:t>Patch Operations</a:t>
            </a:r>
            <a:endParaRPr lang="en-US" dirty="0"/>
          </a:p>
        </p:txBody>
      </p:sp>
      <p:sp>
        <p:nvSpPr>
          <p:cNvPr id="31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143000"/>
            <a:ext cx="8186738" cy="3575050"/>
          </a:xfrm>
        </p:spPr>
        <p:txBody>
          <a:bodyPr/>
          <a:lstStyle/>
          <a:p>
            <a:r>
              <a:rPr lang="en-US" sz="2000" dirty="0" smtClean="0"/>
              <a:t>Patch Operations:</a:t>
            </a:r>
          </a:p>
          <a:p>
            <a:pPr lvl="1"/>
            <a:r>
              <a:rPr lang="en-US" sz="2000" dirty="0" smtClean="0"/>
              <a:t>The copy patch operation:</a:t>
            </a:r>
            <a:endParaRPr lang="en-US" sz="2000" b="1" dirty="0" smtClean="0"/>
          </a:p>
          <a:p>
            <a:pPr lvl="2"/>
            <a:r>
              <a:rPr lang="en-US" b="1" dirty="0" smtClean="0"/>
              <a:t>Fortran	</a:t>
            </a:r>
            <a:r>
              <a:rPr lang="en-US" dirty="0" smtClean="0"/>
              <a:t>subroutine </a:t>
            </a:r>
            <a:r>
              <a:rPr lang="en-US" dirty="0" err="1" smtClean="0"/>
              <a:t>nga_copy_patch(trans</a:t>
            </a:r>
            <a:r>
              <a:rPr lang="en-US" dirty="0" smtClean="0"/>
              <a:t>, </a:t>
            </a:r>
            <a:r>
              <a:rPr lang="en-US" dirty="0" err="1" smtClean="0"/>
              <a:t>g_a</a:t>
            </a:r>
            <a:r>
              <a:rPr lang="en-US" dirty="0" smtClean="0"/>
              <a:t>, </a:t>
            </a:r>
            <a:r>
              <a:rPr lang="en-US" dirty="0" err="1" smtClean="0"/>
              <a:t>alo</a:t>
            </a:r>
            <a:r>
              <a:rPr lang="en-US" dirty="0" smtClean="0"/>
              <a:t>, </a:t>
            </a:r>
            <a:r>
              <a:rPr lang="en-US" dirty="0" err="1" smtClean="0"/>
              <a:t>ahi</a:t>
            </a:r>
            <a:r>
              <a:rPr lang="en-US" dirty="0" smtClean="0"/>
              <a:t>, </a:t>
            </a:r>
          </a:p>
          <a:p>
            <a:pPr lvl="2">
              <a:buNone/>
            </a:pPr>
            <a:r>
              <a:rPr lang="en-US" dirty="0" smtClean="0"/>
              <a:t>			    </a:t>
            </a:r>
            <a:r>
              <a:rPr lang="en-US" dirty="0" err="1" smtClean="0"/>
              <a:t>g_b</a:t>
            </a:r>
            <a:r>
              <a:rPr lang="en-US" dirty="0" smtClean="0"/>
              <a:t>, </a:t>
            </a:r>
            <a:r>
              <a:rPr lang="en-US" dirty="0" err="1" smtClean="0"/>
              <a:t>blo</a:t>
            </a:r>
            <a:r>
              <a:rPr lang="en-US" dirty="0" smtClean="0"/>
              <a:t>, </a:t>
            </a:r>
            <a:r>
              <a:rPr lang="en-US" dirty="0" err="1" smtClean="0"/>
              <a:t>bhi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C		</a:t>
            </a:r>
            <a:r>
              <a:rPr lang="en-US" dirty="0" smtClean="0"/>
              <a:t>void </a:t>
            </a:r>
            <a:r>
              <a:rPr lang="en-US" dirty="0" err="1" smtClean="0"/>
              <a:t>NGA_Copy_patch(char</a:t>
            </a:r>
            <a:r>
              <a:rPr lang="en-US" dirty="0" smtClean="0"/>
              <a:t> trans,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g_a</a:t>
            </a:r>
            <a:r>
              <a:rPr lang="en-US" dirty="0" smtClean="0"/>
              <a:t>,</a:t>
            </a:r>
          </a:p>
          <a:p>
            <a:pPr lvl="2">
              <a:buNone/>
            </a:pPr>
            <a:r>
              <a:rPr lang="en-US" dirty="0" smtClean="0"/>
              <a:t>			  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alo</a:t>
            </a:r>
            <a:r>
              <a:rPr lang="en-US" dirty="0" smtClean="0"/>
              <a:t>[],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ahi</a:t>
            </a:r>
            <a:r>
              <a:rPr lang="en-US" dirty="0" smtClean="0"/>
              <a:t>[],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g_b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blo</a:t>
            </a:r>
            <a:r>
              <a:rPr lang="en-US" dirty="0" smtClean="0"/>
              <a:t>[],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bhi</a:t>
            </a:r>
            <a:r>
              <a:rPr lang="en-US" dirty="0" smtClean="0"/>
              <a:t>[])</a:t>
            </a:r>
          </a:p>
          <a:p>
            <a:pPr lvl="2"/>
            <a:r>
              <a:rPr lang="en-US" b="1" dirty="0" smtClean="0"/>
              <a:t>Python</a:t>
            </a:r>
            <a:r>
              <a:rPr lang="en-US" dirty="0" smtClean="0"/>
              <a:t>	</a:t>
            </a:r>
            <a:r>
              <a:rPr lang="en-US" dirty="0" err="1" smtClean="0"/>
              <a:t>ga.copy(g_a</a:t>
            </a:r>
            <a:r>
              <a:rPr lang="en-US" dirty="0" smtClean="0"/>
              <a:t>, </a:t>
            </a:r>
            <a:r>
              <a:rPr lang="en-US" dirty="0" err="1" smtClean="0"/>
              <a:t>g_b</a:t>
            </a:r>
            <a:r>
              <a:rPr lang="en-US" dirty="0" smtClean="0"/>
              <a:t>, </a:t>
            </a:r>
            <a:r>
              <a:rPr lang="en-US" dirty="0" err="1" smtClean="0"/>
              <a:t>alo</a:t>
            </a:r>
            <a:r>
              <a:rPr lang="en-US" dirty="0" smtClean="0"/>
              <a:t>=None, </a:t>
            </a:r>
            <a:r>
              <a:rPr lang="en-US" dirty="0" err="1" smtClean="0"/>
              <a:t>ahi</a:t>
            </a:r>
            <a:r>
              <a:rPr lang="en-US" dirty="0" smtClean="0"/>
              <a:t>=None,</a:t>
            </a:r>
          </a:p>
          <a:p>
            <a:pPr lvl="2">
              <a:buNone/>
            </a:pPr>
            <a:r>
              <a:rPr lang="en-US" dirty="0" smtClean="0"/>
              <a:t>			    </a:t>
            </a:r>
            <a:r>
              <a:rPr lang="en-US" dirty="0" err="1" smtClean="0"/>
              <a:t>blo</a:t>
            </a:r>
            <a:r>
              <a:rPr lang="en-US" dirty="0" smtClean="0"/>
              <a:t>=None, </a:t>
            </a:r>
            <a:r>
              <a:rPr lang="en-US" dirty="0" err="1" smtClean="0"/>
              <a:t>bhi</a:t>
            </a:r>
            <a:r>
              <a:rPr lang="en-US" dirty="0" smtClean="0"/>
              <a:t>=None, </a:t>
            </a:r>
            <a:r>
              <a:rPr lang="en-US" dirty="0" err="1" smtClean="0"/>
              <a:t>bint</a:t>
            </a:r>
            <a:r>
              <a:rPr lang="en-US" dirty="0" smtClean="0"/>
              <a:t> trans=False)</a:t>
            </a:r>
            <a:endParaRPr lang="en-US" b="1" dirty="0" smtClean="0"/>
          </a:p>
          <a:p>
            <a:pPr lvl="1"/>
            <a:r>
              <a:rPr lang="en-US" sz="2000" dirty="0" smtClean="0"/>
              <a:t>Number of elements must match</a:t>
            </a:r>
          </a:p>
        </p:txBody>
      </p:sp>
      <p:grpSp>
        <p:nvGrpSpPr>
          <p:cNvPr id="32" name="Group 22"/>
          <p:cNvGrpSpPr>
            <a:grpSpLocks/>
          </p:cNvGrpSpPr>
          <p:nvPr/>
        </p:nvGrpSpPr>
        <p:grpSpPr bwMode="auto">
          <a:xfrm>
            <a:off x="4454525" y="4605337"/>
            <a:ext cx="1641475" cy="1643063"/>
            <a:chOff x="2803" y="2400"/>
            <a:chExt cx="1034" cy="1035"/>
          </a:xfrm>
        </p:grpSpPr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2803" y="2400"/>
              <a:ext cx="345" cy="34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0</a:t>
              </a:r>
            </a:p>
          </p:txBody>
        </p:sp>
        <p:sp>
          <p:nvSpPr>
            <p:cNvPr id="34" name="Rectangle 24"/>
            <p:cNvSpPr>
              <a:spLocks noChangeArrowheads="1"/>
            </p:cNvSpPr>
            <p:nvPr/>
          </p:nvSpPr>
          <p:spPr bwMode="auto">
            <a:xfrm>
              <a:off x="3148" y="2400"/>
              <a:ext cx="345" cy="34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1</a:t>
              </a: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3492" y="2400"/>
              <a:ext cx="345" cy="34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2</a:t>
              </a:r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2803" y="2744"/>
              <a:ext cx="345" cy="34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3</a:t>
              </a:r>
            </a:p>
          </p:txBody>
        </p:sp>
        <p:sp>
          <p:nvSpPr>
            <p:cNvPr id="37" name="Rectangle 27"/>
            <p:cNvSpPr>
              <a:spLocks noChangeArrowheads="1"/>
            </p:cNvSpPr>
            <p:nvPr/>
          </p:nvSpPr>
          <p:spPr bwMode="auto">
            <a:xfrm>
              <a:off x="3148" y="2744"/>
              <a:ext cx="345" cy="34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4</a:t>
              </a:r>
            </a:p>
          </p:txBody>
        </p:sp>
        <p:sp>
          <p:nvSpPr>
            <p:cNvPr id="38" name="Rectangle 28"/>
            <p:cNvSpPr>
              <a:spLocks noChangeArrowheads="1"/>
            </p:cNvSpPr>
            <p:nvPr/>
          </p:nvSpPr>
          <p:spPr bwMode="auto">
            <a:xfrm>
              <a:off x="3492" y="2744"/>
              <a:ext cx="345" cy="34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5</a:t>
              </a:r>
            </a:p>
          </p:txBody>
        </p:sp>
        <p:sp>
          <p:nvSpPr>
            <p:cNvPr id="39" name="Rectangle 29"/>
            <p:cNvSpPr>
              <a:spLocks noChangeArrowheads="1"/>
            </p:cNvSpPr>
            <p:nvPr/>
          </p:nvSpPr>
          <p:spPr bwMode="auto">
            <a:xfrm>
              <a:off x="2803" y="3090"/>
              <a:ext cx="345" cy="34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6</a:t>
              </a:r>
            </a:p>
          </p:txBody>
        </p:sp>
        <p:sp>
          <p:nvSpPr>
            <p:cNvPr id="40" name="Rectangle 30"/>
            <p:cNvSpPr>
              <a:spLocks noChangeArrowheads="1"/>
            </p:cNvSpPr>
            <p:nvPr/>
          </p:nvSpPr>
          <p:spPr bwMode="auto">
            <a:xfrm>
              <a:off x="3148" y="3090"/>
              <a:ext cx="345" cy="34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7</a:t>
              </a:r>
            </a:p>
          </p:txBody>
        </p:sp>
        <p:sp>
          <p:nvSpPr>
            <p:cNvPr id="41" name="Rectangle 31"/>
            <p:cNvSpPr>
              <a:spLocks noChangeArrowheads="1"/>
            </p:cNvSpPr>
            <p:nvPr/>
          </p:nvSpPr>
          <p:spPr bwMode="auto">
            <a:xfrm>
              <a:off x="3492" y="3090"/>
              <a:ext cx="345" cy="345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8</a:t>
              </a:r>
            </a:p>
          </p:txBody>
        </p:sp>
        <p:sp>
          <p:nvSpPr>
            <p:cNvPr id="42" name="Rectangle 32"/>
            <p:cNvSpPr>
              <a:spLocks noChangeArrowheads="1"/>
            </p:cNvSpPr>
            <p:nvPr/>
          </p:nvSpPr>
          <p:spPr bwMode="auto">
            <a:xfrm rot="-5400000">
              <a:off x="3222" y="2784"/>
              <a:ext cx="528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CFFCC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2274888" y="4224337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sz="1200">
                <a:latin typeface="Arial" charset="0"/>
              </a:rPr>
              <a:t>“g_a”</a:t>
            </a:r>
          </a:p>
        </p:txBody>
      </p:sp>
      <p:grpSp>
        <p:nvGrpSpPr>
          <p:cNvPr id="44" name="Group 9"/>
          <p:cNvGrpSpPr>
            <a:grpSpLocks/>
          </p:cNvGrpSpPr>
          <p:nvPr/>
        </p:nvGrpSpPr>
        <p:grpSpPr bwMode="auto">
          <a:xfrm>
            <a:off x="1752600" y="4573587"/>
            <a:ext cx="1644650" cy="1644650"/>
            <a:chOff x="1104" y="2400"/>
            <a:chExt cx="1036" cy="1036"/>
          </a:xfrm>
        </p:grpSpPr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1104" y="2400"/>
              <a:ext cx="173" cy="17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0</a:t>
              </a:r>
            </a:p>
          </p:txBody>
        </p:sp>
        <p:sp>
          <p:nvSpPr>
            <p:cNvPr id="46" name="Rectangle 11"/>
            <p:cNvSpPr>
              <a:spLocks noChangeArrowheads="1"/>
            </p:cNvSpPr>
            <p:nvPr/>
          </p:nvSpPr>
          <p:spPr bwMode="auto">
            <a:xfrm>
              <a:off x="1277" y="2400"/>
              <a:ext cx="345" cy="17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1</a:t>
              </a:r>
            </a:p>
          </p:txBody>
        </p:sp>
        <p:sp>
          <p:nvSpPr>
            <p:cNvPr id="47" name="Rectangle 12"/>
            <p:cNvSpPr>
              <a:spLocks noChangeArrowheads="1"/>
            </p:cNvSpPr>
            <p:nvPr/>
          </p:nvSpPr>
          <p:spPr bwMode="auto">
            <a:xfrm>
              <a:off x="1622" y="2400"/>
              <a:ext cx="518" cy="17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2</a:t>
              </a: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auto">
            <a:xfrm>
              <a:off x="1104" y="2574"/>
              <a:ext cx="173" cy="34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3</a:t>
              </a: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auto">
            <a:xfrm>
              <a:off x="1277" y="2574"/>
              <a:ext cx="345" cy="34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4</a:t>
              </a: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>
              <a:off x="1622" y="2574"/>
              <a:ext cx="518" cy="34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5</a:t>
              </a:r>
            </a:p>
          </p:txBody>
        </p:sp>
        <p:sp>
          <p:nvSpPr>
            <p:cNvPr id="51" name="Rectangle 16"/>
            <p:cNvSpPr>
              <a:spLocks noChangeArrowheads="1"/>
            </p:cNvSpPr>
            <p:nvPr/>
          </p:nvSpPr>
          <p:spPr bwMode="auto">
            <a:xfrm>
              <a:off x="1104" y="2918"/>
              <a:ext cx="173" cy="51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6</a:t>
              </a:r>
            </a:p>
          </p:txBody>
        </p:sp>
        <p:sp>
          <p:nvSpPr>
            <p:cNvPr id="52" name="Rectangle 17"/>
            <p:cNvSpPr>
              <a:spLocks noChangeArrowheads="1"/>
            </p:cNvSpPr>
            <p:nvPr/>
          </p:nvSpPr>
          <p:spPr bwMode="auto">
            <a:xfrm>
              <a:off x="1277" y="2918"/>
              <a:ext cx="345" cy="51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7</a:t>
              </a:r>
            </a:p>
          </p:txBody>
        </p:sp>
        <p:sp>
          <p:nvSpPr>
            <p:cNvPr id="53" name="Rectangle 18"/>
            <p:cNvSpPr>
              <a:spLocks noChangeArrowheads="1"/>
            </p:cNvSpPr>
            <p:nvPr/>
          </p:nvSpPr>
          <p:spPr bwMode="auto">
            <a:xfrm>
              <a:off x="1622" y="2918"/>
              <a:ext cx="518" cy="518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kumimoji="0" lang="en-US" sz="1200">
                  <a:latin typeface="Arial" charset="0"/>
                </a:rPr>
                <a:t>8</a:t>
              </a:r>
            </a:p>
          </p:txBody>
        </p:sp>
        <p:sp>
          <p:nvSpPr>
            <p:cNvPr id="54" name="Rectangle 19"/>
            <p:cNvSpPr>
              <a:spLocks noChangeArrowheads="1"/>
            </p:cNvSpPr>
            <p:nvPr/>
          </p:nvSpPr>
          <p:spPr bwMode="auto">
            <a:xfrm>
              <a:off x="1200" y="2832"/>
              <a:ext cx="528" cy="24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Text Box 21"/>
          <p:cNvSpPr txBox="1">
            <a:spLocks noChangeArrowheads="1"/>
          </p:cNvSpPr>
          <p:nvPr/>
        </p:nvSpPr>
        <p:spPr bwMode="auto">
          <a:xfrm>
            <a:off x="4970463" y="4224337"/>
            <a:ext cx="609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0" lang="en-US" sz="1200">
                <a:latin typeface="Arial" charset="0"/>
              </a:rPr>
              <a:t>“g_b”</a:t>
            </a:r>
          </a:p>
        </p:txBody>
      </p:sp>
      <p:sp>
        <p:nvSpPr>
          <p:cNvPr id="56" name="Freeform 34"/>
          <p:cNvSpPr>
            <a:spLocks/>
          </p:cNvSpPr>
          <p:nvPr/>
        </p:nvSpPr>
        <p:spPr bwMode="auto">
          <a:xfrm>
            <a:off x="2819400" y="5170487"/>
            <a:ext cx="2362200" cy="317500"/>
          </a:xfrm>
          <a:custGeom>
            <a:avLst/>
            <a:gdLst>
              <a:gd name="T0" fmla="*/ 0 w 1632"/>
              <a:gd name="T1" fmla="*/ 317500 h 152"/>
              <a:gd name="T2" fmla="*/ 1042147 w 1632"/>
              <a:gd name="T3" fmla="*/ 16711 h 152"/>
              <a:gd name="T4" fmla="*/ 2362200 w 1632"/>
              <a:gd name="T5" fmla="*/ 217237 h 15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2" h="152">
                <a:moveTo>
                  <a:pt x="0" y="152"/>
                </a:moveTo>
                <a:cubicBezTo>
                  <a:pt x="224" y="84"/>
                  <a:pt x="448" y="16"/>
                  <a:pt x="720" y="8"/>
                </a:cubicBezTo>
                <a:cubicBezTo>
                  <a:pt x="992" y="0"/>
                  <a:pt x="1480" y="88"/>
                  <a:pt x="1632" y="104"/>
                </a:cubicBezTo>
              </a:path>
            </a:pathLst>
          </a:custGeom>
          <a:noFill/>
          <a:ln w="19050" cap="sq" cmpd="sng">
            <a:solidFill>
              <a:schemeClr val="tx1"/>
            </a:solidFill>
            <a:prstDash val="solid"/>
            <a:round/>
            <a:headEnd type="none" w="lg" len="med"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7" name="Text Box 35"/>
          <p:cNvSpPr txBox="1">
            <a:spLocks noChangeArrowheads="1"/>
          </p:cNvSpPr>
          <p:nvPr/>
        </p:nvSpPr>
        <p:spPr bwMode="auto">
          <a:xfrm>
            <a:off x="3454400" y="4665662"/>
            <a:ext cx="8715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2880" tIns="137160" rIns="182880" bIns="137160">
            <a:spAutoFit/>
          </a:bodyPr>
          <a:lstStyle/>
          <a:p>
            <a:pPr>
              <a:defRPr/>
            </a:pPr>
            <a:r>
              <a:rPr lang="en-US" sz="1600" b="1">
                <a:effectLst>
                  <a:outerShdw blurRad="38100" dist="38100" dir="2700000" algn="tl">
                    <a:srgbClr val="C0C0C0"/>
                  </a:outerShdw>
                </a:effectLst>
              </a:rPr>
              <a:t>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 smtClean="0"/>
              <a:t>Array Patch </a:t>
            </a:r>
            <a:r>
              <a:rPr lang="en-US" dirty="0"/>
              <a:t>Operations (cont.)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371600"/>
            <a:ext cx="8839200" cy="3886200"/>
          </a:xfrm>
        </p:spPr>
        <p:txBody>
          <a:bodyPr/>
          <a:lstStyle/>
          <a:p>
            <a:r>
              <a:rPr lang="en-US" dirty="0" smtClean="0"/>
              <a:t>Patches (Cont):</a:t>
            </a:r>
          </a:p>
          <a:p>
            <a:pPr lvl="1"/>
            <a:r>
              <a:rPr lang="en-US" dirty="0" smtClean="0"/>
              <a:t>To set only the region defined by </a:t>
            </a:r>
            <a:r>
              <a:rPr lang="en-US" i="1" dirty="0" smtClean="0"/>
              <a:t>lo</a:t>
            </a:r>
            <a:r>
              <a:rPr lang="en-US" dirty="0" smtClean="0"/>
              <a:t> and </a:t>
            </a:r>
            <a:r>
              <a:rPr lang="en-US" i="1" dirty="0" smtClean="0"/>
              <a:t>hi</a:t>
            </a:r>
            <a:r>
              <a:rPr lang="en-US" dirty="0" smtClean="0"/>
              <a:t> to zero:</a:t>
            </a:r>
          </a:p>
          <a:p>
            <a:pPr lvl="2"/>
            <a:r>
              <a:rPr lang="en-US" b="1" dirty="0" smtClean="0"/>
              <a:t>Fortran	</a:t>
            </a:r>
            <a:r>
              <a:rPr lang="en-US" dirty="0" smtClean="0"/>
              <a:t>subroutine </a:t>
            </a:r>
            <a:r>
              <a:rPr lang="en-US" dirty="0" err="1" smtClean="0"/>
              <a:t>nga_zero_patch</a:t>
            </a:r>
            <a:r>
              <a:rPr lang="en-US" dirty="0" smtClean="0"/>
              <a:t>(</a:t>
            </a:r>
            <a:r>
              <a:rPr lang="en-US" dirty="0" err="1" smtClean="0"/>
              <a:t>g_a</a:t>
            </a:r>
            <a:r>
              <a:rPr lang="en-US" dirty="0" smtClean="0"/>
              <a:t>, lo, hi)</a:t>
            </a:r>
          </a:p>
          <a:p>
            <a:pPr lvl="2"/>
            <a:r>
              <a:rPr lang="en-US" b="1" dirty="0" smtClean="0"/>
              <a:t>C		</a:t>
            </a:r>
            <a:r>
              <a:rPr lang="en-US" dirty="0" smtClean="0"/>
              <a:t>void </a:t>
            </a:r>
            <a:r>
              <a:rPr lang="en-US" dirty="0" err="1" smtClean="0"/>
              <a:t>NGA_Zero_patch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g_a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lo[] </a:t>
            </a:r>
            <a:r>
              <a:rPr lang="en-US" dirty="0" err="1" smtClean="0"/>
              <a:t>int</a:t>
            </a:r>
            <a:r>
              <a:rPr lang="en-US" dirty="0" smtClean="0"/>
              <a:t> hi[])</a:t>
            </a:r>
          </a:p>
          <a:p>
            <a:pPr lvl="2"/>
            <a:r>
              <a:rPr lang="en-US" b="1" dirty="0" smtClean="0"/>
              <a:t>Python	</a:t>
            </a:r>
            <a:r>
              <a:rPr lang="en-US" dirty="0" err="1" smtClean="0"/>
              <a:t>ga.zero</a:t>
            </a:r>
            <a:r>
              <a:rPr lang="en-US" dirty="0" smtClean="0"/>
              <a:t>(</a:t>
            </a:r>
            <a:r>
              <a:rPr lang="en-US" dirty="0" err="1" smtClean="0"/>
              <a:t>g_a</a:t>
            </a:r>
            <a:r>
              <a:rPr lang="en-US" dirty="0" smtClean="0"/>
              <a:t>, lo=None, hi=None)</a:t>
            </a:r>
          </a:p>
          <a:p>
            <a:pPr lvl="1"/>
            <a:r>
              <a:rPr lang="en-US" dirty="0" smtClean="0"/>
              <a:t>To assign a single value to all the elements in a patch:</a:t>
            </a:r>
          </a:p>
          <a:p>
            <a:pPr lvl="2"/>
            <a:r>
              <a:rPr lang="en-US" b="1" dirty="0" smtClean="0"/>
              <a:t>Fortran	</a:t>
            </a:r>
            <a:r>
              <a:rPr lang="en-US" dirty="0" smtClean="0"/>
              <a:t>subroutine </a:t>
            </a:r>
            <a:r>
              <a:rPr lang="en-US" dirty="0" err="1" smtClean="0"/>
              <a:t>nga_fill_patch</a:t>
            </a:r>
            <a:r>
              <a:rPr lang="en-US" dirty="0" smtClean="0"/>
              <a:t>(</a:t>
            </a:r>
            <a:r>
              <a:rPr lang="en-US" dirty="0" err="1" smtClean="0"/>
              <a:t>g_a</a:t>
            </a:r>
            <a:r>
              <a:rPr lang="en-US" dirty="0" smtClean="0"/>
              <a:t>, lo, hi, </a:t>
            </a:r>
            <a:r>
              <a:rPr lang="en-US" dirty="0" err="1" smtClean="0"/>
              <a:t>val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C		</a:t>
            </a:r>
            <a:r>
              <a:rPr lang="en-US" dirty="0" smtClean="0"/>
              <a:t>void </a:t>
            </a:r>
            <a:r>
              <a:rPr lang="en-US" dirty="0" err="1" smtClean="0"/>
              <a:t>NGA_Fill_patch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g_a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lo[], </a:t>
            </a:r>
            <a:r>
              <a:rPr lang="en-US" dirty="0" err="1" smtClean="0"/>
              <a:t>int</a:t>
            </a:r>
            <a:r>
              <a:rPr lang="en-US" dirty="0" smtClean="0"/>
              <a:t> hi[], void *</a:t>
            </a:r>
            <a:r>
              <a:rPr lang="en-US" dirty="0" err="1" smtClean="0"/>
              <a:t>val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Python	</a:t>
            </a:r>
            <a:r>
              <a:rPr lang="en-US" dirty="0" err="1" smtClean="0"/>
              <a:t>ga.fill</a:t>
            </a:r>
            <a:r>
              <a:rPr lang="en-US" dirty="0" smtClean="0"/>
              <a:t>(</a:t>
            </a:r>
            <a:r>
              <a:rPr lang="en-US" dirty="0" err="1" smtClean="0"/>
              <a:t>g_a</a:t>
            </a:r>
            <a:r>
              <a:rPr lang="en-US" dirty="0" smtClean="0"/>
              <a:t>, value, lo=None, hi=None)</a:t>
            </a:r>
            <a:endParaRPr lang="en-US" b="1" dirty="0" smtClean="0"/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</a:t>
            </a:r>
            <a:r>
              <a:rPr lang="en-US" dirty="0" smtClean="0"/>
              <a:t>Array Patch </a:t>
            </a:r>
            <a:r>
              <a:rPr lang="en-US" dirty="0"/>
              <a:t>Operations (cont.)</a:t>
            </a:r>
          </a:p>
        </p:txBody>
      </p:sp>
      <p:sp>
        <p:nvSpPr>
          <p:cNvPr id="436227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066800"/>
            <a:ext cx="8186738" cy="3575050"/>
          </a:xfrm>
        </p:spPr>
        <p:txBody>
          <a:bodyPr/>
          <a:lstStyle/>
          <a:p>
            <a:r>
              <a:rPr lang="en-US" dirty="0" smtClean="0"/>
              <a:t>Patches (Cont):</a:t>
            </a:r>
          </a:p>
          <a:p>
            <a:pPr lvl="1"/>
            <a:r>
              <a:rPr lang="en-US" dirty="0" smtClean="0"/>
              <a:t>To scale the patch defined by lo and hi by the factor </a:t>
            </a:r>
            <a:r>
              <a:rPr lang="en-US" dirty="0" err="1" smtClean="0"/>
              <a:t>val</a:t>
            </a:r>
            <a:r>
              <a:rPr lang="en-US" dirty="0" smtClean="0"/>
              <a:t>:</a:t>
            </a:r>
            <a:endParaRPr lang="en-US" b="1" dirty="0" smtClean="0"/>
          </a:p>
          <a:p>
            <a:pPr lvl="2"/>
            <a:r>
              <a:rPr lang="en-US" b="1" dirty="0" smtClean="0"/>
              <a:t>Fortran	</a:t>
            </a:r>
            <a:r>
              <a:rPr lang="en-US" dirty="0" smtClean="0"/>
              <a:t>subroutine </a:t>
            </a:r>
            <a:r>
              <a:rPr lang="en-US" dirty="0" err="1" smtClean="0"/>
              <a:t>nga_scale_patch</a:t>
            </a:r>
            <a:r>
              <a:rPr lang="en-US" dirty="0" smtClean="0"/>
              <a:t>(</a:t>
            </a:r>
            <a:r>
              <a:rPr lang="en-US" dirty="0" err="1" smtClean="0"/>
              <a:t>g_a</a:t>
            </a:r>
            <a:r>
              <a:rPr lang="en-US" dirty="0" smtClean="0"/>
              <a:t>, lo, hi, </a:t>
            </a:r>
            <a:r>
              <a:rPr lang="en-US" dirty="0" err="1" smtClean="0"/>
              <a:t>val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C		</a:t>
            </a:r>
            <a:r>
              <a:rPr lang="en-US" dirty="0" smtClean="0"/>
              <a:t>void </a:t>
            </a:r>
            <a:r>
              <a:rPr lang="en-US" dirty="0" err="1" smtClean="0"/>
              <a:t>NGA_Scale_patch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g_a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lo[], </a:t>
            </a:r>
            <a:r>
              <a:rPr lang="en-US" dirty="0" err="1" smtClean="0"/>
              <a:t>int</a:t>
            </a:r>
            <a:r>
              <a:rPr lang="en-US" dirty="0" smtClean="0"/>
              <a:t> hi[],</a:t>
            </a:r>
          </a:p>
          <a:p>
            <a:pPr lvl="2">
              <a:buNone/>
            </a:pPr>
            <a:r>
              <a:rPr lang="en-US" dirty="0" smtClean="0"/>
              <a:t>			    void *</a:t>
            </a:r>
            <a:r>
              <a:rPr lang="en-US" dirty="0" err="1" smtClean="0"/>
              <a:t>val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Python</a:t>
            </a:r>
            <a:r>
              <a:rPr lang="en-US" dirty="0" smtClean="0"/>
              <a:t>	</a:t>
            </a:r>
            <a:r>
              <a:rPr lang="en-US" dirty="0" err="1" smtClean="0"/>
              <a:t>ga.scale</a:t>
            </a:r>
            <a:r>
              <a:rPr lang="en-US" dirty="0" smtClean="0"/>
              <a:t>(</a:t>
            </a:r>
            <a:r>
              <a:rPr lang="en-US" dirty="0" err="1" smtClean="0"/>
              <a:t>g_a</a:t>
            </a:r>
            <a:r>
              <a:rPr lang="en-US" dirty="0" smtClean="0"/>
              <a:t>, value, lo=None, hi=None) </a:t>
            </a:r>
          </a:p>
          <a:p>
            <a:pPr lvl="1"/>
            <a:r>
              <a:rPr lang="en-US" dirty="0" smtClean="0"/>
              <a:t>The copy patch operation:</a:t>
            </a:r>
            <a:endParaRPr lang="en-US" b="1" dirty="0" smtClean="0"/>
          </a:p>
          <a:p>
            <a:pPr lvl="2"/>
            <a:r>
              <a:rPr lang="en-US" b="1" dirty="0" smtClean="0"/>
              <a:t>Fortran	</a:t>
            </a:r>
            <a:r>
              <a:rPr lang="en-US" dirty="0" smtClean="0"/>
              <a:t>subroutine </a:t>
            </a:r>
            <a:r>
              <a:rPr lang="en-US" dirty="0" err="1" smtClean="0"/>
              <a:t>nga_copy_patch</a:t>
            </a:r>
            <a:r>
              <a:rPr lang="en-US" dirty="0" smtClean="0"/>
              <a:t>(trans, </a:t>
            </a:r>
            <a:r>
              <a:rPr lang="en-US" dirty="0" err="1" smtClean="0"/>
              <a:t>g_a</a:t>
            </a:r>
            <a:r>
              <a:rPr lang="en-US" dirty="0" smtClean="0"/>
              <a:t>, </a:t>
            </a:r>
            <a:r>
              <a:rPr lang="en-US" dirty="0" err="1" smtClean="0"/>
              <a:t>alo</a:t>
            </a:r>
            <a:r>
              <a:rPr lang="en-US" dirty="0" smtClean="0"/>
              <a:t>, </a:t>
            </a:r>
            <a:r>
              <a:rPr lang="en-US" dirty="0" err="1" smtClean="0"/>
              <a:t>ahi</a:t>
            </a:r>
            <a:r>
              <a:rPr lang="en-US" dirty="0" smtClean="0"/>
              <a:t>, </a:t>
            </a:r>
          </a:p>
          <a:p>
            <a:pPr lvl="2">
              <a:buNone/>
            </a:pPr>
            <a:r>
              <a:rPr lang="en-US" dirty="0" smtClean="0"/>
              <a:t>			   </a:t>
            </a:r>
            <a:r>
              <a:rPr lang="en-US" dirty="0" err="1" smtClean="0"/>
              <a:t>g_b</a:t>
            </a:r>
            <a:r>
              <a:rPr lang="en-US" dirty="0" smtClean="0"/>
              <a:t>, </a:t>
            </a:r>
            <a:r>
              <a:rPr lang="en-US" dirty="0" err="1" smtClean="0"/>
              <a:t>blo</a:t>
            </a:r>
            <a:r>
              <a:rPr lang="en-US" dirty="0" smtClean="0"/>
              <a:t>, </a:t>
            </a:r>
            <a:r>
              <a:rPr lang="en-US" dirty="0" err="1" smtClean="0"/>
              <a:t>bhi</a:t>
            </a:r>
            <a:r>
              <a:rPr lang="en-US" dirty="0" smtClean="0"/>
              <a:t>)</a:t>
            </a:r>
          </a:p>
          <a:p>
            <a:pPr lvl="2"/>
            <a:r>
              <a:rPr lang="en-US" b="1" dirty="0" smtClean="0"/>
              <a:t>C		</a:t>
            </a:r>
            <a:r>
              <a:rPr lang="en-US" dirty="0" smtClean="0"/>
              <a:t>void </a:t>
            </a:r>
            <a:r>
              <a:rPr lang="en-US" dirty="0" err="1" smtClean="0"/>
              <a:t>NGA_Copy_patch</a:t>
            </a:r>
            <a:r>
              <a:rPr lang="en-US" dirty="0" smtClean="0"/>
              <a:t>(char trans,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g_a</a:t>
            </a:r>
            <a:r>
              <a:rPr lang="en-US" dirty="0" smtClean="0"/>
              <a:t>,</a:t>
            </a:r>
          </a:p>
          <a:p>
            <a:pPr marL="914400" lvl="2" indent="0">
              <a:buNone/>
            </a:pPr>
            <a:r>
              <a:rPr lang="en-US" dirty="0"/>
              <a:t>	</a:t>
            </a:r>
            <a:r>
              <a:rPr lang="en-US" dirty="0" smtClean="0"/>
              <a:t>	  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alo</a:t>
            </a:r>
            <a:r>
              <a:rPr lang="en-US" dirty="0" smtClean="0"/>
              <a:t>[],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ahi</a:t>
            </a:r>
            <a:r>
              <a:rPr lang="en-US" dirty="0" smtClean="0"/>
              <a:t>[],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g_b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blo</a:t>
            </a:r>
            <a:r>
              <a:rPr lang="en-US" dirty="0" smtClean="0"/>
              <a:t>[],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bhi</a:t>
            </a:r>
            <a:r>
              <a:rPr lang="en-US" dirty="0" smtClean="0"/>
              <a:t>[])</a:t>
            </a:r>
          </a:p>
          <a:p>
            <a:pPr lvl="2"/>
            <a:r>
              <a:rPr lang="en-US" b="1" dirty="0" smtClean="0"/>
              <a:t>Python	</a:t>
            </a:r>
            <a:r>
              <a:rPr lang="en-US" dirty="0" err="1" smtClean="0"/>
              <a:t>ga.copy</a:t>
            </a:r>
            <a:r>
              <a:rPr lang="en-US" dirty="0" smtClean="0"/>
              <a:t>(</a:t>
            </a:r>
            <a:r>
              <a:rPr lang="en-US" dirty="0" err="1" smtClean="0"/>
              <a:t>g_a</a:t>
            </a:r>
            <a:r>
              <a:rPr lang="en-US" dirty="0" smtClean="0"/>
              <a:t>, </a:t>
            </a:r>
            <a:r>
              <a:rPr lang="en-US" dirty="0" err="1" smtClean="0"/>
              <a:t>g_b</a:t>
            </a:r>
            <a:r>
              <a:rPr lang="en-US" dirty="0" smtClean="0"/>
              <a:t>, </a:t>
            </a:r>
            <a:r>
              <a:rPr lang="en-US" dirty="0" err="1" smtClean="0"/>
              <a:t>alo</a:t>
            </a:r>
            <a:r>
              <a:rPr lang="en-US" dirty="0" smtClean="0"/>
              <a:t>=None, </a:t>
            </a:r>
            <a:r>
              <a:rPr lang="en-US" dirty="0" err="1" smtClean="0"/>
              <a:t>ahi</a:t>
            </a:r>
            <a:r>
              <a:rPr lang="en-US" dirty="0" smtClean="0"/>
              <a:t>=None,</a:t>
            </a:r>
          </a:p>
          <a:p>
            <a:pPr lvl="2">
              <a:buNone/>
            </a:pPr>
            <a:r>
              <a:rPr lang="en-US" dirty="0" smtClean="0"/>
              <a:t>			    </a:t>
            </a:r>
            <a:r>
              <a:rPr lang="en-US" dirty="0" err="1" smtClean="0"/>
              <a:t>blo</a:t>
            </a:r>
            <a:r>
              <a:rPr lang="en-US" dirty="0" smtClean="0"/>
              <a:t>=None, </a:t>
            </a:r>
            <a:r>
              <a:rPr lang="en-US" dirty="0" err="1" smtClean="0"/>
              <a:t>bhi</a:t>
            </a:r>
            <a:r>
              <a:rPr lang="en-US" dirty="0" smtClean="0"/>
              <a:t>=None, </a:t>
            </a:r>
            <a:r>
              <a:rPr lang="en-US" dirty="0" err="1" smtClean="0"/>
              <a:t>bint</a:t>
            </a:r>
            <a:r>
              <a:rPr lang="en-US" dirty="0" smtClean="0"/>
              <a:t> trans=False)</a:t>
            </a: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Scatter/Gather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92125" y="1066800"/>
            <a:ext cx="8186738" cy="3575050"/>
          </a:xfrm>
        </p:spPr>
        <p:txBody>
          <a:bodyPr/>
          <a:lstStyle/>
          <a:p>
            <a:r>
              <a:rPr lang="en-US" sz="2000" i="1" dirty="0" smtClean="0"/>
              <a:t>Scatter</a:t>
            </a:r>
            <a:r>
              <a:rPr lang="en-US" sz="2000" dirty="0" smtClean="0"/>
              <a:t> puts array elements into a global array: </a:t>
            </a:r>
          </a:p>
          <a:p>
            <a:pPr lvl="1"/>
            <a:r>
              <a:rPr lang="en-US" sz="2000" b="1" dirty="0" smtClean="0"/>
              <a:t>Fortran	</a:t>
            </a:r>
            <a:r>
              <a:rPr lang="en-US" sz="2000" dirty="0" smtClean="0"/>
              <a:t>subroutine </a:t>
            </a:r>
            <a:r>
              <a:rPr lang="en-US" sz="2000" dirty="0" err="1" smtClean="0"/>
              <a:t>nga_scatter</a:t>
            </a:r>
            <a:r>
              <a:rPr lang="en-US" sz="2000" dirty="0" smtClean="0"/>
              <a:t>(</a:t>
            </a:r>
            <a:r>
              <a:rPr lang="en-US" sz="2000" dirty="0" err="1" smtClean="0"/>
              <a:t>g_a</a:t>
            </a:r>
            <a:r>
              <a:rPr lang="en-US" sz="2000" dirty="0" smtClean="0"/>
              <a:t>, v, </a:t>
            </a:r>
            <a:r>
              <a:rPr lang="en-US" sz="2000" dirty="0" err="1" smtClean="0"/>
              <a:t>subscrpt_array</a:t>
            </a:r>
            <a:r>
              <a:rPr lang="en-US" sz="2000" dirty="0" smtClean="0"/>
              <a:t>, n)</a:t>
            </a:r>
          </a:p>
          <a:p>
            <a:pPr lvl="1"/>
            <a:r>
              <a:rPr lang="en-US" sz="2000" b="1" dirty="0" smtClean="0"/>
              <a:t>C</a:t>
            </a:r>
            <a:r>
              <a:rPr lang="en-US" sz="2000" dirty="0" smtClean="0"/>
              <a:t>	void </a:t>
            </a:r>
            <a:r>
              <a:rPr lang="en-US" sz="2000" dirty="0" err="1" smtClean="0"/>
              <a:t>NGA_Scatter</a:t>
            </a:r>
            <a:r>
              <a:rPr lang="en-US" sz="2000" dirty="0" smtClean="0"/>
              <a:t>(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g_a</a:t>
            </a:r>
            <a:r>
              <a:rPr lang="en-US" sz="2000" dirty="0" smtClean="0"/>
              <a:t>, void *v, </a:t>
            </a:r>
            <a:r>
              <a:rPr lang="en-US" sz="2000" dirty="0" err="1" smtClean="0"/>
              <a:t>int</a:t>
            </a:r>
            <a:r>
              <a:rPr lang="en-US" sz="2000" dirty="0" smtClean="0"/>
              <a:t> *</a:t>
            </a:r>
            <a:r>
              <a:rPr lang="en-US" sz="2000" dirty="0" err="1" smtClean="0"/>
              <a:t>subscrpt_array</a:t>
            </a:r>
            <a:r>
              <a:rPr lang="en-US" sz="2000" dirty="0" smtClean="0"/>
              <a:t>[], </a:t>
            </a:r>
          </a:p>
          <a:p>
            <a:pPr lvl="1">
              <a:buNone/>
            </a:pPr>
            <a:r>
              <a:rPr lang="en-US" sz="2000" dirty="0" smtClean="0"/>
              <a:t>			    </a:t>
            </a:r>
            <a:r>
              <a:rPr lang="en-US" sz="2000" dirty="0" err="1" smtClean="0"/>
              <a:t>int</a:t>
            </a:r>
            <a:r>
              <a:rPr lang="en-US" sz="2000" dirty="0" smtClean="0"/>
              <a:t> n)</a:t>
            </a:r>
          </a:p>
          <a:p>
            <a:pPr lvl="1"/>
            <a:r>
              <a:rPr lang="en-US" sz="2000" b="1" dirty="0" smtClean="0"/>
              <a:t>Python	</a:t>
            </a:r>
            <a:r>
              <a:rPr lang="en-US" sz="2000" dirty="0" err="1" smtClean="0"/>
              <a:t>ga.scatter</a:t>
            </a:r>
            <a:r>
              <a:rPr lang="en-US" sz="2000" dirty="0" smtClean="0"/>
              <a:t>(</a:t>
            </a:r>
            <a:r>
              <a:rPr lang="en-US" sz="2000" dirty="0" err="1" smtClean="0"/>
              <a:t>g_a</a:t>
            </a:r>
            <a:r>
              <a:rPr lang="en-US" sz="2000" dirty="0" smtClean="0"/>
              <a:t>, values, </a:t>
            </a:r>
            <a:r>
              <a:rPr lang="en-US" sz="2000" dirty="0" err="1" smtClean="0"/>
              <a:t>subsarray</a:t>
            </a:r>
            <a:r>
              <a:rPr lang="en-US" sz="2000" dirty="0" smtClean="0"/>
              <a:t>)</a:t>
            </a:r>
            <a:endParaRPr lang="en-US" sz="2000" b="1" dirty="0" smtClean="0"/>
          </a:p>
          <a:p>
            <a:r>
              <a:rPr lang="en-US" sz="2000" i="1" dirty="0" smtClean="0"/>
              <a:t>Gather</a:t>
            </a:r>
            <a:r>
              <a:rPr lang="en-US" sz="2000" dirty="0" smtClean="0"/>
              <a:t> gets the array elements from a global array into a local array: </a:t>
            </a:r>
          </a:p>
          <a:p>
            <a:pPr lvl="1"/>
            <a:r>
              <a:rPr lang="en-US" sz="2000" b="1" dirty="0" smtClean="0"/>
              <a:t>Fortran	</a:t>
            </a:r>
            <a:r>
              <a:rPr lang="en-US" sz="2000" dirty="0" smtClean="0"/>
              <a:t>subroutine </a:t>
            </a:r>
            <a:r>
              <a:rPr lang="en-US" sz="2000" dirty="0" err="1" smtClean="0"/>
              <a:t>nga_gather</a:t>
            </a:r>
            <a:r>
              <a:rPr lang="en-US" sz="2000" dirty="0" smtClean="0"/>
              <a:t>(</a:t>
            </a:r>
            <a:r>
              <a:rPr lang="en-US" sz="2000" dirty="0" err="1" smtClean="0"/>
              <a:t>g_a</a:t>
            </a:r>
            <a:r>
              <a:rPr lang="en-US" sz="2000" dirty="0" smtClean="0"/>
              <a:t>, v, </a:t>
            </a:r>
            <a:r>
              <a:rPr lang="en-US" sz="2000" dirty="0" err="1" smtClean="0"/>
              <a:t>subscrpt_array</a:t>
            </a:r>
            <a:r>
              <a:rPr lang="en-US" sz="2000" dirty="0" smtClean="0"/>
              <a:t>, n)</a:t>
            </a:r>
          </a:p>
          <a:p>
            <a:pPr lvl="1"/>
            <a:r>
              <a:rPr lang="en-US" sz="2000" b="1" dirty="0" smtClean="0"/>
              <a:t>C</a:t>
            </a:r>
            <a:r>
              <a:rPr lang="en-US" sz="2000" dirty="0" smtClean="0"/>
              <a:t>	void </a:t>
            </a:r>
            <a:r>
              <a:rPr lang="en-US" sz="2000" dirty="0" err="1" smtClean="0"/>
              <a:t>NGA_Gather</a:t>
            </a:r>
            <a:r>
              <a:rPr lang="en-US" sz="2000" dirty="0" smtClean="0"/>
              <a:t>(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g_a</a:t>
            </a:r>
            <a:r>
              <a:rPr lang="en-US" sz="2000" dirty="0" smtClean="0"/>
              <a:t>, void *v, </a:t>
            </a:r>
            <a:r>
              <a:rPr lang="en-US" sz="2000" dirty="0" err="1" smtClean="0"/>
              <a:t>int</a:t>
            </a:r>
            <a:r>
              <a:rPr lang="en-US" sz="2000" dirty="0" smtClean="0"/>
              <a:t> *</a:t>
            </a:r>
            <a:r>
              <a:rPr lang="en-US" sz="2000" dirty="0" err="1" smtClean="0"/>
              <a:t>subscrpt_array</a:t>
            </a:r>
            <a:r>
              <a:rPr lang="en-US" sz="2000" dirty="0" smtClean="0"/>
              <a:t>[], </a:t>
            </a:r>
          </a:p>
          <a:p>
            <a:pPr lvl="1">
              <a:buNone/>
            </a:pPr>
            <a:r>
              <a:rPr lang="en-US" sz="2000" dirty="0" smtClean="0"/>
              <a:t>			    </a:t>
            </a:r>
            <a:r>
              <a:rPr lang="en-US" sz="2000" dirty="0" err="1" smtClean="0"/>
              <a:t>int</a:t>
            </a:r>
            <a:r>
              <a:rPr lang="en-US" sz="2000" dirty="0" smtClean="0"/>
              <a:t> n)</a:t>
            </a:r>
          </a:p>
          <a:p>
            <a:pPr lvl="1"/>
            <a:r>
              <a:rPr lang="en-US" sz="2000" b="1" dirty="0" smtClean="0"/>
              <a:t>Python	</a:t>
            </a:r>
            <a:r>
              <a:rPr lang="en-US" sz="2000" dirty="0" smtClean="0"/>
              <a:t>values = </a:t>
            </a:r>
            <a:r>
              <a:rPr lang="en-US" sz="2000" dirty="0" err="1" smtClean="0"/>
              <a:t>ga.gather</a:t>
            </a:r>
            <a:r>
              <a:rPr lang="en-US" sz="2000" dirty="0" smtClean="0"/>
              <a:t>(</a:t>
            </a:r>
            <a:r>
              <a:rPr lang="en-US" sz="2000" dirty="0" err="1" smtClean="0"/>
              <a:t>g_a</a:t>
            </a:r>
            <a:r>
              <a:rPr lang="en-US" sz="2000" dirty="0" smtClean="0"/>
              <a:t>, </a:t>
            </a:r>
            <a:r>
              <a:rPr lang="en-US" sz="2000" dirty="0" err="1" smtClean="0"/>
              <a:t>subsarray</a:t>
            </a:r>
            <a:r>
              <a:rPr lang="en-US" sz="2000" dirty="0" smtClean="0"/>
              <a:t>, </a:t>
            </a:r>
            <a:r>
              <a:rPr lang="en-US" sz="2000" dirty="0" err="1" smtClean="0"/>
              <a:t>numpy.ndarray</a:t>
            </a:r>
            <a:r>
              <a:rPr lang="en-US" sz="2000" dirty="0" smtClean="0"/>
              <a:t> </a:t>
            </a:r>
          </a:p>
          <a:p>
            <a:pPr lvl="1">
              <a:buNone/>
            </a:pPr>
            <a:r>
              <a:rPr lang="en-US" sz="2000" dirty="0" smtClean="0"/>
              <a:t>			    values=None)</a:t>
            </a:r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integer		</a:t>
            </a:r>
            <a:r>
              <a:rPr lang="en-US" sz="1200" dirty="0" err="1" smtClean="0"/>
              <a:t>g_a</a:t>
            </a:r>
            <a:r>
              <a:rPr lang="en-US" sz="1200" dirty="0" smtClean="0"/>
              <a:t> array handle			[input]</a:t>
            </a:r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double precision	v(n) array of values			[input/output]</a:t>
            </a:r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integer 		n number of values			[input]</a:t>
            </a:r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integer		</a:t>
            </a:r>
            <a:r>
              <a:rPr lang="en-US" sz="1200" dirty="0" err="1" smtClean="0"/>
              <a:t>subscrpt_array</a:t>
            </a:r>
            <a:r>
              <a:rPr lang="en-US" sz="1200" dirty="0" smtClean="0"/>
              <a:t> location of values in global array	[input]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Scatter/Gather (cont.)</a:t>
            </a:r>
          </a:p>
        </p:txBody>
      </p:sp>
      <p:graphicFrame>
        <p:nvGraphicFramePr>
          <p:cNvPr id="402230" name="Group 822"/>
          <p:cNvGraphicFramePr>
            <a:graphicFrameLocks noGrp="1"/>
          </p:cNvGraphicFramePr>
          <p:nvPr>
            <p:ph idx="1"/>
          </p:nvPr>
        </p:nvGraphicFramePr>
        <p:xfrm>
          <a:off x="6270625" y="1828800"/>
          <a:ext cx="2644775" cy="2008193"/>
        </p:xfrm>
        <a:graphic>
          <a:graphicData uri="http://schemas.openxmlformats.org/drawingml/2006/table">
            <a:tbl>
              <a:tblPr/>
              <a:tblGrid>
                <a:gridCol w="239713"/>
                <a:gridCol w="241300"/>
                <a:gridCol w="239712"/>
                <a:gridCol w="241300"/>
                <a:gridCol w="239713"/>
                <a:gridCol w="241300"/>
                <a:gridCol w="239712"/>
                <a:gridCol w="241300"/>
                <a:gridCol w="239713"/>
                <a:gridCol w="241300"/>
                <a:gridCol w="239712"/>
              </a:tblGrid>
              <a:tr h="1825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182563">
                <a:tc>
                  <a:txBody>
                    <a:bodyPr/>
                    <a:lstStyle/>
                    <a:p>
                      <a:pPr marL="285750" marR="0" lvl="0" indent="-28575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r>
                        <a:rPr kumimoji="1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Monotype Sorts" pitchFamily="2" charset="2"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486400" algn="r"/>
                        </a:tabLst>
                      </a:pPr>
                      <a:endParaRPr kumimoji="1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L="0" marR="0" marT="0" marB="0" anchor="ctr" horzOverflow="overflow">
                    <a:lnL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401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5791200" cy="4114800"/>
          </a:xfrm>
        </p:spPr>
        <p:txBody>
          <a:bodyPr/>
          <a:lstStyle/>
          <a:p>
            <a:r>
              <a:rPr lang="en-US" sz="1800" dirty="0"/>
              <a:t>Example of </a:t>
            </a:r>
            <a:r>
              <a:rPr lang="en-US" sz="1800" i="1" dirty="0"/>
              <a:t>scatter</a:t>
            </a:r>
            <a:r>
              <a:rPr lang="en-US" sz="1800" dirty="0"/>
              <a:t> operation: </a:t>
            </a:r>
          </a:p>
          <a:p>
            <a:pPr lvl="1"/>
            <a:r>
              <a:rPr lang="en-US" sz="1800" dirty="0"/>
              <a:t>Scatter the 5 elements into a 10x10 global array </a:t>
            </a:r>
          </a:p>
          <a:p>
            <a:pPr lvl="2"/>
            <a:r>
              <a:rPr lang="en-US" sz="1800" dirty="0"/>
              <a:t>Element </a:t>
            </a:r>
            <a:r>
              <a:rPr lang="en-US" sz="1800" dirty="0" smtClean="0"/>
              <a:t>1</a:t>
            </a:r>
            <a:r>
              <a:rPr lang="en-US" sz="1800" dirty="0"/>
              <a:t> </a:t>
            </a:r>
            <a:r>
              <a:rPr lang="en-US" sz="1800" dirty="0" smtClean="0"/>
              <a:t>v[0</a:t>
            </a:r>
            <a:r>
              <a:rPr lang="en-US" sz="1800" dirty="0"/>
              <a:t>] = 5	</a:t>
            </a:r>
            <a:r>
              <a:rPr lang="en-US" sz="1800" dirty="0" err="1"/>
              <a:t>subsArray</a:t>
            </a:r>
            <a:r>
              <a:rPr lang="en-US" sz="1800" dirty="0"/>
              <a:t>[0][0] = 2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 err="1" smtClean="0"/>
              <a:t>subsArray</a:t>
            </a:r>
            <a:r>
              <a:rPr lang="en-US" sz="1800" dirty="0" smtClean="0"/>
              <a:t>[0</a:t>
            </a:r>
            <a:r>
              <a:rPr lang="en-US" sz="1800" dirty="0"/>
              <a:t>][1] = 3</a:t>
            </a:r>
          </a:p>
          <a:p>
            <a:pPr lvl="2"/>
            <a:r>
              <a:rPr lang="en-US" sz="1800" dirty="0"/>
              <a:t>Element </a:t>
            </a:r>
            <a:r>
              <a:rPr lang="en-US" sz="1800" dirty="0" smtClean="0"/>
              <a:t>2</a:t>
            </a:r>
            <a:r>
              <a:rPr lang="en-US" sz="1800" dirty="0"/>
              <a:t> </a:t>
            </a:r>
            <a:r>
              <a:rPr lang="en-US" sz="1800" dirty="0" smtClean="0"/>
              <a:t>v[1</a:t>
            </a:r>
            <a:r>
              <a:rPr lang="en-US" sz="1800" dirty="0"/>
              <a:t>] </a:t>
            </a:r>
            <a:r>
              <a:rPr lang="en-US" sz="1800" dirty="0" smtClean="0"/>
              <a:t>= 3	</a:t>
            </a:r>
            <a:r>
              <a:rPr lang="en-US" sz="1800" dirty="0" err="1" smtClean="0"/>
              <a:t>subsArray</a:t>
            </a:r>
            <a:r>
              <a:rPr lang="en-US" sz="1800" dirty="0" smtClean="0"/>
              <a:t>[1</a:t>
            </a:r>
            <a:r>
              <a:rPr lang="en-US" sz="1800" dirty="0"/>
              <a:t>][0] = 3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 err="1" smtClean="0"/>
              <a:t>subsArray</a:t>
            </a:r>
            <a:r>
              <a:rPr lang="en-US" sz="1800" dirty="0" smtClean="0"/>
              <a:t>[1</a:t>
            </a:r>
            <a:r>
              <a:rPr lang="en-US" sz="1800" dirty="0"/>
              <a:t>][1] = 4</a:t>
            </a:r>
          </a:p>
          <a:p>
            <a:pPr lvl="2"/>
            <a:r>
              <a:rPr lang="en-US" sz="1800" dirty="0"/>
              <a:t>Element </a:t>
            </a:r>
            <a:r>
              <a:rPr lang="en-US" sz="1800" dirty="0" smtClean="0"/>
              <a:t>3</a:t>
            </a:r>
            <a:r>
              <a:rPr lang="en-US" sz="1800" dirty="0"/>
              <a:t> </a:t>
            </a:r>
            <a:r>
              <a:rPr lang="en-US" sz="1800" dirty="0" smtClean="0"/>
              <a:t>v[2</a:t>
            </a:r>
            <a:r>
              <a:rPr lang="en-US" sz="1800" dirty="0"/>
              <a:t>] = 8	</a:t>
            </a:r>
            <a:r>
              <a:rPr lang="en-US" sz="1800" dirty="0" err="1"/>
              <a:t>subsArray</a:t>
            </a:r>
            <a:r>
              <a:rPr lang="en-US" sz="1800" dirty="0"/>
              <a:t>[2][0] = 8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 err="1" smtClean="0"/>
              <a:t>subsArray</a:t>
            </a:r>
            <a:r>
              <a:rPr lang="en-US" sz="1800" dirty="0" smtClean="0"/>
              <a:t>[2</a:t>
            </a:r>
            <a:r>
              <a:rPr lang="en-US" sz="1800" dirty="0"/>
              <a:t>][1] = 5</a:t>
            </a:r>
          </a:p>
          <a:p>
            <a:pPr lvl="2"/>
            <a:r>
              <a:rPr lang="en-US" sz="1800" dirty="0"/>
              <a:t>Element </a:t>
            </a:r>
            <a:r>
              <a:rPr lang="en-US" sz="1800" dirty="0" smtClean="0"/>
              <a:t>4</a:t>
            </a:r>
            <a:r>
              <a:rPr lang="en-US" sz="1800" dirty="0"/>
              <a:t> </a:t>
            </a:r>
            <a:r>
              <a:rPr lang="en-US" sz="1800" dirty="0" smtClean="0"/>
              <a:t>v[3</a:t>
            </a:r>
            <a:r>
              <a:rPr lang="en-US" sz="1800" dirty="0"/>
              <a:t>] = 7	</a:t>
            </a:r>
            <a:r>
              <a:rPr lang="en-US" sz="1800" dirty="0" err="1"/>
              <a:t>subsArray</a:t>
            </a:r>
            <a:r>
              <a:rPr lang="en-US" sz="1800" dirty="0"/>
              <a:t>[3][0] = 3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 err="1" smtClean="0"/>
              <a:t>subsArray</a:t>
            </a:r>
            <a:r>
              <a:rPr lang="en-US" sz="1800" dirty="0" smtClean="0"/>
              <a:t>[3</a:t>
            </a:r>
            <a:r>
              <a:rPr lang="en-US" sz="1800" dirty="0"/>
              <a:t>][1] = 7</a:t>
            </a:r>
          </a:p>
          <a:p>
            <a:pPr lvl="2"/>
            <a:r>
              <a:rPr lang="en-US" sz="1800" dirty="0"/>
              <a:t>Element </a:t>
            </a:r>
            <a:r>
              <a:rPr lang="en-US" sz="1800" dirty="0" smtClean="0"/>
              <a:t>5</a:t>
            </a:r>
            <a:r>
              <a:rPr lang="en-US" sz="1800" dirty="0"/>
              <a:t> </a:t>
            </a:r>
            <a:r>
              <a:rPr lang="en-US" sz="1800" dirty="0" smtClean="0"/>
              <a:t>v[4</a:t>
            </a:r>
            <a:r>
              <a:rPr lang="en-US" sz="1800" dirty="0"/>
              <a:t>] = 2	</a:t>
            </a:r>
            <a:r>
              <a:rPr lang="en-US" sz="1800" dirty="0" err="1"/>
              <a:t>subsArray</a:t>
            </a:r>
            <a:r>
              <a:rPr lang="en-US" sz="1800" dirty="0"/>
              <a:t>[4][0] = 6</a:t>
            </a:r>
            <a:br>
              <a:rPr lang="en-US" sz="1800" dirty="0"/>
            </a:br>
            <a:r>
              <a:rPr lang="en-US" sz="1800" dirty="0"/>
              <a:t>			</a:t>
            </a:r>
            <a:r>
              <a:rPr lang="en-US" sz="1800" dirty="0" err="1" smtClean="0"/>
              <a:t>subsArray</a:t>
            </a:r>
            <a:r>
              <a:rPr lang="en-US" sz="1800" dirty="0" smtClean="0"/>
              <a:t>[4</a:t>
            </a:r>
            <a:r>
              <a:rPr lang="en-US" sz="1800" dirty="0"/>
              <a:t>][1] = 3</a:t>
            </a:r>
          </a:p>
          <a:p>
            <a:pPr lvl="1"/>
            <a:r>
              <a:rPr lang="en-US" sz="1800" dirty="0"/>
              <a:t>After the </a:t>
            </a:r>
            <a:r>
              <a:rPr lang="en-US" sz="1800" i="1" dirty="0"/>
              <a:t>scatter</a:t>
            </a:r>
            <a:r>
              <a:rPr lang="en-US" sz="1800" dirty="0"/>
              <a:t> operation, the five elements would be scattered into the global array as shown in the figure. </a:t>
            </a:r>
          </a:p>
        </p:txBody>
      </p:sp>
      <p:sp>
        <p:nvSpPr>
          <p:cNvPr id="402231" name="Text Box 823"/>
          <p:cNvSpPr txBox="1">
            <a:spLocks noChangeArrowheads="1"/>
          </p:cNvSpPr>
          <p:nvPr/>
        </p:nvSpPr>
        <p:spPr bwMode="auto">
          <a:xfrm>
            <a:off x="4419600" y="5486400"/>
            <a:ext cx="41148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2880" tIns="137160" rIns="182880" bIns="137160"/>
          <a:lstStyle/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integer subscript(</a:t>
            </a:r>
            <a:r>
              <a:rPr lang="en-US" sz="1200" b="1" dirty="0" err="1">
                <a:latin typeface="Courier New" pitchFamily="49" charset="0"/>
              </a:rPr>
              <a:t>ndim,nlen</a:t>
            </a:r>
            <a:r>
              <a:rPr lang="en-US" sz="1200" b="1" dirty="0">
                <a:latin typeface="Courier New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   :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call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nga_scatter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g_a,v,subscript,nlen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Read and Increment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219200"/>
            <a:ext cx="7848600" cy="3733800"/>
          </a:xfrm>
        </p:spPr>
        <p:txBody>
          <a:bodyPr/>
          <a:lstStyle/>
          <a:p>
            <a:r>
              <a:rPr lang="en-US" sz="2000" i="1" dirty="0" err="1" smtClean="0"/>
              <a:t>Read_inc</a:t>
            </a:r>
            <a:r>
              <a:rPr lang="en-US" sz="2000" dirty="0" smtClean="0"/>
              <a:t> remotely updates a particular element in an integer global array and returns the original value:</a:t>
            </a:r>
          </a:p>
          <a:p>
            <a:pPr lvl="1"/>
            <a:r>
              <a:rPr lang="en-US" sz="2000" b="1" dirty="0" smtClean="0"/>
              <a:t>Fortran	</a:t>
            </a:r>
            <a:r>
              <a:rPr lang="en-US" sz="2000" dirty="0" smtClean="0"/>
              <a:t>integer function </a:t>
            </a:r>
            <a:r>
              <a:rPr lang="en-US" sz="2000" dirty="0" err="1" smtClean="0"/>
              <a:t>nga_read_inc</a:t>
            </a:r>
            <a:r>
              <a:rPr lang="en-US" sz="2000" dirty="0" smtClean="0"/>
              <a:t>(</a:t>
            </a:r>
            <a:r>
              <a:rPr lang="en-US" sz="2000" dirty="0" err="1" smtClean="0"/>
              <a:t>g_a</a:t>
            </a:r>
            <a:r>
              <a:rPr lang="en-US" sz="2000" dirty="0" smtClean="0"/>
              <a:t>, subscript, inc)</a:t>
            </a:r>
          </a:p>
          <a:p>
            <a:pPr lvl="1"/>
            <a:r>
              <a:rPr lang="en-US" sz="2000" b="1" dirty="0" smtClean="0"/>
              <a:t>C</a:t>
            </a:r>
            <a:r>
              <a:rPr lang="en-US" sz="2000" dirty="0" smtClean="0"/>
              <a:t>	long </a:t>
            </a:r>
            <a:r>
              <a:rPr lang="en-US" sz="2000" dirty="0" err="1" smtClean="0"/>
              <a:t>NGA_Read_inc</a:t>
            </a:r>
            <a:r>
              <a:rPr lang="en-US" sz="2000" dirty="0" smtClean="0"/>
              <a:t>(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g_a</a:t>
            </a:r>
            <a:r>
              <a:rPr lang="en-US" sz="2000" dirty="0" smtClean="0"/>
              <a:t>, </a:t>
            </a:r>
            <a:r>
              <a:rPr lang="en-US" sz="2000" dirty="0" err="1" smtClean="0"/>
              <a:t>int</a:t>
            </a:r>
            <a:r>
              <a:rPr lang="en-US" sz="2000" dirty="0" smtClean="0"/>
              <a:t> subscript[], long inc)</a:t>
            </a:r>
          </a:p>
          <a:p>
            <a:pPr lvl="1"/>
            <a:r>
              <a:rPr lang="en-US" sz="2000" b="1" dirty="0" smtClean="0"/>
              <a:t>Python	</a:t>
            </a:r>
            <a:r>
              <a:rPr lang="en-US" sz="2000" dirty="0" err="1" smtClean="0"/>
              <a:t>val</a:t>
            </a:r>
            <a:r>
              <a:rPr lang="en-US" sz="2000" dirty="0" smtClean="0"/>
              <a:t> = </a:t>
            </a:r>
            <a:r>
              <a:rPr lang="en-US" sz="2000" dirty="0" err="1" smtClean="0"/>
              <a:t>ga.read_inc</a:t>
            </a:r>
            <a:r>
              <a:rPr lang="en-US" sz="2000" dirty="0" smtClean="0"/>
              <a:t>(</a:t>
            </a:r>
            <a:r>
              <a:rPr lang="en-US" sz="2000" dirty="0" err="1" smtClean="0"/>
              <a:t>g_a</a:t>
            </a:r>
            <a:r>
              <a:rPr lang="en-US" sz="2000" dirty="0" smtClean="0"/>
              <a:t>, subscript, inc=1)</a:t>
            </a:r>
            <a:endParaRPr lang="en-US" sz="2000" b="1" dirty="0" smtClean="0"/>
          </a:p>
          <a:p>
            <a:pPr lvl="1"/>
            <a:r>
              <a:rPr lang="en-US" sz="2000" dirty="0" smtClean="0"/>
              <a:t>Applies to integer arrays only</a:t>
            </a:r>
          </a:p>
          <a:p>
            <a:pPr lvl="1"/>
            <a:r>
              <a:rPr lang="en-US" sz="2000" dirty="0" smtClean="0"/>
              <a:t>Can be used as a global counter for dynamic load balancing</a:t>
            </a:r>
            <a:endParaRPr lang="en-US" dirty="0" smtClean="0"/>
          </a:p>
          <a:p>
            <a:pPr>
              <a:buFont typeface="Monotype Sorts" pitchFamily="2" charset="2"/>
              <a:buNone/>
            </a:pPr>
            <a:endParaRPr lang="en-US" sz="1200" dirty="0" smtClean="0"/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integer	</a:t>
            </a:r>
            <a:r>
              <a:rPr lang="en-US" sz="1200" dirty="0" err="1" smtClean="0"/>
              <a:t>g_a</a:t>
            </a:r>
            <a:r>
              <a:rPr lang="en-US" sz="1200" dirty="0" smtClean="0"/>
              <a:t>				[input]</a:t>
            </a:r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integer 	subscript(</a:t>
            </a:r>
            <a:r>
              <a:rPr lang="en-US" sz="1200" dirty="0" err="1" smtClean="0"/>
              <a:t>ndim</a:t>
            </a:r>
            <a:r>
              <a:rPr lang="en-US" sz="1200" dirty="0" smtClean="0"/>
              <a:t>), inc			[input]</a:t>
            </a:r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and </a:t>
            </a:r>
            <a:r>
              <a:rPr lang="en-US" dirty="0" smtClean="0"/>
              <a:t>Increment (cont.)</a:t>
            </a:r>
            <a:endParaRPr lang="en-US" dirty="0"/>
          </a:p>
        </p:txBody>
      </p:sp>
      <p:sp>
        <p:nvSpPr>
          <p:cNvPr id="464901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5816600" cy="1752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pPr algn="l"/>
            <a:r>
              <a:rPr lang="en-US" sz="1200" b="1" dirty="0">
                <a:latin typeface="Courier New" pitchFamily="49" charset="0"/>
              </a:rPr>
              <a:t>c  Create task counter</a:t>
            </a:r>
          </a:p>
          <a:p>
            <a:pPr algn="l"/>
            <a:r>
              <a:rPr lang="en-US" sz="1200" b="1" dirty="0">
                <a:latin typeface="Courier New" pitchFamily="49" charset="0"/>
              </a:rPr>
              <a:t>      status =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nga_create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MT_F_INT,one,one,chunk,g_counter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sz="1200" b="1" dirty="0">
                <a:latin typeface="Courier New" pitchFamily="49" charset="0"/>
              </a:rPr>
              <a:t>      call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ga_zero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g_counter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  <a:p>
            <a:pPr algn="l"/>
            <a:r>
              <a:rPr lang="en-US" sz="1200" b="1" dirty="0">
                <a:latin typeface="Courier New" pitchFamily="49" charset="0"/>
              </a:rPr>
              <a:t>         :</a:t>
            </a:r>
          </a:p>
          <a:p>
            <a:pPr algn="l"/>
            <a:r>
              <a:rPr lang="en-US" sz="1200" b="1" dirty="0">
                <a:latin typeface="Courier New" pitchFamily="49" charset="0"/>
              </a:rPr>
              <a:t>      </a:t>
            </a:r>
            <a:r>
              <a:rPr lang="en-US" sz="1200" b="1" dirty="0" err="1">
                <a:latin typeface="Courier New" pitchFamily="49" charset="0"/>
              </a:rPr>
              <a:t>itask</a:t>
            </a:r>
            <a:r>
              <a:rPr lang="en-US" sz="1200" b="1" dirty="0">
                <a:latin typeface="Courier New" pitchFamily="49" charset="0"/>
              </a:rPr>
              <a:t> =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nga_read_inc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g_counter,one,one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  <a:p>
            <a:pPr algn="l"/>
            <a:endParaRPr lang="en-US" sz="1200" b="1" dirty="0">
              <a:latin typeface="Courier New" pitchFamily="49" charset="0"/>
            </a:endParaRPr>
          </a:p>
          <a:p>
            <a:pPr algn="l"/>
            <a:r>
              <a:rPr lang="en-US" sz="1200" b="1" dirty="0">
                <a:latin typeface="Courier New" pitchFamily="49" charset="0"/>
              </a:rPr>
              <a:t>      ... Translate </a:t>
            </a:r>
            <a:r>
              <a:rPr lang="en-US" sz="1200" b="1" dirty="0" err="1">
                <a:latin typeface="Courier New" pitchFamily="49" charset="0"/>
              </a:rPr>
              <a:t>itask</a:t>
            </a:r>
            <a:r>
              <a:rPr lang="en-US" sz="1200" b="1" dirty="0">
                <a:latin typeface="Courier New" pitchFamily="49" charset="0"/>
              </a:rPr>
              <a:t> into task ...</a:t>
            </a:r>
          </a:p>
          <a:p>
            <a:pPr algn="l"/>
            <a:endParaRPr lang="en-US" sz="1200" b="1" dirty="0">
              <a:latin typeface="Courier New" pitchFamily="49" charset="0"/>
            </a:endParaRP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6172200" y="1600200"/>
            <a:ext cx="2667000" cy="3124200"/>
            <a:chOff x="4080" y="2064"/>
            <a:chExt cx="1680" cy="1968"/>
          </a:xfrm>
        </p:grpSpPr>
        <p:sp>
          <p:nvSpPr>
            <p:cNvPr id="464936" name="Rectangle 40"/>
            <p:cNvSpPr>
              <a:spLocks noChangeArrowheads="1"/>
            </p:cNvSpPr>
            <p:nvPr/>
          </p:nvSpPr>
          <p:spPr bwMode="auto">
            <a:xfrm>
              <a:off x="4080" y="2064"/>
              <a:ext cx="1584" cy="1968"/>
            </a:xfrm>
            <a:prstGeom prst="rect">
              <a:avLst/>
            </a:prstGeom>
            <a:solidFill>
              <a:srgbClr val="FFFFCC"/>
            </a:solidFill>
            <a:ln w="1905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464902" name="Rectangle 6"/>
            <p:cNvSpPr>
              <a:spLocks noChangeArrowheads="1"/>
            </p:cNvSpPr>
            <p:nvPr/>
          </p:nvSpPr>
          <p:spPr bwMode="auto">
            <a:xfrm>
              <a:off x="4320" y="2544"/>
              <a:ext cx="144" cy="144"/>
            </a:xfrm>
            <a:prstGeom prst="rect">
              <a:avLst/>
            </a:prstGeom>
            <a:solidFill>
              <a:schemeClr val="accent1"/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464903" name="Rectangle 7"/>
            <p:cNvSpPr>
              <a:spLocks noChangeArrowheads="1"/>
            </p:cNvSpPr>
            <p:nvPr/>
          </p:nvSpPr>
          <p:spPr bwMode="auto">
            <a:xfrm>
              <a:off x="4464" y="2544"/>
              <a:ext cx="144" cy="144"/>
            </a:xfrm>
            <a:prstGeom prst="rect">
              <a:avLst/>
            </a:prstGeom>
            <a:solidFill>
              <a:schemeClr val="accent1"/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464904" name="Rectangle 8"/>
            <p:cNvSpPr>
              <a:spLocks noChangeArrowheads="1"/>
            </p:cNvSpPr>
            <p:nvPr/>
          </p:nvSpPr>
          <p:spPr bwMode="auto">
            <a:xfrm>
              <a:off x="4608" y="2544"/>
              <a:ext cx="144" cy="144"/>
            </a:xfrm>
            <a:prstGeom prst="rect">
              <a:avLst/>
            </a:prstGeom>
            <a:solidFill>
              <a:schemeClr val="accent1"/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464905" name="Rectangle 9"/>
            <p:cNvSpPr>
              <a:spLocks noChangeArrowheads="1"/>
            </p:cNvSpPr>
            <p:nvPr/>
          </p:nvSpPr>
          <p:spPr bwMode="auto">
            <a:xfrm>
              <a:off x="4752" y="2544"/>
              <a:ext cx="144" cy="144"/>
            </a:xfrm>
            <a:prstGeom prst="rect">
              <a:avLst/>
            </a:prstGeom>
            <a:solidFill>
              <a:schemeClr val="accent1"/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464906" name="Rectangle 10"/>
            <p:cNvSpPr>
              <a:spLocks noChangeArrowheads="1"/>
            </p:cNvSpPr>
            <p:nvPr/>
          </p:nvSpPr>
          <p:spPr bwMode="auto">
            <a:xfrm>
              <a:off x="4896" y="2544"/>
              <a:ext cx="144" cy="144"/>
            </a:xfrm>
            <a:prstGeom prst="rect">
              <a:avLst/>
            </a:prstGeom>
            <a:solidFill>
              <a:schemeClr val="accent1"/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464907" name="Rectangle 11"/>
            <p:cNvSpPr>
              <a:spLocks noChangeArrowheads="1"/>
            </p:cNvSpPr>
            <p:nvPr/>
          </p:nvSpPr>
          <p:spPr bwMode="auto">
            <a:xfrm>
              <a:off x="5040" y="2544"/>
              <a:ext cx="144" cy="144"/>
            </a:xfrm>
            <a:prstGeom prst="rect">
              <a:avLst/>
            </a:prstGeom>
            <a:solidFill>
              <a:schemeClr val="accent1"/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464908" name="Rectangle 12"/>
            <p:cNvSpPr>
              <a:spLocks noChangeArrowheads="1"/>
            </p:cNvSpPr>
            <p:nvPr/>
          </p:nvSpPr>
          <p:spPr bwMode="auto">
            <a:xfrm>
              <a:off x="5184" y="2544"/>
              <a:ext cx="144" cy="144"/>
            </a:xfrm>
            <a:prstGeom prst="rect">
              <a:avLst/>
            </a:prstGeom>
            <a:solidFill>
              <a:schemeClr val="accent1"/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464910" name="Oval 14"/>
            <p:cNvSpPr>
              <a:spLocks noChangeArrowheads="1"/>
            </p:cNvSpPr>
            <p:nvPr/>
          </p:nvSpPr>
          <p:spPr bwMode="auto">
            <a:xfrm>
              <a:off x="4320" y="3840"/>
              <a:ext cx="144" cy="144"/>
            </a:xfrm>
            <a:prstGeom prst="ellipse">
              <a:avLst/>
            </a:prstGeom>
            <a:solidFill>
              <a:srgbClr val="339966"/>
            </a:solidFill>
            <a:ln w="19050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464911" name="Oval 15"/>
            <p:cNvSpPr>
              <a:spLocks noChangeArrowheads="1"/>
            </p:cNvSpPr>
            <p:nvPr/>
          </p:nvSpPr>
          <p:spPr bwMode="auto">
            <a:xfrm>
              <a:off x="4128" y="3840"/>
              <a:ext cx="144" cy="144"/>
            </a:xfrm>
            <a:prstGeom prst="ellipse">
              <a:avLst/>
            </a:prstGeom>
            <a:solidFill>
              <a:srgbClr val="339966"/>
            </a:solidFill>
            <a:ln w="19050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464912" name="Oval 16"/>
            <p:cNvSpPr>
              <a:spLocks noChangeArrowheads="1"/>
            </p:cNvSpPr>
            <p:nvPr/>
          </p:nvSpPr>
          <p:spPr bwMode="auto">
            <a:xfrm>
              <a:off x="4512" y="3840"/>
              <a:ext cx="144" cy="144"/>
            </a:xfrm>
            <a:prstGeom prst="ellipse">
              <a:avLst/>
            </a:prstGeom>
            <a:solidFill>
              <a:srgbClr val="339966"/>
            </a:solidFill>
            <a:ln w="19050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464913" name="Oval 17"/>
            <p:cNvSpPr>
              <a:spLocks noChangeArrowheads="1"/>
            </p:cNvSpPr>
            <p:nvPr/>
          </p:nvSpPr>
          <p:spPr bwMode="auto">
            <a:xfrm>
              <a:off x="4704" y="3840"/>
              <a:ext cx="144" cy="144"/>
            </a:xfrm>
            <a:prstGeom prst="ellipse">
              <a:avLst/>
            </a:prstGeom>
            <a:solidFill>
              <a:srgbClr val="339966"/>
            </a:solidFill>
            <a:ln w="19050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464914" name="Oval 18"/>
            <p:cNvSpPr>
              <a:spLocks noChangeArrowheads="1"/>
            </p:cNvSpPr>
            <p:nvPr/>
          </p:nvSpPr>
          <p:spPr bwMode="auto">
            <a:xfrm>
              <a:off x="4896" y="3840"/>
              <a:ext cx="144" cy="144"/>
            </a:xfrm>
            <a:prstGeom prst="ellipse">
              <a:avLst/>
            </a:prstGeom>
            <a:solidFill>
              <a:srgbClr val="339966"/>
            </a:solidFill>
            <a:ln w="19050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464915" name="Oval 19"/>
            <p:cNvSpPr>
              <a:spLocks noChangeArrowheads="1"/>
            </p:cNvSpPr>
            <p:nvPr/>
          </p:nvSpPr>
          <p:spPr bwMode="auto">
            <a:xfrm>
              <a:off x="5280" y="3840"/>
              <a:ext cx="144" cy="144"/>
            </a:xfrm>
            <a:prstGeom prst="ellipse">
              <a:avLst/>
            </a:prstGeom>
            <a:solidFill>
              <a:srgbClr val="339966"/>
            </a:solidFill>
            <a:ln w="19050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464916" name="Oval 20"/>
            <p:cNvSpPr>
              <a:spLocks noChangeArrowheads="1"/>
            </p:cNvSpPr>
            <p:nvPr/>
          </p:nvSpPr>
          <p:spPr bwMode="auto">
            <a:xfrm>
              <a:off x="5088" y="3840"/>
              <a:ext cx="144" cy="144"/>
            </a:xfrm>
            <a:prstGeom prst="ellipse">
              <a:avLst/>
            </a:prstGeom>
            <a:solidFill>
              <a:srgbClr val="339966"/>
            </a:solidFill>
            <a:ln w="19050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464917" name="Oval 21"/>
            <p:cNvSpPr>
              <a:spLocks noChangeArrowheads="1"/>
            </p:cNvSpPr>
            <p:nvPr/>
          </p:nvSpPr>
          <p:spPr bwMode="auto">
            <a:xfrm>
              <a:off x="5472" y="3840"/>
              <a:ext cx="144" cy="144"/>
            </a:xfrm>
            <a:prstGeom prst="ellipse">
              <a:avLst/>
            </a:prstGeom>
            <a:solidFill>
              <a:srgbClr val="339966"/>
            </a:solidFill>
            <a:ln w="19050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cxnSp>
          <p:nvCxnSpPr>
            <p:cNvPr id="464923" name="AutoShape 27"/>
            <p:cNvCxnSpPr>
              <a:cxnSpLocks noChangeShapeType="1"/>
            </p:cNvCxnSpPr>
            <p:nvPr/>
          </p:nvCxnSpPr>
          <p:spPr bwMode="auto">
            <a:xfrm>
              <a:off x="5136" y="2616"/>
              <a:ext cx="0" cy="0"/>
            </a:xfrm>
            <a:prstGeom prst="straightConnector1">
              <a:avLst/>
            </a:prstGeom>
            <a:noFill/>
            <a:ln w="19050" cap="sq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</p:cxnSp>
        <p:cxnSp>
          <p:nvCxnSpPr>
            <p:cNvPr id="464924" name="AutoShape 28"/>
            <p:cNvCxnSpPr>
              <a:cxnSpLocks noChangeShapeType="1"/>
              <a:stCxn id="464911" idx="0"/>
            </p:cNvCxnSpPr>
            <p:nvPr/>
          </p:nvCxnSpPr>
          <p:spPr bwMode="auto">
            <a:xfrm flipV="1">
              <a:off x="4200" y="3414"/>
              <a:ext cx="504" cy="420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</p:cxnSp>
        <p:cxnSp>
          <p:nvCxnSpPr>
            <p:cNvPr id="464925" name="AutoShape 29"/>
            <p:cNvCxnSpPr>
              <a:cxnSpLocks noChangeShapeType="1"/>
              <a:stCxn id="464915" idx="0"/>
            </p:cNvCxnSpPr>
            <p:nvPr/>
          </p:nvCxnSpPr>
          <p:spPr bwMode="auto">
            <a:xfrm flipH="1" flipV="1">
              <a:off x="4704" y="3414"/>
              <a:ext cx="648" cy="420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</p:cxnSp>
        <p:cxnSp>
          <p:nvCxnSpPr>
            <p:cNvPr id="464927" name="AutoShape 31"/>
            <p:cNvCxnSpPr>
              <a:cxnSpLocks noChangeShapeType="1"/>
              <a:stCxn id="464912" idx="0"/>
            </p:cNvCxnSpPr>
            <p:nvPr/>
          </p:nvCxnSpPr>
          <p:spPr bwMode="auto">
            <a:xfrm flipV="1">
              <a:off x="4584" y="3414"/>
              <a:ext cx="120" cy="420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464928" name="AutoShape 32"/>
            <p:cNvCxnSpPr>
              <a:cxnSpLocks noChangeShapeType="1"/>
              <a:stCxn id="464914" idx="0"/>
            </p:cNvCxnSpPr>
            <p:nvPr/>
          </p:nvCxnSpPr>
          <p:spPr bwMode="auto">
            <a:xfrm flipH="1" flipV="1">
              <a:off x="4704" y="3414"/>
              <a:ext cx="264" cy="420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</p:cxnSp>
        <p:cxnSp>
          <p:nvCxnSpPr>
            <p:cNvPr id="464929" name="AutoShape 33"/>
            <p:cNvCxnSpPr>
              <a:cxnSpLocks noChangeShapeType="1"/>
              <a:stCxn id="464913" idx="0"/>
            </p:cNvCxnSpPr>
            <p:nvPr/>
          </p:nvCxnSpPr>
          <p:spPr bwMode="auto">
            <a:xfrm flipH="1" flipV="1">
              <a:off x="4704" y="3414"/>
              <a:ext cx="72" cy="420"/>
            </a:xfrm>
            <a:prstGeom prst="straightConnector1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</p:cxnSp>
        <p:sp>
          <p:nvSpPr>
            <p:cNvPr id="464931" name="AutoShape 35"/>
            <p:cNvSpPr>
              <a:spLocks noChangeArrowheads="1"/>
            </p:cNvSpPr>
            <p:nvPr/>
          </p:nvSpPr>
          <p:spPr bwMode="auto">
            <a:xfrm>
              <a:off x="4320" y="2976"/>
              <a:ext cx="1008" cy="432"/>
            </a:xfrm>
            <a:prstGeom prst="roundRect">
              <a:avLst>
                <a:gd name="adj" fmla="val 16667"/>
              </a:avLst>
            </a:prstGeom>
            <a:solidFill>
              <a:srgbClr val="FFCC99"/>
            </a:solidFill>
            <a:ln w="19050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182880" tIns="137160" rIns="182880" bIns="137160" anchor="ctr"/>
            <a:lstStyle/>
            <a:p>
              <a:r>
                <a:rPr lang="en-US" sz="1400" b="1"/>
                <a:t>Global Lock</a:t>
              </a:r>
            </a:p>
            <a:p>
              <a:r>
                <a:rPr lang="en-US" sz="1400"/>
                <a:t>(access to data </a:t>
              </a:r>
            </a:p>
            <a:p>
              <a:r>
                <a:rPr lang="en-US" sz="1400"/>
                <a:t>is serialized)</a:t>
              </a:r>
            </a:p>
          </p:txBody>
        </p:sp>
        <p:sp>
          <p:nvSpPr>
            <p:cNvPr id="464935" name="Line 39"/>
            <p:cNvSpPr>
              <a:spLocks noChangeShapeType="1"/>
            </p:cNvSpPr>
            <p:nvPr/>
          </p:nvSpPr>
          <p:spPr bwMode="auto">
            <a:xfrm flipV="1">
              <a:off x="4704" y="2688"/>
              <a:ext cx="0" cy="288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 wrap="none" lIns="182880" tIns="137160" rIns="182880" bIns="137160" anchor="ctr"/>
            <a:lstStyle/>
            <a:p>
              <a:endParaRPr lang="en-US"/>
            </a:p>
          </p:txBody>
        </p:sp>
        <p:sp>
          <p:nvSpPr>
            <p:cNvPr id="464937" name="Text Box 41"/>
            <p:cNvSpPr txBox="1">
              <a:spLocks noChangeArrowheads="1"/>
            </p:cNvSpPr>
            <p:nvPr/>
          </p:nvSpPr>
          <p:spPr bwMode="auto">
            <a:xfrm>
              <a:off x="4272" y="2064"/>
              <a:ext cx="1326" cy="460"/>
            </a:xfrm>
            <a:prstGeom prst="rect">
              <a:avLst/>
            </a:prstGeom>
            <a:noFill/>
            <a:ln w="19050" cap="sq">
              <a:noFill/>
              <a:miter lim="800000"/>
              <a:headEnd/>
              <a:tailEnd/>
            </a:ln>
            <a:effectLst/>
          </p:spPr>
          <p:txBody>
            <a:bodyPr wrap="none" lIns="182880" tIns="137160" rIns="182880" bIns="137160">
              <a:spAutoFit/>
            </a:bodyPr>
            <a:lstStyle/>
            <a:p>
              <a:r>
                <a:rPr lang="en-US" sz="1600" b="1"/>
                <a:t>NGA_Read_inc</a:t>
              </a:r>
            </a:p>
            <a:p>
              <a:r>
                <a:rPr lang="en-US" sz="1400"/>
                <a:t>(Read and Increment)</a:t>
              </a:r>
            </a:p>
          </p:txBody>
        </p:sp>
        <p:sp>
          <p:nvSpPr>
            <p:cNvPr id="464939" name="Text Box 43"/>
            <p:cNvSpPr txBox="1">
              <a:spLocks noChangeArrowheads="1"/>
            </p:cNvSpPr>
            <p:nvPr/>
          </p:nvSpPr>
          <p:spPr bwMode="auto">
            <a:xfrm>
              <a:off x="4800" y="2698"/>
              <a:ext cx="960" cy="134"/>
            </a:xfrm>
            <a:prstGeom prst="rect">
              <a:avLst/>
            </a:prstGeom>
            <a:noFill/>
            <a:ln w="19050" cap="sq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en-US" sz="1400" b="1"/>
                <a:t>Global Array</a:t>
              </a:r>
              <a:endParaRPr lang="en-US" sz="120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069719" y="3752671"/>
            <a:ext cx="3959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Every integer value is read once and only once by some processor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Text Box 7"/>
          <p:cNvSpPr txBox="1">
            <a:spLocks noChangeArrowheads="1"/>
          </p:cNvSpPr>
          <p:nvPr/>
        </p:nvSpPr>
        <p:spPr bwMode="auto">
          <a:xfrm>
            <a:off x="425450" y="2099608"/>
            <a:ext cx="7499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within the approximation of a single Slater </a:t>
            </a:r>
            <a:r>
              <a:rPr lang="en-US" sz="2000" dirty="0" smtClean="0"/>
              <a:t>determinant.</a:t>
            </a:r>
            <a:endParaRPr lang="en-US" sz="2000" dirty="0"/>
          </a:p>
          <a:p>
            <a:pPr algn="l"/>
            <a:endParaRPr lang="en-US" sz="2000" dirty="0"/>
          </a:p>
          <a:p>
            <a:pPr algn="l"/>
            <a:r>
              <a:rPr lang="en-US" sz="2000" dirty="0"/>
              <a:t>Assuming the one electron </a:t>
            </a:r>
            <a:r>
              <a:rPr lang="en-US" sz="2000" dirty="0" err="1"/>
              <a:t>orbitals</a:t>
            </a:r>
            <a:r>
              <a:rPr lang="en-US" sz="2000" dirty="0"/>
              <a:t> are expanded as</a:t>
            </a: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Hartree-Fock SCF</a:t>
            </a:r>
          </a:p>
        </p:txBody>
      </p:sp>
      <p:pic>
        <p:nvPicPr>
          <p:cNvPr id="4102" name="Picture 3" descr="SiOSi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3237" y="609600"/>
            <a:ext cx="2138363" cy="180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4"/>
          <p:cNvGraphicFramePr>
            <a:graphicFrameLocks noChangeAspect="1"/>
          </p:cNvGraphicFramePr>
          <p:nvPr/>
        </p:nvGraphicFramePr>
        <p:xfrm>
          <a:off x="1981200" y="1752600"/>
          <a:ext cx="1133475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89" name="Equation" r:id="rId4" imgW="761760" imgH="177480" progId="Equation.3">
                  <p:embed/>
                </p:oleObj>
              </mc:Choice>
              <mc:Fallback>
                <p:oleObj name="Equation" r:id="rId4" imgW="761760" imgH="177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752600"/>
                        <a:ext cx="1133475" cy="265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ChangeAspect="1"/>
          </p:cNvGraphicFramePr>
          <p:nvPr/>
        </p:nvGraphicFramePr>
        <p:xfrm>
          <a:off x="1981200" y="3124200"/>
          <a:ext cx="2157413" cy="649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90" name="Equation" r:id="rId6" imgW="1434960" imgH="431640" progId="Equation.3">
                  <p:embed/>
                </p:oleObj>
              </mc:Choice>
              <mc:Fallback>
                <p:oleObj name="Equation" r:id="rId6" imgW="143496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124200"/>
                        <a:ext cx="2157413" cy="649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381001" y="950913"/>
            <a:ext cx="6096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Obtain </a:t>
            </a:r>
            <a:r>
              <a:rPr lang="en-US" sz="2000" dirty="0" err="1"/>
              <a:t>variational</a:t>
            </a:r>
            <a:r>
              <a:rPr lang="en-US" sz="2000" dirty="0"/>
              <a:t> solutions to the electronic Schr</a:t>
            </a:r>
            <a:r>
              <a:rPr lang="en-US" sz="2000" dirty="0">
                <a:cs typeface="Arial" charset="0"/>
              </a:rPr>
              <a:t>ödinger equation</a:t>
            </a:r>
          </a:p>
        </p:txBody>
      </p:sp>
      <p:sp>
        <p:nvSpPr>
          <p:cNvPr id="4105" name="Text Box 8"/>
          <p:cNvSpPr txBox="1">
            <a:spLocks noChangeArrowheads="1"/>
          </p:cNvSpPr>
          <p:nvPr/>
        </p:nvSpPr>
        <p:spPr bwMode="auto">
          <a:xfrm>
            <a:off x="457200" y="3657600"/>
            <a:ext cx="6661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000" dirty="0"/>
              <a:t>the calculation reduces to the self-consistent </a:t>
            </a:r>
            <a:r>
              <a:rPr lang="en-US" sz="2000" dirty="0" err="1"/>
              <a:t>eigenvalue</a:t>
            </a:r>
            <a:r>
              <a:rPr lang="en-US" sz="2000" dirty="0"/>
              <a:t> problem</a:t>
            </a:r>
          </a:p>
        </p:txBody>
      </p:sp>
      <p:graphicFrame>
        <p:nvGraphicFramePr>
          <p:cNvPr id="4100" name="Object 9"/>
          <p:cNvGraphicFramePr>
            <a:graphicFrameLocks noChangeAspect="1"/>
          </p:cNvGraphicFramePr>
          <p:nvPr/>
        </p:nvGraphicFramePr>
        <p:xfrm>
          <a:off x="1981200" y="4230688"/>
          <a:ext cx="4818063" cy="186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91" name="Equation" r:id="rId8" imgW="3213000" imgH="1244520" progId="Equation.3">
                  <p:embed/>
                </p:oleObj>
              </mc:Choice>
              <mc:Fallback>
                <p:oleObj name="Equation" r:id="rId8" imgW="3213000" imgH="12445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230688"/>
                        <a:ext cx="4818063" cy="186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  <a:ea typeface="Tahoma" pitchFamily="34" charset="0"/>
                <a:cs typeface="Tahoma" pitchFamily="34" charset="0"/>
              </a:rPr>
              <a:t>Data Transfers</a:t>
            </a:r>
            <a:endParaRPr lang="en-US" dirty="0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073150"/>
            <a:ext cx="8186738" cy="3575050"/>
          </a:xfrm>
        </p:spPr>
        <p:txBody>
          <a:bodyPr/>
          <a:lstStyle/>
          <a:p>
            <a:r>
              <a:rPr lang="en-US" dirty="0" smtClean="0">
                <a:ea typeface="Tahoma" pitchFamily="34" charset="0"/>
                <a:cs typeface="Tahoma" pitchFamily="34" charset="0"/>
              </a:rPr>
              <a:t>The amount of time required to transfer data consists of two parts</a:t>
            </a:r>
          </a:p>
          <a:p>
            <a:pPr lvl="1"/>
            <a:r>
              <a:rPr lang="en-US" dirty="0" smtClean="0">
                <a:ea typeface="Tahoma" pitchFamily="34" charset="0"/>
                <a:cs typeface="Tahoma" pitchFamily="34" charset="0"/>
              </a:rPr>
              <a:t>Latency: the time to initiate data transfer, independent of data size</a:t>
            </a:r>
          </a:p>
          <a:p>
            <a:pPr lvl="1"/>
            <a:r>
              <a:rPr lang="en-US" dirty="0" smtClean="0">
                <a:ea typeface="Tahoma" pitchFamily="34" charset="0"/>
                <a:cs typeface="Tahoma" pitchFamily="34" charset="0"/>
              </a:rPr>
              <a:t>Transfer time: the time to actually transfer data once the transfer is started, proportional to data size</a:t>
            </a:r>
          </a:p>
          <a:p>
            <a:endParaRPr lang="en-US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362200" y="3352800"/>
            <a:ext cx="5638800" cy="457200"/>
          </a:xfrm>
          <a:prstGeom prst="rect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600200" y="3352800"/>
            <a:ext cx="762000" cy="457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96799" y="4038600"/>
            <a:ext cx="1448153" cy="646331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>
                <a:latin typeface="+mn-lt"/>
                <a:ea typeface="Tahoma" pitchFamily="34" charset="0"/>
                <a:cs typeface="Tahoma" pitchFamily="34" charset="0"/>
              </a:rPr>
              <a:t>Latency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635967" y="4038600"/>
            <a:ext cx="2234266" cy="646331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>
                <a:latin typeface="+mn-lt"/>
                <a:ea typeface="Tahoma" pitchFamily="34" charset="0"/>
                <a:cs typeface="Tahoma" pitchFamily="34" charset="0"/>
              </a:rPr>
              <a:t>Data Transfer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685800" y="4648200"/>
            <a:ext cx="7315200" cy="1015663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square" lIns="182880" tIns="137160" rIns="182880" bIns="137160">
            <a:spAutoFit/>
          </a:bodyPr>
          <a:lstStyle/>
          <a:p>
            <a:pPr algn="l"/>
            <a:r>
              <a:rPr lang="en-US" dirty="0" smtClean="0">
                <a:latin typeface="+mn-lt"/>
                <a:ea typeface="Tahoma" pitchFamily="34" charset="0"/>
                <a:cs typeface="Tahoma" pitchFamily="34" charset="0"/>
              </a:rPr>
              <a:t>Because of latency costs, a </a:t>
            </a:r>
            <a:r>
              <a:rPr lang="en-US" dirty="0">
                <a:latin typeface="+mn-lt"/>
                <a:ea typeface="Tahoma" pitchFamily="34" charset="0"/>
                <a:cs typeface="Tahoma" pitchFamily="34" charset="0"/>
              </a:rPr>
              <a:t>single large message is preferred over many small messages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Parallelizing the Fock Matrix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1000" y="990600"/>
            <a:ext cx="7254875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000" dirty="0"/>
              <a:t>The bulk of the work involves computing the 4-index elements (</a:t>
            </a:r>
            <a:r>
              <a:rPr lang="el-GR" sz="2000" dirty="0">
                <a:cs typeface="Arial" charset="0"/>
              </a:rPr>
              <a:t>μν</a:t>
            </a:r>
            <a:r>
              <a:rPr lang="en-US" sz="2000" dirty="0">
                <a:cs typeface="Arial" charset="0"/>
              </a:rPr>
              <a:t>|</a:t>
            </a:r>
            <a:r>
              <a:rPr lang="el-GR" sz="2000" dirty="0">
                <a:cs typeface="Arial" charset="0"/>
              </a:rPr>
              <a:t>ωλ</a:t>
            </a:r>
            <a:r>
              <a:rPr lang="en-US" sz="2000" dirty="0">
                <a:cs typeface="Arial" charset="0"/>
              </a:rPr>
              <a:t>).  This is done by decomposing the quadruple loop into evenly sized blocks and assigning blocks to each processor using a global counter. After each processor completes a block it increments the counter to get the next block</a:t>
            </a:r>
            <a:endParaRPr lang="el-GR" sz="2000" dirty="0">
              <a:cs typeface="Arial" charset="0"/>
            </a:endParaRP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533400" y="3505200"/>
            <a:ext cx="914400" cy="5334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467</a:t>
            </a:r>
          </a:p>
        </p:txBody>
      </p:sp>
      <p:sp>
        <p:nvSpPr>
          <p:cNvPr id="48133" name="AutoShape 5"/>
          <p:cNvSpPr>
            <a:spLocks noChangeArrowheads="1"/>
          </p:cNvSpPr>
          <p:nvPr/>
        </p:nvSpPr>
        <p:spPr bwMode="auto">
          <a:xfrm>
            <a:off x="1676400" y="3581400"/>
            <a:ext cx="1676400" cy="381000"/>
          </a:xfrm>
          <a:prstGeom prst="rightArrow">
            <a:avLst>
              <a:gd name="adj1" fmla="val 50000"/>
              <a:gd name="adj2" fmla="val 110000"/>
            </a:avLst>
          </a:prstGeom>
          <a:solidFill>
            <a:srgbClr val="0033CC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1676400" y="4075112"/>
            <a:ext cx="1676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Read and increment counter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565525" y="3105150"/>
            <a:ext cx="1685925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ourier New" pitchFamily="49" charset="0"/>
              </a:rPr>
              <a:t>do </a:t>
            </a:r>
            <a:r>
              <a:rPr lang="en-US" dirty="0" err="1">
                <a:latin typeface="Courier New" pitchFamily="49" charset="0"/>
              </a:rPr>
              <a:t>i</a:t>
            </a:r>
            <a:endParaRPr lang="en-US" dirty="0">
              <a:latin typeface="Courier New" pitchFamily="49" charset="0"/>
            </a:endParaRPr>
          </a:p>
          <a:p>
            <a:r>
              <a:rPr lang="en-US" dirty="0">
                <a:latin typeface="Courier New" pitchFamily="49" charset="0"/>
              </a:rPr>
              <a:t>do j</a:t>
            </a:r>
          </a:p>
          <a:p>
            <a:r>
              <a:rPr lang="en-US" dirty="0">
                <a:latin typeface="Courier New" pitchFamily="49" charset="0"/>
              </a:rPr>
              <a:t>do k</a:t>
            </a:r>
          </a:p>
          <a:p>
            <a:r>
              <a:rPr lang="en-US" dirty="0">
                <a:latin typeface="Courier New" pitchFamily="49" charset="0"/>
              </a:rPr>
              <a:t>do l</a:t>
            </a:r>
          </a:p>
          <a:p>
            <a:r>
              <a:rPr lang="en-US" dirty="0">
                <a:latin typeface="Courier New" pitchFamily="49" charset="0"/>
              </a:rPr>
              <a:t>  F(</a:t>
            </a:r>
            <a:r>
              <a:rPr lang="en-US" dirty="0" err="1">
                <a:latin typeface="Courier New" pitchFamily="49" charset="0"/>
              </a:rPr>
              <a:t>i,j</a:t>
            </a:r>
            <a:r>
              <a:rPr lang="en-US" dirty="0">
                <a:latin typeface="Courier New" pitchFamily="49" charset="0"/>
              </a:rPr>
              <a:t>)=..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3758299" y="5043626"/>
            <a:ext cx="11448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/>
              <a:t>Evaluate</a:t>
            </a:r>
          </a:p>
          <a:p>
            <a:r>
              <a:rPr lang="en-US" sz="2000" dirty="0"/>
              <a:t>block</a:t>
            </a:r>
          </a:p>
        </p:txBody>
      </p:sp>
      <p:sp>
        <p:nvSpPr>
          <p:cNvPr id="48137" name="AutoShape 9"/>
          <p:cNvSpPr>
            <a:spLocks noChangeArrowheads="1"/>
          </p:cNvSpPr>
          <p:nvPr/>
        </p:nvSpPr>
        <p:spPr bwMode="auto">
          <a:xfrm>
            <a:off x="5181600" y="3581400"/>
            <a:ext cx="1447800" cy="381000"/>
          </a:xfrm>
          <a:prstGeom prst="rightArrow">
            <a:avLst>
              <a:gd name="adj1" fmla="val 50000"/>
              <a:gd name="adj2" fmla="val 95000"/>
            </a:avLst>
          </a:prstGeom>
          <a:solidFill>
            <a:srgbClr val="0033CC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5470525" y="4151312"/>
            <a:ext cx="1539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Accumulate results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6858000" y="2743200"/>
            <a:ext cx="1447800" cy="12192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7239000" y="3048000"/>
            <a:ext cx="533400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flipV="1">
            <a:off x="6705600" y="3276600"/>
            <a:ext cx="685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6858000" y="33528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8143" name="Line 15"/>
          <p:cNvSpPr>
            <a:spLocks noChangeShapeType="1"/>
          </p:cNvSpPr>
          <p:nvPr/>
        </p:nvSpPr>
        <p:spPr bwMode="auto">
          <a:xfrm>
            <a:off x="7620000" y="2743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Gorden Bell finalist at SC09 - GA Crosses the Petaflop Barrier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3352800" cy="5105400"/>
          </a:xfrm>
        </p:spPr>
        <p:txBody>
          <a:bodyPr/>
          <a:lstStyle/>
          <a:p>
            <a:r>
              <a:rPr lang="en-US" sz="2000" smtClean="0"/>
              <a:t>GA-based parallel implementation of coupled cluster calculation performed at </a:t>
            </a:r>
            <a:r>
              <a:rPr lang="en-US" sz="2000" b="1" smtClean="0"/>
              <a:t>1.39 petaflops using over 223,000 processes</a:t>
            </a:r>
            <a:r>
              <a:rPr lang="en-US" sz="2000" smtClean="0"/>
              <a:t> on ORNL's Jaguar petaflop system</a:t>
            </a:r>
          </a:p>
          <a:p>
            <a:pPr lvl="1"/>
            <a:r>
              <a:rPr lang="en-US" sz="1800" smtClean="0"/>
              <a:t>Apra et. al., “</a:t>
            </a:r>
            <a:r>
              <a:rPr lang="en-US" sz="1800" i="1" smtClean="0"/>
              <a:t>Liquid water: obtaining the right answer for the right reasons</a:t>
            </a:r>
            <a:r>
              <a:rPr lang="en-US" sz="1800" smtClean="0"/>
              <a:t>”, SC 2009.</a:t>
            </a:r>
          </a:p>
          <a:p>
            <a:r>
              <a:rPr lang="en-US" sz="2000" smtClean="0"/>
              <a:t>Global Arrays is one of two programming models that have achieved this level of performance</a:t>
            </a:r>
          </a:p>
        </p:txBody>
      </p:sp>
      <p:pic>
        <p:nvPicPr>
          <p:cNvPr id="49156" name="Picture 6" descr="Petaflop_NWChem_Ed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676400"/>
            <a:ext cx="5410200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Access to Local Data</a:t>
            </a:r>
            <a:endParaRPr lang="en-US" dirty="0"/>
          </a:p>
        </p:txBody>
      </p:sp>
      <p:sp>
        <p:nvSpPr>
          <p:cNvPr id="4884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7848600" cy="5105400"/>
          </a:xfrm>
        </p:spPr>
        <p:txBody>
          <a:bodyPr/>
          <a:lstStyle/>
          <a:p>
            <a:r>
              <a:rPr lang="en-US" dirty="0"/>
              <a:t>Global Arrays support abstraction of a distributed array </a:t>
            </a:r>
            <a:r>
              <a:rPr lang="en-US" dirty="0" smtClean="0"/>
              <a:t>object</a:t>
            </a:r>
            <a:endParaRPr lang="en-US" dirty="0"/>
          </a:p>
          <a:p>
            <a:r>
              <a:rPr lang="en-US" dirty="0"/>
              <a:t>Object is represented by an integer </a:t>
            </a:r>
            <a:r>
              <a:rPr lang="en-US" dirty="0" smtClean="0"/>
              <a:t>handle</a:t>
            </a:r>
            <a:endParaRPr lang="en-US" dirty="0"/>
          </a:p>
          <a:p>
            <a:r>
              <a:rPr lang="en-US" dirty="0"/>
              <a:t>A process can access its portion of the data in the global </a:t>
            </a:r>
            <a:r>
              <a:rPr lang="en-US" dirty="0" smtClean="0"/>
              <a:t>array</a:t>
            </a:r>
            <a:endParaRPr lang="en-US" dirty="0"/>
          </a:p>
          <a:p>
            <a:r>
              <a:rPr lang="en-US" dirty="0"/>
              <a:t>To do this, the following steps need to be taken:</a:t>
            </a:r>
          </a:p>
          <a:p>
            <a:pPr lvl="1"/>
            <a:r>
              <a:rPr lang="en-US" dirty="0"/>
              <a:t>Find the distribution of an array, i.e. which part of the data the calling process owns </a:t>
            </a:r>
          </a:p>
          <a:p>
            <a:pPr lvl="1"/>
            <a:r>
              <a:rPr lang="en-US" dirty="0"/>
              <a:t>Access the data </a:t>
            </a:r>
          </a:p>
          <a:p>
            <a:pPr lvl="1"/>
            <a:r>
              <a:rPr lang="en-US" dirty="0"/>
              <a:t>Operate on the data: read/write </a:t>
            </a:r>
          </a:p>
          <a:p>
            <a:pPr lvl="1"/>
            <a:r>
              <a:rPr lang="en-US" dirty="0"/>
              <a:t>Release the access to the data </a:t>
            </a:r>
          </a:p>
        </p:txBody>
      </p:sp>
      <p:sp>
        <p:nvSpPr>
          <p:cNvPr id="488452" name="Rectangle 4"/>
          <p:cNvSpPr>
            <a:spLocks noChangeArrowheads="1"/>
          </p:cNvSpPr>
          <p:nvPr/>
        </p:nvSpPr>
        <p:spPr bwMode="auto">
          <a:xfrm>
            <a:off x="6961188" y="4711700"/>
            <a:ext cx="658812" cy="54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kumimoji="0" lang="en-US" sz="1200">
                <a:latin typeface="Arial" charset="0"/>
              </a:rPr>
              <a:t>0</a:t>
            </a:r>
          </a:p>
        </p:txBody>
      </p:sp>
      <p:sp>
        <p:nvSpPr>
          <p:cNvPr id="488453" name="Rectangle 5"/>
          <p:cNvSpPr>
            <a:spLocks noChangeArrowheads="1"/>
          </p:cNvSpPr>
          <p:nvPr/>
        </p:nvSpPr>
        <p:spPr bwMode="auto">
          <a:xfrm>
            <a:off x="7620000" y="4711700"/>
            <a:ext cx="547688" cy="54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kumimoji="0" lang="en-US" sz="1200">
                <a:latin typeface="Arial" charset="0"/>
              </a:rPr>
              <a:t>1</a:t>
            </a:r>
          </a:p>
        </p:txBody>
      </p:sp>
      <p:sp>
        <p:nvSpPr>
          <p:cNvPr id="488454" name="Rectangle 6"/>
          <p:cNvSpPr>
            <a:spLocks noChangeArrowheads="1"/>
          </p:cNvSpPr>
          <p:nvPr/>
        </p:nvSpPr>
        <p:spPr bwMode="auto">
          <a:xfrm>
            <a:off x="6961188" y="5257800"/>
            <a:ext cx="658812" cy="54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kumimoji="0" lang="en-US" sz="1200">
                <a:latin typeface="Arial" charset="0"/>
              </a:rPr>
              <a:t>3</a:t>
            </a:r>
          </a:p>
        </p:txBody>
      </p:sp>
      <p:sp>
        <p:nvSpPr>
          <p:cNvPr id="488455" name="Rectangle 7"/>
          <p:cNvSpPr>
            <a:spLocks noChangeArrowheads="1"/>
          </p:cNvSpPr>
          <p:nvPr/>
        </p:nvSpPr>
        <p:spPr bwMode="auto">
          <a:xfrm>
            <a:off x="7620000" y="5257800"/>
            <a:ext cx="547688" cy="54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kumimoji="0" lang="en-US" sz="1200">
                <a:latin typeface="Arial" charset="0"/>
              </a:rPr>
              <a:t>4</a:t>
            </a:r>
          </a:p>
        </p:txBody>
      </p:sp>
      <p:sp>
        <p:nvSpPr>
          <p:cNvPr id="488456" name="Rectangle 8"/>
          <p:cNvSpPr>
            <a:spLocks noChangeArrowheads="1"/>
          </p:cNvSpPr>
          <p:nvPr/>
        </p:nvSpPr>
        <p:spPr bwMode="auto">
          <a:xfrm>
            <a:off x="7189788" y="4833938"/>
            <a:ext cx="381000" cy="411162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8457" name="Oval 9"/>
          <p:cNvSpPr>
            <a:spLocks noChangeArrowheads="1"/>
          </p:cNvSpPr>
          <p:nvPr/>
        </p:nvSpPr>
        <p:spPr bwMode="auto">
          <a:xfrm>
            <a:off x="6324600" y="4419600"/>
            <a:ext cx="457200" cy="457200"/>
          </a:xfrm>
          <a:prstGeom prst="ellipse">
            <a:avLst/>
          </a:prstGeom>
          <a:noFill/>
          <a:ln w="63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88458" name="Line 10"/>
          <p:cNvSpPr>
            <a:spLocks noChangeShapeType="1"/>
          </p:cNvSpPr>
          <p:nvPr/>
        </p:nvSpPr>
        <p:spPr bwMode="auto">
          <a:xfrm>
            <a:off x="6553200" y="4648200"/>
            <a:ext cx="609600" cy="152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066800"/>
            <a:ext cx="8186738" cy="3575050"/>
          </a:xfrm>
        </p:spPr>
        <p:txBody>
          <a:bodyPr/>
          <a:lstStyle/>
          <a:p>
            <a:r>
              <a:rPr lang="en-US" sz="2000" dirty="0" smtClean="0"/>
              <a:t>To provide direct access to local data in the specified patch of the array owned by the calling process:</a:t>
            </a:r>
          </a:p>
          <a:p>
            <a:pPr lvl="1"/>
            <a:r>
              <a:rPr lang="en-US" sz="2000" b="1" dirty="0" smtClean="0"/>
              <a:t>Fortran	</a:t>
            </a:r>
            <a:r>
              <a:rPr lang="en-US" sz="2000" dirty="0" smtClean="0"/>
              <a:t>subroutine </a:t>
            </a:r>
            <a:r>
              <a:rPr lang="en-US" sz="2000" dirty="0" err="1" smtClean="0"/>
              <a:t>nga_access(g_a</a:t>
            </a:r>
            <a:r>
              <a:rPr lang="en-US" sz="2000" dirty="0" smtClean="0"/>
              <a:t>, lo, hi, index, ld)</a:t>
            </a:r>
          </a:p>
          <a:p>
            <a:pPr lvl="1"/>
            <a:r>
              <a:rPr lang="en-US" sz="2000" b="1" dirty="0" smtClean="0"/>
              <a:t>C	</a:t>
            </a:r>
            <a:r>
              <a:rPr lang="en-US" sz="2000" dirty="0" smtClean="0"/>
              <a:t>void </a:t>
            </a:r>
            <a:r>
              <a:rPr lang="en-US" sz="2000" dirty="0" err="1" smtClean="0"/>
              <a:t>NGA_Access(int</a:t>
            </a:r>
            <a:r>
              <a:rPr lang="en-US" sz="2000" dirty="0" smtClean="0"/>
              <a:t> </a:t>
            </a:r>
            <a:r>
              <a:rPr lang="en-US" sz="2000" dirty="0" err="1" smtClean="0"/>
              <a:t>g_a</a:t>
            </a:r>
            <a:r>
              <a:rPr lang="en-US" sz="2000" dirty="0" smtClean="0"/>
              <a:t>, </a:t>
            </a:r>
            <a:r>
              <a:rPr lang="en-US" sz="2000" dirty="0" err="1" smtClean="0"/>
              <a:t>int</a:t>
            </a:r>
            <a:r>
              <a:rPr lang="en-US" sz="2000" dirty="0" smtClean="0"/>
              <a:t> lo[], </a:t>
            </a:r>
            <a:r>
              <a:rPr lang="en-US" sz="2000" dirty="0" err="1" smtClean="0"/>
              <a:t>int</a:t>
            </a:r>
            <a:r>
              <a:rPr lang="en-US" sz="2000" dirty="0" smtClean="0"/>
              <a:t> hi[],</a:t>
            </a:r>
          </a:p>
          <a:p>
            <a:pPr lvl="1">
              <a:buNone/>
            </a:pPr>
            <a:r>
              <a:rPr lang="en-US" sz="2000" dirty="0" smtClean="0"/>
              <a:t>			    void *</a:t>
            </a:r>
            <a:r>
              <a:rPr lang="en-US" sz="2000" dirty="0" err="1" smtClean="0"/>
              <a:t>ptr</a:t>
            </a:r>
            <a:r>
              <a:rPr lang="en-US" sz="2000" dirty="0" smtClean="0"/>
              <a:t>, </a:t>
            </a:r>
            <a:r>
              <a:rPr lang="en-US" sz="2000" dirty="0" err="1" smtClean="0"/>
              <a:t>int</a:t>
            </a:r>
            <a:r>
              <a:rPr lang="en-US" sz="2000" dirty="0" smtClean="0"/>
              <a:t> ld[])</a:t>
            </a:r>
          </a:p>
          <a:p>
            <a:pPr lvl="1"/>
            <a:r>
              <a:rPr lang="en-US" sz="2000" b="1" dirty="0" smtClean="0"/>
              <a:t>Python	</a:t>
            </a:r>
            <a:r>
              <a:rPr lang="en-US" sz="2000" dirty="0" err="1" smtClean="0"/>
              <a:t>ndarray</a:t>
            </a:r>
            <a:r>
              <a:rPr lang="en-US" sz="2000" dirty="0" smtClean="0"/>
              <a:t> = </a:t>
            </a:r>
            <a:r>
              <a:rPr lang="en-US" sz="2000" dirty="0" err="1" smtClean="0"/>
              <a:t>ga.access(g_a</a:t>
            </a:r>
            <a:r>
              <a:rPr lang="en-US" sz="2000" dirty="0" smtClean="0"/>
              <a:t>, lo=None, hi=None)</a:t>
            </a:r>
            <a:endParaRPr lang="en-US" sz="2000" b="1" dirty="0" smtClean="0"/>
          </a:p>
          <a:p>
            <a:pPr lvl="1"/>
            <a:r>
              <a:rPr lang="en-US" sz="2000" dirty="0" smtClean="0"/>
              <a:t>Processes can access the local position of the global array</a:t>
            </a:r>
          </a:p>
          <a:p>
            <a:pPr lvl="2"/>
            <a:r>
              <a:rPr lang="en-US" dirty="0" smtClean="0"/>
              <a:t>Process “0” can access the specified patch of its local position of the array</a:t>
            </a:r>
          </a:p>
          <a:p>
            <a:pPr lvl="2"/>
            <a:r>
              <a:rPr lang="en-US" dirty="0" smtClean="0"/>
              <a:t>Avoids memory copy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04200" cy="987425"/>
          </a:xfrm>
        </p:spPr>
        <p:txBody>
          <a:bodyPr/>
          <a:lstStyle/>
          <a:p>
            <a:r>
              <a:rPr lang="en-US" dirty="0" smtClean="0"/>
              <a:t>Access (cont.)</a:t>
            </a:r>
            <a:endParaRPr lang="en-US" dirty="0"/>
          </a:p>
        </p:txBody>
      </p:sp>
      <p:sp>
        <p:nvSpPr>
          <p:cNvPr id="462852" name="Text Box 4"/>
          <p:cNvSpPr txBox="1">
            <a:spLocks noChangeArrowheads="1"/>
          </p:cNvSpPr>
          <p:nvPr/>
        </p:nvSpPr>
        <p:spPr bwMode="auto">
          <a:xfrm>
            <a:off x="685800" y="1371600"/>
            <a:ext cx="5715000" cy="190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2880" tIns="137160" rIns="182880" bIns="137160"/>
          <a:lstStyle/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status =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nga_create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(MT_F_DBL,2,dims,’Array’,chunk,g_a)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  :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call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nga_distribution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g_a,me,lo,hi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call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nga_access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g_a,lo,hi,index,ld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call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do_subroutine_task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dbl_mb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(index),ld(1))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call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nga_release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g_a,lo,hi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subroutine </a:t>
            </a:r>
            <a:r>
              <a:rPr lang="en-US" sz="1200" b="1" dirty="0" err="1">
                <a:latin typeface="Courier New" pitchFamily="49" charset="0"/>
              </a:rPr>
              <a:t>do_subroutine_task</a:t>
            </a:r>
            <a:r>
              <a:rPr lang="en-US" sz="1200" b="1" dirty="0">
                <a:latin typeface="Courier New" pitchFamily="49" charset="0"/>
              </a:rPr>
              <a:t>(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</a:rPr>
              <a:t>a,ld1</a:t>
            </a:r>
            <a:r>
              <a:rPr lang="en-US" sz="1200" b="1" dirty="0">
                <a:latin typeface="Courier New" pitchFamily="49" charset="0"/>
              </a:rPr>
              <a:t>)</a:t>
            </a:r>
          </a:p>
          <a:p>
            <a:pPr algn="l">
              <a:spcBef>
                <a:spcPct val="20000"/>
              </a:spcBef>
            </a:pPr>
            <a:r>
              <a:rPr lang="en-US" sz="1200" b="1" dirty="0">
                <a:latin typeface="Courier New" pitchFamily="49" charset="0"/>
              </a:rPr>
              <a:t>double precision </a:t>
            </a: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Courier New" pitchFamily="49" charset="0"/>
              </a:rPr>
              <a:t>a(ld1,*)</a:t>
            </a:r>
          </a:p>
        </p:txBody>
      </p:sp>
      <p:sp>
        <p:nvSpPr>
          <p:cNvPr id="462854" name="Rectangle 6"/>
          <p:cNvSpPr>
            <a:spLocks noChangeArrowheads="1"/>
          </p:cNvSpPr>
          <p:nvPr/>
        </p:nvSpPr>
        <p:spPr bwMode="auto">
          <a:xfrm>
            <a:off x="6746875" y="3276600"/>
            <a:ext cx="658813" cy="54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kumimoji="0" lang="en-US" sz="1200">
                <a:latin typeface="Arial" charset="0"/>
              </a:rPr>
              <a:t>0</a:t>
            </a:r>
          </a:p>
        </p:txBody>
      </p:sp>
      <p:sp>
        <p:nvSpPr>
          <p:cNvPr id="462855" name="Rectangle 7"/>
          <p:cNvSpPr>
            <a:spLocks noChangeArrowheads="1"/>
          </p:cNvSpPr>
          <p:nvPr/>
        </p:nvSpPr>
        <p:spPr bwMode="auto">
          <a:xfrm>
            <a:off x="7405688" y="3276600"/>
            <a:ext cx="547687" cy="54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kumimoji="0" lang="en-US" sz="1200">
                <a:latin typeface="Arial" charset="0"/>
              </a:rPr>
              <a:t>1</a:t>
            </a:r>
          </a:p>
        </p:txBody>
      </p:sp>
      <p:sp>
        <p:nvSpPr>
          <p:cNvPr id="462856" name="Rectangle 8"/>
          <p:cNvSpPr>
            <a:spLocks noChangeArrowheads="1"/>
          </p:cNvSpPr>
          <p:nvPr/>
        </p:nvSpPr>
        <p:spPr bwMode="auto">
          <a:xfrm>
            <a:off x="7951788" y="3276600"/>
            <a:ext cx="547687" cy="54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kumimoji="0" lang="en-US" sz="1200">
                <a:latin typeface="Arial" charset="0"/>
              </a:rPr>
              <a:t>2</a:t>
            </a:r>
          </a:p>
        </p:txBody>
      </p:sp>
      <p:sp>
        <p:nvSpPr>
          <p:cNvPr id="462857" name="Rectangle 9"/>
          <p:cNvSpPr>
            <a:spLocks noChangeArrowheads="1"/>
          </p:cNvSpPr>
          <p:nvPr/>
        </p:nvSpPr>
        <p:spPr bwMode="auto">
          <a:xfrm>
            <a:off x="6746875" y="3822700"/>
            <a:ext cx="658813" cy="54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kumimoji="0" lang="en-US" sz="1200">
                <a:latin typeface="Arial" charset="0"/>
              </a:rPr>
              <a:t>3</a:t>
            </a:r>
          </a:p>
        </p:txBody>
      </p:sp>
      <p:sp>
        <p:nvSpPr>
          <p:cNvPr id="462858" name="Rectangle 10"/>
          <p:cNvSpPr>
            <a:spLocks noChangeArrowheads="1"/>
          </p:cNvSpPr>
          <p:nvPr/>
        </p:nvSpPr>
        <p:spPr bwMode="auto">
          <a:xfrm>
            <a:off x="7405688" y="3822700"/>
            <a:ext cx="547687" cy="54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kumimoji="0" lang="en-US" sz="1200">
                <a:latin typeface="Arial" charset="0"/>
              </a:rPr>
              <a:t>4</a:t>
            </a:r>
          </a:p>
        </p:txBody>
      </p:sp>
      <p:sp>
        <p:nvSpPr>
          <p:cNvPr id="462859" name="Rectangle 11"/>
          <p:cNvSpPr>
            <a:spLocks noChangeArrowheads="1"/>
          </p:cNvSpPr>
          <p:nvPr/>
        </p:nvSpPr>
        <p:spPr bwMode="auto">
          <a:xfrm>
            <a:off x="7951788" y="3822700"/>
            <a:ext cx="547687" cy="54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kumimoji="0" lang="en-US" sz="1200">
                <a:latin typeface="Arial" charset="0"/>
              </a:rPr>
              <a:t>5</a:t>
            </a:r>
          </a:p>
        </p:txBody>
      </p:sp>
      <p:sp>
        <p:nvSpPr>
          <p:cNvPr id="462860" name="Rectangle 12"/>
          <p:cNvSpPr>
            <a:spLocks noChangeArrowheads="1"/>
          </p:cNvSpPr>
          <p:nvPr/>
        </p:nvSpPr>
        <p:spPr bwMode="auto">
          <a:xfrm>
            <a:off x="6746875" y="4371975"/>
            <a:ext cx="658813" cy="54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kumimoji="0" lang="en-US" sz="1200">
                <a:latin typeface="Arial" charset="0"/>
              </a:rPr>
              <a:t>6</a:t>
            </a:r>
          </a:p>
        </p:txBody>
      </p:sp>
      <p:sp>
        <p:nvSpPr>
          <p:cNvPr id="462861" name="Rectangle 13"/>
          <p:cNvSpPr>
            <a:spLocks noChangeArrowheads="1"/>
          </p:cNvSpPr>
          <p:nvPr/>
        </p:nvSpPr>
        <p:spPr bwMode="auto">
          <a:xfrm>
            <a:off x="7405688" y="4371975"/>
            <a:ext cx="547687" cy="54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kumimoji="0" lang="en-US" sz="1200">
                <a:latin typeface="Arial" charset="0"/>
              </a:rPr>
              <a:t>7</a:t>
            </a:r>
          </a:p>
        </p:txBody>
      </p:sp>
      <p:sp>
        <p:nvSpPr>
          <p:cNvPr id="462862" name="Rectangle 14"/>
          <p:cNvSpPr>
            <a:spLocks noChangeArrowheads="1"/>
          </p:cNvSpPr>
          <p:nvPr/>
        </p:nvSpPr>
        <p:spPr bwMode="auto">
          <a:xfrm>
            <a:off x="7951788" y="4371975"/>
            <a:ext cx="547687" cy="547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/>
            <a:r>
              <a:rPr kumimoji="0" lang="en-US" sz="1200">
                <a:latin typeface="Arial" charset="0"/>
              </a:rPr>
              <a:t>8</a:t>
            </a:r>
          </a:p>
        </p:txBody>
      </p:sp>
      <p:sp>
        <p:nvSpPr>
          <p:cNvPr id="462863" name="Rectangle 15"/>
          <p:cNvSpPr>
            <a:spLocks noChangeArrowheads="1"/>
          </p:cNvSpPr>
          <p:nvPr/>
        </p:nvSpPr>
        <p:spPr bwMode="auto">
          <a:xfrm>
            <a:off x="6975475" y="3398838"/>
            <a:ext cx="381000" cy="411162"/>
          </a:xfrm>
          <a:prstGeom prst="rect">
            <a:avLst/>
          </a:prstGeom>
          <a:noFill/>
          <a:ln w="254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2864" name="Text Box 16"/>
          <p:cNvSpPr txBox="1">
            <a:spLocks noChangeArrowheads="1"/>
          </p:cNvSpPr>
          <p:nvPr/>
        </p:nvSpPr>
        <p:spPr bwMode="auto">
          <a:xfrm>
            <a:off x="5562600" y="3810000"/>
            <a:ext cx="1108075" cy="8382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kumimoji="0" lang="en-US" sz="1200" b="1">
                <a:latin typeface="Arial" charset="0"/>
              </a:rPr>
              <a:t>Access</a:t>
            </a:r>
            <a:r>
              <a:rPr kumimoji="0" lang="en-US" sz="1200">
                <a:latin typeface="Arial" charset="0"/>
              </a:rPr>
              <a:t>: gives a pointer to this local patch</a:t>
            </a:r>
          </a:p>
        </p:txBody>
      </p:sp>
      <p:sp>
        <p:nvSpPr>
          <p:cNvPr id="462865" name="Line 17"/>
          <p:cNvSpPr>
            <a:spLocks noChangeShapeType="1"/>
          </p:cNvSpPr>
          <p:nvPr/>
        </p:nvSpPr>
        <p:spPr bwMode="auto">
          <a:xfrm flipV="1">
            <a:off x="6477000" y="3429000"/>
            <a:ext cx="422275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Non-blocking Operations</a:t>
            </a:r>
          </a:p>
        </p:txBody>
      </p:sp>
      <p:sp>
        <p:nvSpPr>
          <p:cNvPr id="369670" name="Rectangle 6"/>
          <p:cNvSpPr>
            <a:spLocks noGrp="1" noChangeArrowheads="1"/>
          </p:cNvSpPr>
          <p:nvPr>
            <p:ph idx="1"/>
          </p:nvPr>
        </p:nvSpPr>
        <p:spPr>
          <a:xfrm>
            <a:off x="492125" y="990600"/>
            <a:ext cx="8186738" cy="3575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The non-blocking APIs are derived from the blocking interface by adding a handle argument that identifies an instance of the non-blocking request.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Fortran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subroutine </a:t>
            </a:r>
            <a:r>
              <a:rPr lang="en-US" sz="1400" dirty="0" err="1" smtClean="0"/>
              <a:t>nga_nbput</a:t>
            </a:r>
            <a:r>
              <a:rPr lang="en-US" sz="1400" dirty="0" smtClean="0"/>
              <a:t>(</a:t>
            </a:r>
            <a:r>
              <a:rPr lang="en-US" sz="1400" dirty="0" err="1" smtClean="0"/>
              <a:t>g_a</a:t>
            </a:r>
            <a:r>
              <a:rPr lang="en-US" sz="1400" dirty="0" smtClean="0"/>
              <a:t>, lo, hi, </a:t>
            </a:r>
            <a:r>
              <a:rPr lang="en-US" sz="1400" dirty="0" err="1" smtClean="0"/>
              <a:t>buf</a:t>
            </a:r>
            <a:r>
              <a:rPr lang="en-US" sz="1400" dirty="0" smtClean="0"/>
              <a:t>, ld, </a:t>
            </a:r>
            <a:r>
              <a:rPr lang="en-US" sz="1400" dirty="0" err="1" smtClean="0"/>
              <a:t>nbhandle</a:t>
            </a:r>
            <a:r>
              <a:rPr lang="en-US" sz="1400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subroutine </a:t>
            </a:r>
            <a:r>
              <a:rPr lang="en-US" sz="1400" dirty="0" err="1" smtClean="0"/>
              <a:t>nga_nbget</a:t>
            </a:r>
            <a:r>
              <a:rPr lang="en-US" sz="1400" dirty="0" smtClean="0"/>
              <a:t>(</a:t>
            </a:r>
            <a:r>
              <a:rPr lang="en-US" sz="1400" dirty="0" err="1" smtClean="0"/>
              <a:t>g_a</a:t>
            </a:r>
            <a:r>
              <a:rPr lang="en-US" sz="1400" dirty="0" smtClean="0"/>
              <a:t>, lo, hi, </a:t>
            </a:r>
            <a:r>
              <a:rPr lang="en-US" sz="1400" dirty="0" err="1" smtClean="0"/>
              <a:t>buf</a:t>
            </a:r>
            <a:r>
              <a:rPr lang="en-US" sz="1400" dirty="0" smtClean="0"/>
              <a:t>, ld, </a:t>
            </a:r>
            <a:r>
              <a:rPr lang="en-US" sz="1400" dirty="0" err="1" smtClean="0"/>
              <a:t>nbhandle</a:t>
            </a:r>
            <a:r>
              <a:rPr lang="en-US" sz="1400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subroutine </a:t>
            </a:r>
            <a:r>
              <a:rPr lang="en-US" sz="1400" dirty="0" err="1" smtClean="0"/>
              <a:t>nga_nbacc</a:t>
            </a:r>
            <a:r>
              <a:rPr lang="en-US" sz="1400" dirty="0" smtClean="0"/>
              <a:t>(</a:t>
            </a:r>
            <a:r>
              <a:rPr lang="en-US" sz="1400" dirty="0" err="1" smtClean="0"/>
              <a:t>g_a</a:t>
            </a:r>
            <a:r>
              <a:rPr lang="en-US" sz="1400" dirty="0" smtClean="0"/>
              <a:t>, lo, hi, </a:t>
            </a:r>
            <a:r>
              <a:rPr lang="en-US" sz="1400" dirty="0" err="1" smtClean="0"/>
              <a:t>buf</a:t>
            </a:r>
            <a:r>
              <a:rPr lang="en-US" sz="1400" dirty="0" smtClean="0"/>
              <a:t>, ld, alpha, </a:t>
            </a:r>
            <a:r>
              <a:rPr lang="en-US" sz="1400" dirty="0" err="1" smtClean="0"/>
              <a:t>nbhandle</a:t>
            </a:r>
            <a:r>
              <a:rPr lang="en-US" sz="1400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subroutine </a:t>
            </a:r>
            <a:r>
              <a:rPr lang="en-US" sz="1400" dirty="0" err="1" smtClean="0"/>
              <a:t>nga_nbwait</a:t>
            </a:r>
            <a:r>
              <a:rPr lang="en-US" sz="1400" dirty="0" smtClean="0"/>
              <a:t>(</a:t>
            </a:r>
            <a:r>
              <a:rPr lang="en-US" sz="1400" dirty="0" err="1" smtClean="0"/>
              <a:t>nbhandle</a:t>
            </a:r>
            <a:r>
              <a:rPr lang="en-US" sz="1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C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void </a:t>
            </a:r>
            <a:r>
              <a:rPr lang="en-US" sz="1400" dirty="0" err="1" smtClean="0"/>
              <a:t>NGA_NbPut</a:t>
            </a:r>
            <a:r>
              <a:rPr lang="en-US" sz="1400" dirty="0" smtClean="0"/>
              <a:t>(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g_a</a:t>
            </a:r>
            <a:r>
              <a:rPr lang="en-US" sz="1400" dirty="0" smtClean="0"/>
              <a:t>, </a:t>
            </a:r>
            <a:r>
              <a:rPr lang="en-US" sz="1400" dirty="0" err="1" smtClean="0"/>
              <a:t>int</a:t>
            </a:r>
            <a:r>
              <a:rPr lang="en-US" sz="1400" dirty="0" smtClean="0"/>
              <a:t> lo[], </a:t>
            </a:r>
            <a:r>
              <a:rPr lang="en-US" sz="1400" dirty="0" err="1" smtClean="0"/>
              <a:t>int</a:t>
            </a:r>
            <a:r>
              <a:rPr lang="en-US" sz="1400" dirty="0" smtClean="0"/>
              <a:t> hi[], void *</a:t>
            </a:r>
            <a:r>
              <a:rPr lang="en-US" sz="1400" dirty="0" err="1" smtClean="0"/>
              <a:t>buf</a:t>
            </a:r>
            <a:r>
              <a:rPr lang="en-US" sz="1400" dirty="0" smtClean="0"/>
              <a:t>, </a:t>
            </a:r>
            <a:r>
              <a:rPr lang="en-US" sz="1400" dirty="0" err="1" smtClean="0"/>
              <a:t>int</a:t>
            </a:r>
            <a:r>
              <a:rPr lang="en-US" sz="1400" dirty="0" smtClean="0"/>
              <a:t> ld[], </a:t>
            </a:r>
            <a:r>
              <a:rPr lang="en-US" sz="1400" dirty="0" err="1" smtClean="0"/>
              <a:t>ga_nbhdl_t</a:t>
            </a:r>
            <a:r>
              <a:rPr lang="en-US" sz="1400" dirty="0" smtClean="0"/>
              <a:t>* </a:t>
            </a:r>
            <a:r>
              <a:rPr lang="en-US" sz="1400" dirty="0" err="1" smtClean="0"/>
              <a:t>nbhandle</a:t>
            </a:r>
            <a:r>
              <a:rPr lang="en-US" sz="1400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void </a:t>
            </a:r>
            <a:r>
              <a:rPr lang="en-US" sz="1400" dirty="0" err="1" smtClean="0"/>
              <a:t>NGA_NbGet</a:t>
            </a:r>
            <a:r>
              <a:rPr lang="en-US" sz="1400" dirty="0" smtClean="0"/>
              <a:t>(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g_a</a:t>
            </a:r>
            <a:r>
              <a:rPr lang="en-US" sz="1400" dirty="0" smtClean="0"/>
              <a:t>, </a:t>
            </a:r>
            <a:r>
              <a:rPr lang="en-US" sz="1400" dirty="0" err="1" smtClean="0"/>
              <a:t>int</a:t>
            </a:r>
            <a:r>
              <a:rPr lang="en-US" sz="1400" dirty="0" smtClean="0"/>
              <a:t> lo[], </a:t>
            </a:r>
            <a:r>
              <a:rPr lang="en-US" sz="1400" dirty="0" err="1" smtClean="0"/>
              <a:t>int</a:t>
            </a:r>
            <a:r>
              <a:rPr lang="en-US" sz="1400" dirty="0" smtClean="0"/>
              <a:t> hi[], void *</a:t>
            </a:r>
            <a:r>
              <a:rPr lang="en-US" sz="1400" dirty="0" err="1" smtClean="0"/>
              <a:t>buf</a:t>
            </a:r>
            <a:r>
              <a:rPr lang="en-US" sz="1400" dirty="0" smtClean="0"/>
              <a:t>, </a:t>
            </a:r>
            <a:r>
              <a:rPr lang="en-US" sz="1400" dirty="0" err="1" smtClean="0"/>
              <a:t>int</a:t>
            </a:r>
            <a:r>
              <a:rPr lang="en-US" sz="1400" dirty="0" smtClean="0"/>
              <a:t> ld[], </a:t>
            </a:r>
            <a:r>
              <a:rPr lang="en-US" sz="1400" dirty="0" err="1" smtClean="0"/>
              <a:t>ga_nbhdl_t</a:t>
            </a:r>
            <a:r>
              <a:rPr lang="en-US" sz="1400" dirty="0" smtClean="0"/>
              <a:t>* </a:t>
            </a:r>
            <a:r>
              <a:rPr lang="en-US" sz="1400" dirty="0" err="1" smtClean="0"/>
              <a:t>nbhandle</a:t>
            </a:r>
            <a:r>
              <a:rPr lang="en-US" sz="1400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void </a:t>
            </a:r>
            <a:r>
              <a:rPr lang="en-US" sz="1400" dirty="0" err="1" smtClean="0"/>
              <a:t>NGA_NbAcc</a:t>
            </a:r>
            <a:r>
              <a:rPr lang="en-US" sz="1400" dirty="0" smtClean="0"/>
              <a:t>(</a:t>
            </a: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g_a</a:t>
            </a:r>
            <a:r>
              <a:rPr lang="en-US" sz="1400" dirty="0" smtClean="0"/>
              <a:t>, </a:t>
            </a:r>
            <a:r>
              <a:rPr lang="en-US" sz="1400" dirty="0" err="1" smtClean="0"/>
              <a:t>int</a:t>
            </a:r>
            <a:r>
              <a:rPr lang="en-US" sz="1400" dirty="0" smtClean="0"/>
              <a:t> lo[], </a:t>
            </a:r>
            <a:r>
              <a:rPr lang="en-US" sz="1400" dirty="0" err="1" smtClean="0"/>
              <a:t>int</a:t>
            </a:r>
            <a:r>
              <a:rPr lang="en-US" sz="1400" dirty="0" smtClean="0"/>
              <a:t> hi[], void *</a:t>
            </a:r>
            <a:r>
              <a:rPr lang="en-US" sz="1400" dirty="0" err="1" smtClean="0"/>
              <a:t>buf</a:t>
            </a:r>
            <a:r>
              <a:rPr lang="en-US" sz="1400" dirty="0" smtClean="0"/>
              <a:t>, </a:t>
            </a:r>
            <a:r>
              <a:rPr lang="en-US" sz="1400" dirty="0" err="1" smtClean="0"/>
              <a:t>int</a:t>
            </a:r>
            <a:r>
              <a:rPr lang="en-US" sz="1400" dirty="0" smtClean="0"/>
              <a:t> ld[], void *alpha,</a:t>
            </a:r>
          </a:p>
          <a:p>
            <a:pPr lvl="2">
              <a:lnSpc>
                <a:spcPct val="90000"/>
              </a:lnSpc>
              <a:buNone/>
            </a:pPr>
            <a:r>
              <a:rPr lang="en-US" sz="1400" dirty="0" smtClean="0"/>
              <a:t>		</a:t>
            </a:r>
            <a:r>
              <a:rPr lang="en-US" sz="1400" dirty="0" err="1" smtClean="0"/>
              <a:t>ga_nbhdl_t</a:t>
            </a:r>
            <a:r>
              <a:rPr lang="en-US" sz="1400" dirty="0" smtClean="0"/>
              <a:t>* </a:t>
            </a:r>
            <a:r>
              <a:rPr lang="en-US" sz="1400" dirty="0" err="1" smtClean="0"/>
              <a:t>nbhandle</a:t>
            </a:r>
            <a:r>
              <a:rPr lang="en-US" sz="1400" dirty="0" smtClean="0"/>
              <a:t>)</a:t>
            </a:r>
          </a:p>
          <a:p>
            <a:pPr lvl="2">
              <a:lnSpc>
                <a:spcPct val="90000"/>
              </a:lnSpc>
            </a:pPr>
            <a:r>
              <a:rPr lang="en-US" sz="1400" dirty="0" err="1" smtClean="0"/>
              <a:t>int</a:t>
            </a:r>
            <a:r>
              <a:rPr lang="en-US" sz="1400" dirty="0" smtClean="0"/>
              <a:t> </a:t>
            </a:r>
            <a:r>
              <a:rPr lang="en-US" sz="1400" dirty="0" err="1" smtClean="0"/>
              <a:t>NGA_NbWait</a:t>
            </a:r>
            <a:r>
              <a:rPr lang="en-US" sz="1400" dirty="0" smtClean="0"/>
              <a:t>(</a:t>
            </a:r>
            <a:r>
              <a:rPr lang="en-US" sz="1400" dirty="0" err="1" smtClean="0"/>
              <a:t>ga_nbhdl_t</a:t>
            </a:r>
            <a:r>
              <a:rPr lang="en-US" sz="1400" dirty="0" smtClean="0"/>
              <a:t>* </a:t>
            </a:r>
            <a:r>
              <a:rPr lang="en-US" sz="1400" dirty="0" err="1" smtClean="0"/>
              <a:t>nbhandle</a:t>
            </a:r>
            <a:r>
              <a:rPr lang="en-US" sz="1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Python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handle = </a:t>
            </a:r>
            <a:r>
              <a:rPr lang="en-US" sz="1400" dirty="0" err="1" smtClean="0"/>
              <a:t>ga.nbput</a:t>
            </a:r>
            <a:r>
              <a:rPr lang="en-US" sz="1400" dirty="0" smtClean="0"/>
              <a:t>(</a:t>
            </a:r>
            <a:r>
              <a:rPr lang="en-US" sz="1400" dirty="0" err="1" smtClean="0"/>
              <a:t>g_a</a:t>
            </a:r>
            <a:r>
              <a:rPr lang="en-US" sz="1400" dirty="0" smtClean="0"/>
              <a:t>, buffer, lo=None, hi=None)</a:t>
            </a:r>
          </a:p>
          <a:p>
            <a:pPr lvl="2">
              <a:lnSpc>
                <a:spcPct val="90000"/>
              </a:lnSpc>
            </a:pPr>
            <a:r>
              <a:rPr lang="en-US" sz="1400" dirty="0" err="1" smtClean="0"/>
              <a:t>buffer,handle</a:t>
            </a:r>
            <a:r>
              <a:rPr lang="en-US" sz="1400" dirty="0" smtClean="0"/>
              <a:t> = </a:t>
            </a:r>
            <a:r>
              <a:rPr lang="en-US" sz="1400" dirty="0" err="1" smtClean="0"/>
              <a:t>ga.nbget</a:t>
            </a:r>
            <a:r>
              <a:rPr lang="en-US" sz="1400" dirty="0" smtClean="0"/>
              <a:t>(</a:t>
            </a:r>
            <a:r>
              <a:rPr lang="en-US" sz="1400" dirty="0" err="1" smtClean="0"/>
              <a:t>g_a</a:t>
            </a:r>
            <a:r>
              <a:rPr lang="en-US" sz="1400" dirty="0" smtClean="0"/>
              <a:t>, lo=None, hi=None, </a:t>
            </a:r>
            <a:r>
              <a:rPr lang="en-US" sz="1400" dirty="0" err="1" smtClean="0"/>
              <a:t>numpy.ndarray</a:t>
            </a:r>
            <a:r>
              <a:rPr lang="en-US" sz="1400" dirty="0" smtClean="0"/>
              <a:t> buffer=None)</a:t>
            </a:r>
          </a:p>
          <a:p>
            <a:pPr lvl="2">
              <a:lnSpc>
                <a:spcPct val="90000"/>
              </a:lnSpc>
            </a:pPr>
            <a:r>
              <a:rPr lang="en-US" sz="1400" dirty="0" smtClean="0"/>
              <a:t>handle = </a:t>
            </a:r>
            <a:r>
              <a:rPr lang="en-US" sz="1400" dirty="0" err="1" smtClean="0"/>
              <a:t>ga.nbacc</a:t>
            </a:r>
            <a:r>
              <a:rPr lang="en-US" sz="1400" dirty="0" smtClean="0"/>
              <a:t>(</a:t>
            </a:r>
            <a:r>
              <a:rPr lang="en-US" sz="1400" dirty="0" err="1" smtClean="0"/>
              <a:t>g_a</a:t>
            </a:r>
            <a:r>
              <a:rPr lang="en-US" sz="1400" dirty="0" smtClean="0"/>
              <a:t>, buffer, lo=None, hi=None, alpha=None)</a:t>
            </a:r>
          </a:p>
          <a:p>
            <a:pPr lvl="2">
              <a:lnSpc>
                <a:spcPct val="90000"/>
              </a:lnSpc>
            </a:pPr>
            <a:r>
              <a:rPr lang="en-US" sz="1400" dirty="0" err="1" smtClean="0"/>
              <a:t>ga.nbwait</a:t>
            </a:r>
            <a:r>
              <a:rPr lang="en-US" sz="1400" dirty="0" smtClean="0"/>
              <a:t>(handle)</a:t>
            </a:r>
          </a:p>
          <a:p>
            <a:pPr>
              <a:lnSpc>
                <a:spcPct val="90000"/>
              </a:lnSpc>
            </a:pPr>
            <a:endParaRPr lang="en-US" sz="14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Non-Blocking Operations</a:t>
            </a:r>
          </a:p>
        </p:txBody>
      </p:sp>
      <p:sp>
        <p:nvSpPr>
          <p:cNvPr id="427013" name="Text Box 5"/>
          <p:cNvSpPr txBox="1">
            <a:spLocks noChangeArrowheads="1"/>
          </p:cNvSpPr>
          <p:nvPr/>
        </p:nvSpPr>
        <p:spPr bwMode="auto">
          <a:xfrm>
            <a:off x="1447800" y="1447800"/>
            <a:ext cx="6096000" cy="4937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 sz="1600" b="1" dirty="0">
                <a:latin typeface="Courier New" pitchFamily="49" charset="0"/>
              </a:rPr>
              <a:t>double precision buf1(</a:t>
            </a:r>
            <a:r>
              <a:rPr lang="en-US" sz="1600" b="1" dirty="0" err="1">
                <a:latin typeface="Courier New" pitchFamily="49" charset="0"/>
              </a:rPr>
              <a:t>nmax,nmax</a:t>
            </a:r>
            <a:r>
              <a:rPr lang="en-US" sz="1600" b="1" dirty="0">
                <a:latin typeface="Courier New" pitchFamily="49" charset="0"/>
              </a:rPr>
              <a:t>)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double precision buf2(</a:t>
            </a:r>
            <a:r>
              <a:rPr lang="en-US" sz="1600" b="1" dirty="0" err="1">
                <a:latin typeface="Courier New" pitchFamily="49" charset="0"/>
              </a:rPr>
              <a:t>nmax,nmax</a:t>
            </a:r>
            <a:r>
              <a:rPr lang="en-US" sz="1600" b="1" dirty="0">
                <a:latin typeface="Courier New" pitchFamily="49" charset="0"/>
              </a:rPr>
              <a:t>)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  :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call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</a:rPr>
              <a:t>nga_nbget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(g_a,lo1,hi1,buf1,ld1,nb1)</a:t>
            </a:r>
          </a:p>
          <a:p>
            <a:pPr algn="l"/>
            <a:r>
              <a:rPr lang="en-US" sz="1600" b="1" dirty="0" err="1">
                <a:latin typeface="Courier New" pitchFamily="49" charset="0"/>
              </a:rPr>
              <a:t>ncount</a:t>
            </a:r>
            <a:r>
              <a:rPr lang="en-US" sz="1600" b="1" dirty="0">
                <a:latin typeface="Courier New" pitchFamily="49" charset="0"/>
              </a:rPr>
              <a:t> = 1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do while(.....)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 if (mod(ncount,2).eq.1) then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    ... Evaluate lo2, hi2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    call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</a:rPr>
              <a:t>nga_nbget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(g_a,lo2,hi2,buf2,nb2)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    call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</a:rPr>
              <a:t>nga_wait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(nb1)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    ... Do work using data in buf1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 else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    ... Evaluate lo1, hi1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    call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</a:rPr>
              <a:t>nga_nbget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(g_a,lo1,hi1,buf1,nb1)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    call </a:t>
            </a:r>
            <a:r>
              <a:rPr lang="en-US" sz="1600" b="1" dirty="0" err="1">
                <a:solidFill>
                  <a:srgbClr val="FF0000"/>
                </a:solidFill>
                <a:latin typeface="Courier New" pitchFamily="49" charset="0"/>
              </a:rPr>
              <a:t>nga_wait</a:t>
            </a:r>
            <a:r>
              <a:rPr lang="en-US" sz="1600" b="1" dirty="0">
                <a:solidFill>
                  <a:srgbClr val="FF0000"/>
                </a:solidFill>
                <a:latin typeface="Courier New" pitchFamily="49" charset="0"/>
              </a:rPr>
              <a:t>(nb2)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    ... Do work using data in buf2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endif</a:t>
            </a:r>
            <a:endParaRPr lang="en-US" sz="1600" b="1" dirty="0">
              <a:latin typeface="Courier New" pitchFamily="49" charset="0"/>
            </a:endParaRPr>
          </a:p>
          <a:p>
            <a:pPr algn="l"/>
            <a:r>
              <a:rPr lang="en-US" sz="1600" b="1" dirty="0">
                <a:latin typeface="Courier New" pitchFamily="49" charset="0"/>
              </a:rPr>
              <a:t>  </a:t>
            </a:r>
            <a:r>
              <a:rPr lang="en-US" sz="1600" b="1" dirty="0" err="1">
                <a:latin typeface="Courier New" pitchFamily="49" charset="0"/>
              </a:rPr>
              <a:t>ncount</a:t>
            </a:r>
            <a:r>
              <a:rPr lang="en-US" sz="1600" b="1" dirty="0">
                <a:latin typeface="Courier New" pitchFamily="49" charset="0"/>
              </a:rPr>
              <a:t> = </a:t>
            </a:r>
            <a:r>
              <a:rPr lang="en-US" sz="1600" b="1" dirty="0" err="1">
                <a:latin typeface="Courier New" pitchFamily="49" charset="0"/>
              </a:rPr>
              <a:t>ncount</a:t>
            </a:r>
            <a:r>
              <a:rPr lang="en-US" sz="1600" b="1" dirty="0">
                <a:latin typeface="Courier New" pitchFamily="49" charset="0"/>
              </a:rPr>
              <a:t> + 1</a:t>
            </a:r>
          </a:p>
          <a:p>
            <a:pPr algn="l"/>
            <a:r>
              <a:rPr lang="en-US" sz="1600" b="1" dirty="0">
                <a:latin typeface="Courier New" pitchFamily="49" charset="0"/>
              </a:rPr>
              <a:t>end 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SRUMMA Matrix Multiplication</a:t>
            </a:r>
          </a:p>
        </p:txBody>
      </p:sp>
      <p:sp>
        <p:nvSpPr>
          <p:cNvPr id="428035" name="Rectangle 3" descr="Light upward diagonal"/>
          <p:cNvSpPr>
            <a:spLocks noChangeArrowheads="1"/>
          </p:cNvSpPr>
          <p:nvPr/>
        </p:nvSpPr>
        <p:spPr bwMode="auto">
          <a:xfrm>
            <a:off x="457200" y="1563688"/>
            <a:ext cx="228600" cy="206375"/>
          </a:xfrm>
          <a:prstGeom prst="rect">
            <a:avLst/>
          </a:prstGeom>
          <a:pattFill prst="ltUpDiag">
            <a:fgClr>
              <a:schemeClr val="bg2"/>
            </a:fgClr>
            <a:bgClr>
              <a:srgbClr val="FFFF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36" name="Rectangle 4" descr="Light upward diagonal"/>
          <p:cNvSpPr>
            <a:spLocks noChangeArrowheads="1"/>
          </p:cNvSpPr>
          <p:nvPr/>
        </p:nvSpPr>
        <p:spPr bwMode="auto">
          <a:xfrm>
            <a:off x="914400" y="1563688"/>
            <a:ext cx="228600" cy="206375"/>
          </a:xfrm>
          <a:prstGeom prst="rect">
            <a:avLst/>
          </a:prstGeom>
          <a:pattFill prst="ltUpDiag">
            <a:fgClr>
              <a:schemeClr val="bg2"/>
            </a:fgClr>
            <a:bgClr>
              <a:srgbClr val="FFFF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37" name="Rectangle 5" descr="Light upward diagonal"/>
          <p:cNvSpPr>
            <a:spLocks noChangeArrowheads="1"/>
          </p:cNvSpPr>
          <p:nvPr/>
        </p:nvSpPr>
        <p:spPr bwMode="auto">
          <a:xfrm>
            <a:off x="1143000" y="1563688"/>
            <a:ext cx="228600" cy="206375"/>
          </a:xfrm>
          <a:prstGeom prst="rect">
            <a:avLst/>
          </a:prstGeom>
          <a:pattFill prst="ltUpDiag">
            <a:fgClr>
              <a:schemeClr val="bg2"/>
            </a:fgClr>
            <a:bgClr>
              <a:srgbClr val="FFFF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38" name="Rectangle 6" descr="Light upward diagonal"/>
          <p:cNvSpPr>
            <a:spLocks noChangeArrowheads="1"/>
          </p:cNvSpPr>
          <p:nvPr/>
        </p:nvSpPr>
        <p:spPr bwMode="auto">
          <a:xfrm>
            <a:off x="685800" y="1563688"/>
            <a:ext cx="228600" cy="206375"/>
          </a:xfrm>
          <a:prstGeom prst="rect">
            <a:avLst/>
          </a:prstGeom>
          <a:pattFill prst="ltUpDiag">
            <a:fgClr>
              <a:schemeClr val="bg2"/>
            </a:fgClr>
            <a:bgClr>
              <a:srgbClr val="FFFF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39" name="Rectangle 7"/>
          <p:cNvSpPr>
            <a:spLocks noChangeArrowheads="1"/>
          </p:cNvSpPr>
          <p:nvPr/>
        </p:nvSpPr>
        <p:spPr bwMode="auto">
          <a:xfrm>
            <a:off x="457200" y="1828800"/>
            <a:ext cx="228600" cy="2079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40" name="Rectangle 8"/>
          <p:cNvSpPr>
            <a:spLocks noChangeArrowheads="1"/>
          </p:cNvSpPr>
          <p:nvPr/>
        </p:nvSpPr>
        <p:spPr bwMode="auto">
          <a:xfrm>
            <a:off x="914400" y="1828800"/>
            <a:ext cx="228600" cy="2079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41" name="Rectangle 9"/>
          <p:cNvSpPr>
            <a:spLocks noChangeArrowheads="1"/>
          </p:cNvSpPr>
          <p:nvPr/>
        </p:nvSpPr>
        <p:spPr bwMode="auto">
          <a:xfrm>
            <a:off x="1143000" y="1828800"/>
            <a:ext cx="228600" cy="2079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42" name="Rectangle 10"/>
          <p:cNvSpPr>
            <a:spLocks noChangeArrowheads="1"/>
          </p:cNvSpPr>
          <p:nvPr/>
        </p:nvSpPr>
        <p:spPr bwMode="auto">
          <a:xfrm>
            <a:off x="685800" y="1828800"/>
            <a:ext cx="228600" cy="20796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43" name="Rectangle 11"/>
          <p:cNvSpPr>
            <a:spLocks noChangeArrowheads="1"/>
          </p:cNvSpPr>
          <p:nvPr/>
        </p:nvSpPr>
        <p:spPr bwMode="auto">
          <a:xfrm>
            <a:off x="457200" y="2065338"/>
            <a:ext cx="228600" cy="206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44" name="Rectangle 12"/>
          <p:cNvSpPr>
            <a:spLocks noChangeArrowheads="1"/>
          </p:cNvSpPr>
          <p:nvPr/>
        </p:nvSpPr>
        <p:spPr bwMode="auto">
          <a:xfrm>
            <a:off x="914400" y="2065338"/>
            <a:ext cx="228600" cy="206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45" name="Rectangle 13"/>
          <p:cNvSpPr>
            <a:spLocks noChangeArrowheads="1"/>
          </p:cNvSpPr>
          <p:nvPr/>
        </p:nvSpPr>
        <p:spPr bwMode="auto">
          <a:xfrm>
            <a:off x="1143000" y="2065338"/>
            <a:ext cx="228600" cy="206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46" name="Rectangle 14"/>
          <p:cNvSpPr>
            <a:spLocks noChangeArrowheads="1"/>
          </p:cNvSpPr>
          <p:nvPr/>
        </p:nvSpPr>
        <p:spPr bwMode="auto">
          <a:xfrm>
            <a:off x="685800" y="2065338"/>
            <a:ext cx="228600" cy="206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47" name="Rectangle 15"/>
          <p:cNvSpPr>
            <a:spLocks noChangeArrowheads="1"/>
          </p:cNvSpPr>
          <p:nvPr/>
        </p:nvSpPr>
        <p:spPr bwMode="auto">
          <a:xfrm>
            <a:off x="457200" y="2330450"/>
            <a:ext cx="228600" cy="206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48" name="Rectangle 16"/>
          <p:cNvSpPr>
            <a:spLocks noChangeArrowheads="1"/>
          </p:cNvSpPr>
          <p:nvPr/>
        </p:nvSpPr>
        <p:spPr bwMode="auto">
          <a:xfrm>
            <a:off x="914400" y="2330450"/>
            <a:ext cx="228600" cy="206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49" name="Rectangle 17"/>
          <p:cNvSpPr>
            <a:spLocks noChangeArrowheads="1"/>
          </p:cNvSpPr>
          <p:nvPr/>
        </p:nvSpPr>
        <p:spPr bwMode="auto">
          <a:xfrm>
            <a:off x="1143000" y="2330450"/>
            <a:ext cx="228600" cy="206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50" name="Rectangle 18"/>
          <p:cNvSpPr>
            <a:spLocks noChangeArrowheads="1"/>
          </p:cNvSpPr>
          <p:nvPr/>
        </p:nvSpPr>
        <p:spPr bwMode="auto">
          <a:xfrm>
            <a:off x="685800" y="2330450"/>
            <a:ext cx="228600" cy="2063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51" name="Rectangle 19" descr="Light downward diagonal"/>
          <p:cNvSpPr>
            <a:spLocks noChangeArrowheads="1"/>
          </p:cNvSpPr>
          <p:nvPr/>
        </p:nvSpPr>
        <p:spPr bwMode="auto">
          <a:xfrm>
            <a:off x="1600200" y="1563688"/>
            <a:ext cx="228600" cy="206375"/>
          </a:xfrm>
          <a:prstGeom prst="rect">
            <a:avLst/>
          </a:prstGeom>
          <a:pattFill prst="ltDnDiag">
            <a:fgClr>
              <a:schemeClr val="bg2"/>
            </a:fgClr>
            <a:bgClr>
              <a:srgbClr val="00FF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52" name="Rectangle 20"/>
          <p:cNvSpPr>
            <a:spLocks noChangeArrowheads="1"/>
          </p:cNvSpPr>
          <p:nvPr/>
        </p:nvSpPr>
        <p:spPr bwMode="auto">
          <a:xfrm>
            <a:off x="2057400" y="1563688"/>
            <a:ext cx="228600" cy="206375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53" name="Rectangle 21"/>
          <p:cNvSpPr>
            <a:spLocks noChangeArrowheads="1"/>
          </p:cNvSpPr>
          <p:nvPr/>
        </p:nvSpPr>
        <p:spPr bwMode="auto">
          <a:xfrm>
            <a:off x="2286000" y="1563688"/>
            <a:ext cx="228600" cy="206375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54" name="Rectangle 22"/>
          <p:cNvSpPr>
            <a:spLocks noChangeArrowheads="1"/>
          </p:cNvSpPr>
          <p:nvPr/>
        </p:nvSpPr>
        <p:spPr bwMode="auto">
          <a:xfrm>
            <a:off x="1828800" y="1563688"/>
            <a:ext cx="228600" cy="206375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55" name="Rectangle 23" descr="Light downward diagonal"/>
          <p:cNvSpPr>
            <a:spLocks noChangeArrowheads="1"/>
          </p:cNvSpPr>
          <p:nvPr/>
        </p:nvSpPr>
        <p:spPr bwMode="auto">
          <a:xfrm>
            <a:off x="1600200" y="1828800"/>
            <a:ext cx="228600" cy="207963"/>
          </a:xfrm>
          <a:prstGeom prst="rect">
            <a:avLst/>
          </a:prstGeom>
          <a:pattFill prst="ltDnDiag">
            <a:fgClr>
              <a:schemeClr val="bg2"/>
            </a:fgClr>
            <a:bgClr>
              <a:srgbClr val="00FF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56" name="Rectangle 24"/>
          <p:cNvSpPr>
            <a:spLocks noChangeArrowheads="1"/>
          </p:cNvSpPr>
          <p:nvPr/>
        </p:nvSpPr>
        <p:spPr bwMode="auto">
          <a:xfrm>
            <a:off x="2057400" y="1828800"/>
            <a:ext cx="228600" cy="207963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57" name="Rectangle 25"/>
          <p:cNvSpPr>
            <a:spLocks noChangeArrowheads="1"/>
          </p:cNvSpPr>
          <p:nvPr/>
        </p:nvSpPr>
        <p:spPr bwMode="auto">
          <a:xfrm>
            <a:off x="2286000" y="1828800"/>
            <a:ext cx="228600" cy="207963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58" name="Rectangle 26"/>
          <p:cNvSpPr>
            <a:spLocks noChangeArrowheads="1"/>
          </p:cNvSpPr>
          <p:nvPr/>
        </p:nvSpPr>
        <p:spPr bwMode="auto">
          <a:xfrm>
            <a:off x="1828800" y="1828800"/>
            <a:ext cx="228600" cy="207963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59" name="Rectangle 27" descr="Light downward diagonal"/>
          <p:cNvSpPr>
            <a:spLocks noChangeArrowheads="1"/>
          </p:cNvSpPr>
          <p:nvPr/>
        </p:nvSpPr>
        <p:spPr bwMode="auto">
          <a:xfrm>
            <a:off x="1600200" y="2065338"/>
            <a:ext cx="228600" cy="206375"/>
          </a:xfrm>
          <a:prstGeom prst="rect">
            <a:avLst/>
          </a:prstGeom>
          <a:pattFill prst="ltDnDiag">
            <a:fgClr>
              <a:schemeClr val="bg2"/>
            </a:fgClr>
            <a:bgClr>
              <a:srgbClr val="00FF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60" name="Rectangle 28"/>
          <p:cNvSpPr>
            <a:spLocks noChangeArrowheads="1"/>
          </p:cNvSpPr>
          <p:nvPr/>
        </p:nvSpPr>
        <p:spPr bwMode="auto">
          <a:xfrm>
            <a:off x="2057400" y="2065338"/>
            <a:ext cx="228600" cy="206375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61" name="Rectangle 29"/>
          <p:cNvSpPr>
            <a:spLocks noChangeArrowheads="1"/>
          </p:cNvSpPr>
          <p:nvPr/>
        </p:nvSpPr>
        <p:spPr bwMode="auto">
          <a:xfrm>
            <a:off x="2286000" y="2065338"/>
            <a:ext cx="228600" cy="206375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62" name="Rectangle 30"/>
          <p:cNvSpPr>
            <a:spLocks noChangeArrowheads="1"/>
          </p:cNvSpPr>
          <p:nvPr/>
        </p:nvSpPr>
        <p:spPr bwMode="auto">
          <a:xfrm>
            <a:off x="1828800" y="2065338"/>
            <a:ext cx="228600" cy="206375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63" name="Rectangle 31" descr="Light downward diagonal"/>
          <p:cNvSpPr>
            <a:spLocks noChangeArrowheads="1"/>
          </p:cNvSpPr>
          <p:nvPr/>
        </p:nvSpPr>
        <p:spPr bwMode="auto">
          <a:xfrm>
            <a:off x="1600200" y="2330450"/>
            <a:ext cx="228600" cy="206375"/>
          </a:xfrm>
          <a:prstGeom prst="rect">
            <a:avLst/>
          </a:prstGeom>
          <a:pattFill prst="ltDnDiag">
            <a:fgClr>
              <a:schemeClr val="bg2"/>
            </a:fgClr>
            <a:bgClr>
              <a:srgbClr val="00FF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64" name="Rectangle 32"/>
          <p:cNvSpPr>
            <a:spLocks noChangeArrowheads="1"/>
          </p:cNvSpPr>
          <p:nvPr/>
        </p:nvSpPr>
        <p:spPr bwMode="auto">
          <a:xfrm>
            <a:off x="2057400" y="2330450"/>
            <a:ext cx="228600" cy="206375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65" name="Rectangle 33"/>
          <p:cNvSpPr>
            <a:spLocks noChangeArrowheads="1"/>
          </p:cNvSpPr>
          <p:nvPr/>
        </p:nvSpPr>
        <p:spPr bwMode="auto">
          <a:xfrm>
            <a:off x="2286000" y="2330450"/>
            <a:ext cx="228600" cy="206375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66" name="Rectangle 34"/>
          <p:cNvSpPr>
            <a:spLocks noChangeArrowheads="1"/>
          </p:cNvSpPr>
          <p:nvPr/>
        </p:nvSpPr>
        <p:spPr bwMode="auto">
          <a:xfrm>
            <a:off x="1828800" y="2330450"/>
            <a:ext cx="228600" cy="206375"/>
          </a:xfrm>
          <a:prstGeom prst="rect">
            <a:avLst/>
          </a:prstGeom>
          <a:solidFill>
            <a:srgbClr val="00FF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67" name="Rectangle 35" descr="Light upward diagonal"/>
          <p:cNvSpPr>
            <a:spLocks noChangeArrowheads="1"/>
          </p:cNvSpPr>
          <p:nvPr/>
        </p:nvSpPr>
        <p:spPr bwMode="auto">
          <a:xfrm>
            <a:off x="2779713" y="1566863"/>
            <a:ext cx="228600" cy="206375"/>
          </a:xfrm>
          <a:prstGeom prst="rect">
            <a:avLst/>
          </a:prstGeom>
          <a:pattFill prst="ltUpDiag">
            <a:fgClr>
              <a:srgbClr val="000000"/>
            </a:fgClr>
            <a:bgClr>
              <a:srgbClr val="FFFF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68" name="Rectangle 36" descr="Light downward diagonal"/>
          <p:cNvSpPr>
            <a:spLocks noChangeArrowheads="1"/>
          </p:cNvSpPr>
          <p:nvPr/>
        </p:nvSpPr>
        <p:spPr bwMode="auto">
          <a:xfrm>
            <a:off x="3084513" y="1566863"/>
            <a:ext cx="228600" cy="206375"/>
          </a:xfrm>
          <a:prstGeom prst="rect">
            <a:avLst/>
          </a:prstGeom>
          <a:pattFill prst="ltDnDiag">
            <a:fgClr>
              <a:srgbClr val="000000"/>
            </a:fgClr>
            <a:bgClr>
              <a:srgbClr val="00FF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69" name="Rectangle 37" descr="Light upward diagonal"/>
          <p:cNvSpPr>
            <a:spLocks noChangeArrowheads="1"/>
          </p:cNvSpPr>
          <p:nvPr/>
        </p:nvSpPr>
        <p:spPr bwMode="auto">
          <a:xfrm>
            <a:off x="2779713" y="2024063"/>
            <a:ext cx="228600" cy="206375"/>
          </a:xfrm>
          <a:prstGeom prst="rect">
            <a:avLst/>
          </a:prstGeom>
          <a:pattFill prst="ltUpDiag">
            <a:fgClr>
              <a:srgbClr val="000000"/>
            </a:fgClr>
            <a:bgClr>
              <a:srgbClr val="FFFF00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70" name="Rectangle 38" descr="Light downward diagonal"/>
          <p:cNvSpPr>
            <a:spLocks noChangeArrowheads="1"/>
          </p:cNvSpPr>
          <p:nvPr/>
        </p:nvSpPr>
        <p:spPr bwMode="auto">
          <a:xfrm>
            <a:off x="3084513" y="2024063"/>
            <a:ext cx="228600" cy="206375"/>
          </a:xfrm>
          <a:prstGeom prst="rect">
            <a:avLst/>
          </a:prstGeom>
          <a:pattFill prst="ltDnDiag">
            <a:fgClr>
              <a:srgbClr val="000000"/>
            </a:fgClr>
            <a:bgClr>
              <a:srgbClr val="00FF99"/>
            </a:bgClr>
          </a:patt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71" name="Rectangle 39" descr="30%"/>
          <p:cNvSpPr>
            <a:spLocks noChangeArrowheads="1"/>
          </p:cNvSpPr>
          <p:nvPr/>
        </p:nvSpPr>
        <p:spPr bwMode="auto">
          <a:xfrm>
            <a:off x="4379913" y="1609725"/>
            <a:ext cx="228600" cy="207963"/>
          </a:xfrm>
          <a:prstGeom prst="rect">
            <a:avLst/>
          </a:prstGeom>
          <a:pattFill prst="pct30">
            <a:fgClr>
              <a:schemeClr val="bg2"/>
            </a:fgClr>
            <a:bgClr>
              <a:schemeClr val="hlink"/>
            </a:bgClr>
          </a:patt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72" name="Rectangle 40"/>
          <p:cNvSpPr>
            <a:spLocks noChangeArrowheads="1"/>
          </p:cNvSpPr>
          <p:nvPr/>
        </p:nvSpPr>
        <p:spPr bwMode="auto">
          <a:xfrm>
            <a:off x="4837113" y="1609725"/>
            <a:ext cx="228600" cy="207963"/>
          </a:xfrm>
          <a:prstGeom prst="rect">
            <a:avLst/>
          </a:prstGeom>
          <a:solidFill>
            <a:srgbClr val="FF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73" name="Rectangle 41"/>
          <p:cNvSpPr>
            <a:spLocks noChangeArrowheads="1"/>
          </p:cNvSpPr>
          <p:nvPr/>
        </p:nvSpPr>
        <p:spPr bwMode="auto">
          <a:xfrm>
            <a:off x="5065713" y="1609725"/>
            <a:ext cx="228600" cy="207963"/>
          </a:xfrm>
          <a:prstGeom prst="rect">
            <a:avLst/>
          </a:prstGeom>
          <a:solidFill>
            <a:srgbClr val="FF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74" name="Rectangle 42"/>
          <p:cNvSpPr>
            <a:spLocks noChangeArrowheads="1"/>
          </p:cNvSpPr>
          <p:nvPr/>
        </p:nvSpPr>
        <p:spPr bwMode="auto">
          <a:xfrm>
            <a:off x="4608513" y="1609725"/>
            <a:ext cx="228600" cy="207963"/>
          </a:xfrm>
          <a:prstGeom prst="rect">
            <a:avLst/>
          </a:prstGeom>
          <a:solidFill>
            <a:srgbClr val="FF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75" name="Rectangle 43"/>
          <p:cNvSpPr>
            <a:spLocks noChangeArrowheads="1"/>
          </p:cNvSpPr>
          <p:nvPr/>
        </p:nvSpPr>
        <p:spPr bwMode="auto">
          <a:xfrm>
            <a:off x="4379913" y="1817688"/>
            <a:ext cx="228600" cy="206375"/>
          </a:xfrm>
          <a:prstGeom prst="rect">
            <a:avLst/>
          </a:prstGeom>
          <a:solidFill>
            <a:srgbClr val="FF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76" name="Rectangle 44"/>
          <p:cNvSpPr>
            <a:spLocks noChangeArrowheads="1"/>
          </p:cNvSpPr>
          <p:nvPr/>
        </p:nvSpPr>
        <p:spPr bwMode="auto">
          <a:xfrm>
            <a:off x="4837113" y="1817688"/>
            <a:ext cx="228600" cy="206375"/>
          </a:xfrm>
          <a:prstGeom prst="rect">
            <a:avLst/>
          </a:prstGeom>
          <a:solidFill>
            <a:srgbClr val="FF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77" name="Rectangle 45"/>
          <p:cNvSpPr>
            <a:spLocks noChangeArrowheads="1"/>
          </p:cNvSpPr>
          <p:nvPr/>
        </p:nvSpPr>
        <p:spPr bwMode="auto">
          <a:xfrm>
            <a:off x="5065713" y="1817688"/>
            <a:ext cx="228600" cy="206375"/>
          </a:xfrm>
          <a:prstGeom prst="rect">
            <a:avLst/>
          </a:prstGeom>
          <a:solidFill>
            <a:srgbClr val="FF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78" name="Rectangle 46"/>
          <p:cNvSpPr>
            <a:spLocks noChangeArrowheads="1"/>
          </p:cNvSpPr>
          <p:nvPr/>
        </p:nvSpPr>
        <p:spPr bwMode="auto">
          <a:xfrm>
            <a:off x="4608513" y="1817688"/>
            <a:ext cx="228600" cy="206375"/>
          </a:xfrm>
          <a:prstGeom prst="rect">
            <a:avLst/>
          </a:prstGeom>
          <a:solidFill>
            <a:srgbClr val="FF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79" name="Rectangle 47"/>
          <p:cNvSpPr>
            <a:spLocks noChangeArrowheads="1"/>
          </p:cNvSpPr>
          <p:nvPr/>
        </p:nvSpPr>
        <p:spPr bwMode="auto">
          <a:xfrm>
            <a:off x="4379913" y="2024063"/>
            <a:ext cx="228600" cy="206375"/>
          </a:xfrm>
          <a:prstGeom prst="rect">
            <a:avLst/>
          </a:prstGeom>
          <a:solidFill>
            <a:srgbClr val="FF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80" name="Rectangle 48"/>
          <p:cNvSpPr>
            <a:spLocks noChangeArrowheads="1"/>
          </p:cNvSpPr>
          <p:nvPr/>
        </p:nvSpPr>
        <p:spPr bwMode="auto">
          <a:xfrm>
            <a:off x="4837113" y="2024063"/>
            <a:ext cx="228600" cy="206375"/>
          </a:xfrm>
          <a:prstGeom prst="rect">
            <a:avLst/>
          </a:prstGeom>
          <a:solidFill>
            <a:srgbClr val="FF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81" name="Rectangle 49"/>
          <p:cNvSpPr>
            <a:spLocks noChangeArrowheads="1"/>
          </p:cNvSpPr>
          <p:nvPr/>
        </p:nvSpPr>
        <p:spPr bwMode="auto">
          <a:xfrm>
            <a:off x="5065713" y="2024063"/>
            <a:ext cx="228600" cy="206375"/>
          </a:xfrm>
          <a:prstGeom prst="rect">
            <a:avLst/>
          </a:prstGeom>
          <a:solidFill>
            <a:srgbClr val="FF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82" name="Rectangle 50"/>
          <p:cNvSpPr>
            <a:spLocks noChangeArrowheads="1"/>
          </p:cNvSpPr>
          <p:nvPr/>
        </p:nvSpPr>
        <p:spPr bwMode="auto">
          <a:xfrm>
            <a:off x="4608513" y="2024063"/>
            <a:ext cx="228600" cy="206375"/>
          </a:xfrm>
          <a:prstGeom prst="rect">
            <a:avLst/>
          </a:prstGeom>
          <a:solidFill>
            <a:srgbClr val="FF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83" name="Rectangle 51"/>
          <p:cNvSpPr>
            <a:spLocks noChangeArrowheads="1"/>
          </p:cNvSpPr>
          <p:nvPr/>
        </p:nvSpPr>
        <p:spPr bwMode="auto">
          <a:xfrm>
            <a:off x="4379913" y="2230438"/>
            <a:ext cx="228600" cy="207962"/>
          </a:xfrm>
          <a:prstGeom prst="rect">
            <a:avLst/>
          </a:prstGeom>
          <a:solidFill>
            <a:srgbClr val="FF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84" name="Rectangle 52"/>
          <p:cNvSpPr>
            <a:spLocks noChangeArrowheads="1"/>
          </p:cNvSpPr>
          <p:nvPr/>
        </p:nvSpPr>
        <p:spPr bwMode="auto">
          <a:xfrm>
            <a:off x="4837113" y="2230438"/>
            <a:ext cx="228600" cy="207962"/>
          </a:xfrm>
          <a:prstGeom prst="rect">
            <a:avLst/>
          </a:prstGeom>
          <a:solidFill>
            <a:srgbClr val="FF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85" name="Rectangle 53"/>
          <p:cNvSpPr>
            <a:spLocks noChangeArrowheads="1"/>
          </p:cNvSpPr>
          <p:nvPr/>
        </p:nvSpPr>
        <p:spPr bwMode="auto">
          <a:xfrm>
            <a:off x="5065713" y="2230438"/>
            <a:ext cx="228600" cy="207962"/>
          </a:xfrm>
          <a:prstGeom prst="rect">
            <a:avLst/>
          </a:prstGeom>
          <a:solidFill>
            <a:srgbClr val="FF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86" name="Rectangle 54"/>
          <p:cNvSpPr>
            <a:spLocks noChangeArrowheads="1"/>
          </p:cNvSpPr>
          <p:nvPr/>
        </p:nvSpPr>
        <p:spPr bwMode="auto">
          <a:xfrm>
            <a:off x="4608513" y="2230438"/>
            <a:ext cx="228600" cy="207962"/>
          </a:xfrm>
          <a:prstGeom prst="rect">
            <a:avLst/>
          </a:prstGeom>
          <a:solidFill>
            <a:srgbClr val="FF00FF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87" name="Text Box 55"/>
          <p:cNvSpPr txBox="1">
            <a:spLocks noChangeArrowheads="1"/>
          </p:cNvSpPr>
          <p:nvPr/>
        </p:nvSpPr>
        <p:spPr bwMode="auto">
          <a:xfrm>
            <a:off x="762000" y="2657475"/>
            <a:ext cx="304800" cy="3095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200" b="1"/>
              <a:t>A</a:t>
            </a:r>
            <a:endParaRPr lang="en-US" sz="2000" b="1"/>
          </a:p>
        </p:txBody>
      </p:sp>
      <p:sp>
        <p:nvSpPr>
          <p:cNvPr id="428088" name="Text Box 56"/>
          <p:cNvSpPr txBox="1">
            <a:spLocks noChangeArrowheads="1"/>
          </p:cNvSpPr>
          <p:nvPr/>
        </p:nvSpPr>
        <p:spPr bwMode="auto">
          <a:xfrm>
            <a:off x="1905000" y="2660650"/>
            <a:ext cx="304800" cy="311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200" b="1"/>
              <a:t>B</a:t>
            </a:r>
            <a:endParaRPr lang="en-US" sz="2000" b="1"/>
          </a:p>
        </p:txBody>
      </p:sp>
      <p:sp>
        <p:nvSpPr>
          <p:cNvPr id="428089" name="Text Box 57"/>
          <p:cNvSpPr txBox="1">
            <a:spLocks noChangeArrowheads="1"/>
          </p:cNvSpPr>
          <p:nvPr/>
        </p:nvSpPr>
        <p:spPr bwMode="auto">
          <a:xfrm>
            <a:off x="4532313" y="2633663"/>
            <a:ext cx="838200" cy="2778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Aft>
                <a:spcPts val="600"/>
              </a:spcAft>
            </a:pPr>
            <a:r>
              <a:rPr lang="en-US" sz="1200" b="1"/>
              <a:t>C=A.B</a:t>
            </a:r>
            <a:endParaRPr lang="en-US" sz="2000"/>
          </a:p>
        </p:txBody>
      </p:sp>
      <p:sp>
        <p:nvSpPr>
          <p:cNvPr id="428090" name="Text Box 58"/>
          <p:cNvSpPr txBox="1">
            <a:spLocks noChangeArrowheads="1"/>
          </p:cNvSpPr>
          <p:nvPr/>
        </p:nvSpPr>
        <p:spPr bwMode="auto">
          <a:xfrm>
            <a:off x="3389313" y="1490663"/>
            <a:ext cx="914400" cy="3111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000"/>
              <a:t>Computation </a:t>
            </a:r>
          </a:p>
        </p:txBody>
      </p:sp>
      <p:sp>
        <p:nvSpPr>
          <p:cNvPr id="428091" name="Text Box 59"/>
          <p:cNvSpPr txBox="1">
            <a:spLocks noChangeArrowheads="1"/>
          </p:cNvSpPr>
          <p:nvPr/>
        </p:nvSpPr>
        <p:spPr bwMode="auto">
          <a:xfrm>
            <a:off x="3389313" y="2024063"/>
            <a:ext cx="798512" cy="4143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 sz="1000"/>
              <a:t>Comm.</a:t>
            </a:r>
          </a:p>
          <a:p>
            <a:pPr algn="l"/>
            <a:r>
              <a:rPr lang="en-US" sz="1000"/>
              <a:t>(Overlap)</a:t>
            </a:r>
          </a:p>
        </p:txBody>
      </p:sp>
      <p:sp>
        <p:nvSpPr>
          <p:cNvPr id="428092" name="Text Box 60"/>
          <p:cNvSpPr txBox="1">
            <a:spLocks noChangeArrowheads="1"/>
          </p:cNvSpPr>
          <p:nvPr/>
        </p:nvSpPr>
        <p:spPr bwMode="auto">
          <a:xfrm>
            <a:off x="5562600" y="1143000"/>
            <a:ext cx="3276600" cy="1812925"/>
          </a:xfrm>
          <a:prstGeom prst="rect">
            <a:avLst/>
          </a:prstGeom>
          <a:solidFill>
            <a:srgbClr val="FFCC99"/>
          </a:solidFill>
          <a:ln w="19050" cap="sq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 sz="1200" b="1">
                <a:solidFill>
                  <a:srgbClr val="006666"/>
                </a:solidFill>
              </a:rPr>
              <a:t>Issue NB Get A and B blocks</a:t>
            </a:r>
          </a:p>
          <a:p>
            <a:pPr algn="l"/>
            <a:r>
              <a:rPr lang="en-US" sz="14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</a:t>
            </a:r>
            <a:r>
              <a:rPr lang="en-US" sz="1200" b="1">
                <a:solidFill>
                  <a:srgbClr val="006666"/>
                </a:solidFill>
              </a:rPr>
              <a:t> (until last chunk)</a:t>
            </a:r>
          </a:p>
          <a:p>
            <a:pPr algn="l"/>
            <a:r>
              <a:rPr lang="en-US" sz="1200" b="1">
                <a:solidFill>
                  <a:srgbClr val="006666"/>
                </a:solidFill>
              </a:rPr>
              <a:t>    issue NB Get to the next blocks</a:t>
            </a:r>
          </a:p>
          <a:p>
            <a:pPr algn="l"/>
            <a:r>
              <a:rPr lang="en-US" sz="1200" b="1">
                <a:solidFill>
                  <a:srgbClr val="006666"/>
                </a:solidFill>
              </a:rPr>
              <a:t>    wait for previous issued call</a:t>
            </a:r>
          </a:p>
          <a:p>
            <a:pPr algn="l"/>
            <a:r>
              <a:rPr lang="en-US" sz="1200" b="1">
                <a:solidFill>
                  <a:srgbClr val="006666"/>
                </a:solidFill>
              </a:rPr>
              <a:t>    compute A*B (sequential dgemm)</a:t>
            </a:r>
          </a:p>
          <a:p>
            <a:pPr algn="l"/>
            <a:r>
              <a:rPr lang="en-US" sz="1200" b="1">
                <a:solidFill>
                  <a:srgbClr val="006666"/>
                </a:solidFill>
              </a:rPr>
              <a:t>    NB atomic accumulate into “C”      </a:t>
            </a:r>
          </a:p>
          <a:p>
            <a:pPr algn="l"/>
            <a:r>
              <a:rPr lang="en-US" sz="1200" b="1">
                <a:solidFill>
                  <a:srgbClr val="006666"/>
                </a:solidFill>
              </a:rPr>
              <a:t>        matrix</a:t>
            </a:r>
          </a:p>
          <a:p>
            <a:pPr algn="l"/>
            <a:r>
              <a:rPr lang="en-US" sz="1400" b="1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done</a:t>
            </a:r>
          </a:p>
        </p:txBody>
      </p:sp>
      <p:sp>
        <p:nvSpPr>
          <p:cNvPr id="428093" name="Freeform 61"/>
          <p:cNvSpPr>
            <a:spLocks/>
          </p:cNvSpPr>
          <p:nvPr/>
        </p:nvSpPr>
        <p:spPr bwMode="auto">
          <a:xfrm>
            <a:off x="569913" y="1185863"/>
            <a:ext cx="2286000" cy="352425"/>
          </a:xfrm>
          <a:custGeom>
            <a:avLst/>
            <a:gdLst/>
            <a:ahLst/>
            <a:cxnLst>
              <a:cxn ang="0">
                <a:pos x="0" y="570"/>
              </a:cxn>
              <a:cxn ang="0">
                <a:pos x="720" y="81"/>
              </a:cxn>
              <a:cxn ang="0">
                <a:pos x="2880" y="81"/>
              </a:cxn>
              <a:cxn ang="0">
                <a:pos x="3600" y="570"/>
              </a:cxn>
            </a:cxnLst>
            <a:rect l="0" t="0" r="r" b="b"/>
            <a:pathLst>
              <a:path w="3600" h="570">
                <a:moveTo>
                  <a:pt x="0" y="570"/>
                </a:moveTo>
                <a:cubicBezTo>
                  <a:pt x="120" y="366"/>
                  <a:pt x="240" y="162"/>
                  <a:pt x="720" y="81"/>
                </a:cubicBezTo>
                <a:cubicBezTo>
                  <a:pt x="1200" y="0"/>
                  <a:pt x="2400" y="0"/>
                  <a:pt x="2880" y="81"/>
                </a:cubicBezTo>
                <a:cubicBezTo>
                  <a:pt x="3360" y="162"/>
                  <a:pt x="3480" y="366"/>
                  <a:pt x="3600" y="57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8094" name="Freeform 62"/>
          <p:cNvSpPr>
            <a:spLocks/>
          </p:cNvSpPr>
          <p:nvPr/>
        </p:nvSpPr>
        <p:spPr bwMode="auto">
          <a:xfrm>
            <a:off x="1712913" y="1338263"/>
            <a:ext cx="1524000" cy="241300"/>
          </a:xfrm>
          <a:custGeom>
            <a:avLst/>
            <a:gdLst/>
            <a:ahLst/>
            <a:cxnLst>
              <a:cxn ang="0">
                <a:pos x="0" y="380"/>
              </a:cxn>
              <a:cxn ang="0">
                <a:pos x="480" y="54"/>
              </a:cxn>
              <a:cxn ang="0">
                <a:pos x="1920" y="54"/>
              </a:cxn>
              <a:cxn ang="0">
                <a:pos x="2400" y="380"/>
              </a:cxn>
            </a:cxnLst>
            <a:rect l="0" t="0" r="r" b="b"/>
            <a:pathLst>
              <a:path w="2400" h="380">
                <a:moveTo>
                  <a:pt x="0" y="380"/>
                </a:moveTo>
                <a:cubicBezTo>
                  <a:pt x="80" y="244"/>
                  <a:pt x="160" y="108"/>
                  <a:pt x="480" y="54"/>
                </a:cubicBezTo>
                <a:cubicBezTo>
                  <a:pt x="800" y="0"/>
                  <a:pt x="1600" y="0"/>
                  <a:pt x="1920" y="54"/>
                </a:cubicBezTo>
                <a:cubicBezTo>
                  <a:pt x="2240" y="108"/>
                  <a:pt x="2320" y="326"/>
                  <a:pt x="2400" y="380"/>
                </a:cubicBezTo>
              </a:path>
            </a:pathLst>
          </a:custGeom>
          <a:noFill/>
          <a:ln w="25400">
            <a:solidFill>
              <a:srgbClr val="3366FF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8095" name="Freeform 63"/>
          <p:cNvSpPr>
            <a:spLocks/>
          </p:cNvSpPr>
          <p:nvPr/>
        </p:nvSpPr>
        <p:spPr bwMode="auto">
          <a:xfrm>
            <a:off x="1712913" y="2024063"/>
            <a:ext cx="14478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0" y="326"/>
              </a:cxn>
              <a:cxn ang="0">
                <a:pos x="2160" y="326"/>
              </a:cxn>
              <a:cxn ang="0">
                <a:pos x="2640" y="0"/>
              </a:cxn>
            </a:cxnLst>
            <a:rect l="0" t="0" r="r" b="b"/>
            <a:pathLst>
              <a:path w="2640" h="380">
                <a:moveTo>
                  <a:pt x="0" y="0"/>
                </a:moveTo>
                <a:cubicBezTo>
                  <a:pt x="0" y="136"/>
                  <a:pt x="0" y="272"/>
                  <a:pt x="360" y="326"/>
                </a:cubicBezTo>
                <a:cubicBezTo>
                  <a:pt x="720" y="380"/>
                  <a:pt x="1780" y="380"/>
                  <a:pt x="2160" y="326"/>
                </a:cubicBezTo>
                <a:cubicBezTo>
                  <a:pt x="2540" y="272"/>
                  <a:pt x="2590" y="136"/>
                  <a:pt x="2640" y="0"/>
                </a:cubicBezTo>
              </a:path>
            </a:pathLst>
          </a:custGeom>
          <a:noFill/>
          <a:ln w="25400">
            <a:solidFill>
              <a:srgbClr val="00330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8096" name="Freeform 64"/>
          <p:cNvSpPr>
            <a:spLocks/>
          </p:cNvSpPr>
          <p:nvPr/>
        </p:nvSpPr>
        <p:spPr bwMode="auto">
          <a:xfrm>
            <a:off x="798513" y="1871663"/>
            <a:ext cx="2133600" cy="414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0" y="489"/>
              </a:cxn>
              <a:cxn ang="0">
                <a:pos x="2880" y="652"/>
              </a:cxn>
              <a:cxn ang="0">
                <a:pos x="3360" y="489"/>
              </a:cxn>
            </a:cxnLst>
            <a:rect l="0" t="0" r="r" b="b"/>
            <a:pathLst>
              <a:path w="3360" h="652">
                <a:moveTo>
                  <a:pt x="0" y="0"/>
                </a:moveTo>
                <a:cubicBezTo>
                  <a:pt x="0" y="190"/>
                  <a:pt x="0" y="380"/>
                  <a:pt x="480" y="489"/>
                </a:cubicBezTo>
                <a:cubicBezTo>
                  <a:pt x="960" y="598"/>
                  <a:pt x="2400" y="652"/>
                  <a:pt x="2880" y="652"/>
                </a:cubicBezTo>
                <a:cubicBezTo>
                  <a:pt x="3360" y="652"/>
                  <a:pt x="3280" y="516"/>
                  <a:pt x="3360" y="489"/>
                </a:cubicBezTo>
              </a:path>
            </a:pathLst>
          </a:custGeom>
          <a:noFill/>
          <a:ln w="25400">
            <a:solidFill>
              <a:srgbClr val="000080"/>
            </a:solidFill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8097" name="Text Box 65"/>
          <p:cNvSpPr txBox="1">
            <a:spLocks noChangeArrowheads="1"/>
          </p:cNvSpPr>
          <p:nvPr/>
        </p:nvSpPr>
        <p:spPr bwMode="auto">
          <a:xfrm>
            <a:off x="5029200" y="3124200"/>
            <a:ext cx="3810000" cy="1782763"/>
          </a:xfrm>
          <a:prstGeom prst="rect">
            <a:avLst/>
          </a:prstGeom>
          <a:solidFill>
            <a:srgbClr val="FFFF99"/>
          </a:solidFill>
          <a:ln w="19050" cap="sq" algn="ctr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 sz="1400" b="1">
                <a:effectLst>
                  <a:outerShdw blurRad="38100" dist="38100" dir="2700000" algn="tl">
                    <a:srgbClr val="000000"/>
                  </a:outerShdw>
                </a:effectLst>
              </a:rPr>
              <a:t>Advantages:</a:t>
            </a:r>
          </a:p>
          <a:p>
            <a:pPr algn="l"/>
            <a:r>
              <a:rPr lang="en-US" sz="1200" b="1"/>
              <a:t> - Minimum memory</a:t>
            </a:r>
          </a:p>
          <a:p>
            <a:pPr algn="l"/>
            <a:r>
              <a:rPr lang="en-US" sz="1200" b="1"/>
              <a:t> - Highly parallel</a:t>
            </a:r>
          </a:p>
          <a:p>
            <a:pPr algn="l"/>
            <a:r>
              <a:rPr lang="en-US" sz="1200" b="1"/>
              <a:t> - Overlaps computation and communication</a:t>
            </a:r>
          </a:p>
          <a:p>
            <a:pPr algn="l"/>
            <a:r>
              <a:rPr lang="en-US" sz="1200" b="1"/>
              <a:t>          - latency hiding</a:t>
            </a:r>
          </a:p>
          <a:p>
            <a:pPr algn="l"/>
            <a:r>
              <a:rPr lang="en-US" sz="1200" b="1"/>
              <a:t> - exploits data locality</a:t>
            </a:r>
          </a:p>
          <a:p>
            <a:pPr algn="l"/>
            <a:r>
              <a:rPr lang="en-US" sz="1200" b="1"/>
              <a:t> - patch matrix multiplication (easy to use)</a:t>
            </a:r>
          </a:p>
          <a:p>
            <a:pPr algn="l"/>
            <a:r>
              <a:rPr lang="en-US" sz="1200" b="1"/>
              <a:t> - dynamic load balancing</a:t>
            </a:r>
          </a:p>
        </p:txBody>
      </p:sp>
      <p:sp>
        <p:nvSpPr>
          <p:cNvPr id="428098" name="Rectangle 66"/>
          <p:cNvSpPr>
            <a:spLocks noChangeArrowheads="1"/>
          </p:cNvSpPr>
          <p:nvPr/>
        </p:nvSpPr>
        <p:spPr bwMode="auto">
          <a:xfrm>
            <a:off x="457200" y="3352800"/>
            <a:ext cx="285750" cy="287338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099" name="Rectangle 67"/>
          <p:cNvSpPr>
            <a:spLocks noChangeArrowheads="1"/>
          </p:cNvSpPr>
          <p:nvPr/>
        </p:nvSpPr>
        <p:spPr bwMode="auto">
          <a:xfrm>
            <a:off x="1028700" y="3352800"/>
            <a:ext cx="285750" cy="287338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00" name="Rectangle 68"/>
          <p:cNvSpPr>
            <a:spLocks noChangeArrowheads="1"/>
          </p:cNvSpPr>
          <p:nvPr/>
        </p:nvSpPr>
        <p:spPr bwMode="auto">
          <a:xfrm>
            <a:off x="1314450" y="3352800"/>
            <a:ext cx="285750" cy="287338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01" name="Rectangle 69"/>
          <p:cNvSpPr>
            <a:spLocks noChangeArrowheads="1"/>
          </p:cNvSpPr>
          <p:nvPr/>
        </p:nvSpPr>
        <p:spPr bwMode="auto">
          <a:xfrm>
            <a:off x="742950" y="3352800"/>
            <a:ext cx="285750" cy="287338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02" name="Rectangle 70"/>
          <p:cNvSpPr>
            <a:spLocks noChangeArrowheads="1"/>
          </p:cNvSpPr>
          <p:nvPr/>
        </p:nvSpPr>
        <p:spPr bwMode="auto">
          <a:xfrm>
            <a:off x="457200" y="3640138"/>
            <a:ext cx="285750" cy="284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03" name="Rectangle 71"/>
          <p:cNvSpPr>
            <a:spLocks noChangeArrowheads="1"/>
          </p:cNvSpPr>
          <p:nvPr/>
        </p:nvSpPr>
        <p:spPr bwMode="auto">
          <a:xfrm>
            <a:off x="1028700" y="3640138"/>
            <a:ext cx="285750" cy="284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04" name="Rectangle 72"/>
          <p:cNvSpPr>
            <a:spLocks noChangeArrowheads="1"/>
          </p:cNvSpPr>
          <p:nvPr/>
        </p:nvSpPr>
        <p:spPr bwMode="auto">
          <a:xfrm>
            <a:off x="1314450" y="3640138"/>
            <a:ext cx="285750" cy="284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05" name="Rectangle 73"/>
          <p:cNvSpPr>
            <a:spLocks noChangeArrowheads="1"/>
          </p:cNvSpPr>
          <p:nvPr/>
        </p:nvSpPr>
        <p:spPr bwMode="auto">
          <a:xfrm>
            <a:off x="742950" y="3640138"/>
            <a:ext cx="285750" cy="284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06" name="Rectangle 74"/>
          <p:cNvSpPr>
            <a:spLocks noChangeArrowheads="1"/>
          </p:cNvSpPr>
          <p:nvPr/>
        </p:nvSpPr>
        <p:spPr bwMode="auto">
          <a:xfrm>
            <a:off x="457200" y="3924300"/>
            <a:ext cx="28575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07" name="Rectangle 75"/>
          <p:cNvSpPr>
            <a:spLocks noChangeArrowheads="1"/>
          </p:cNvSpPr>
          <p:nvPr/>
        </p:nvSpPr>
        <p:spPr bwMode="auto">
          <a:xfrm>
            <a:off x="1028700" y="3924300"/>
            <a:ext cx="28575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08" name="Rectangle 76"/>
          <p:cNvSpPr>
            <a:spLocks noChangeArrowheads="1"/>
          </p:cNvSpPr>
          <p:nvPr/>
        </p:nvSpPr>
        <p:spPr bwMode="auto">
          <a:xfrm>
            <a:off x="1314450" y="3924300"/>
            <a:ext cx="28575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09" name="Rectangle 77"/>
          <p:cNvSpPr>
            <a:spLocks noChangeArrowheads="1"/>
          </p:cNvSpPr>
          <p:nvPr/>
        </p:nvSpPr>
        <p:spPr bwMode="auto">
          <a:xfrm>
            <a:off x="742950" y="3924300"/>
            <a:ext cx="285750" cy="284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10" name="Rectangle 78"/>
          <p:cNvSpPr>
            <a:spLocks noChangeArrowheads="1"/>
          </p:cNvSpPr>
          <p:nvPr/>
        </p:nvSpPr>
        <p:spPr bwMode="auto">
          <a:xfrm>
            <a:off x="457200" y="4208463"/>
            <a:ext cx="285750" cy="28733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11" name="Rectangle 79"/>
          <p:cNvSpPr>
            <a:spLocks noChangeArrowheads="1"/>
          </p:cNvSpPr>
          <p:nvPr/>
        </p:nvSpPr>
        <p:spPr bwMode="auto">
          <a:xfrm>
            <a:off x="1028700" y="4208463"/>
            <a:ext cx="285750" cy="28733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12" name="Rectangle 80"/>
          <p:cNvSpPr>
            <a:spLocks noChangeArrowheads="1"/>
          </p:cNvSpPr>
          <p:nvPr/>
        </p:nvSpPr>
        <p:spPr bwMode="auto">
          <a:xfrm>
            <a:off x="1314450" y="4208463"/>
            <a:ext cx="285750" cy="28733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13" name="Rectangle 81"/>
          <p:cNvSpPr>
            <a:spLocks noChangeArrowheads="1"/>
          </p:cNvSpPr>
          <p:nvPr/>
        </p:nvSpPr>
        <p:spPr bwMode="auto">
          <a:xfrm>
            <a:off x="742950" y="4208463"/>
            <a:ext cx="285750" cy="287337"/>
          </a:xfrm>
          <a:prstGeom prst="rect">
            <a:avLst/>
          </a:prstGeom>
          <a:solidFill>
            <a:srgbClr val="FFFF99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14" name="Rectangle 82"/>
          <p:cNvSpPr>
            <a:spLocks noChangeArrowheads="1"/>
          </p:cNvSpPr>
          <p:nvPr/>
        </p:nvSpPr>
        <p:spPr bwMode="auto">
          <a:xfrm>
            <a:off x="647700" y="3508375"/>
            <a:ext cx="800100" cy="623888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lIns="182880" tIns="137160" rIns="182880" bIns="137160" anchor="ctr">
            <a:spAutoFit/>
          </a:bodyPr>
          <a:lstStyle/>
          <a:p>
            <a:endParaRPr lang="en-US"/>
          </a:p>
        </p:txBody>
      </p:sp>
      <p:sp>
        <p:nvSpPr>
          <p:cNvPr id="428115" name="Rectangle 83"/>
          <p:cNvSpPr>
            <a:spLocks noChangeArrowheads="1"/>
          </p:cNvSpPr>
          <p:nvPr/>
        </p:nvSpPr>
        <p:spPr bwMode="auto">
          <a:xfrm>
            <a:off x="1752600" y="3352800"/>
            <a:ext cx="304800" cy="287338"/>
          </a:xfrm>
          <a:prstGeom prst="rect">
            <a:avLst/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16" name="Rectangle 84"/>
          <p:cNvSpPr>
            <a:spLocks noChangeArrowheads="1"/>
          </p:cNvSpPr>
          <p:nvPr/>
        </p:nvSpPr>
        <p:spPr bwMode="auto">
          <a:xfrm>
            <a:off x="2362200" y="3352800"/>
            <a:ext cx="304800" cy="287338"/>
          </a:xfrm>
          <a:prstGeom prst="rect">
            <a:avLst/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17" name="Rectangle 85"/>
          <p:cNvSpPr>
            <a:spLocks noChangeArrowheads="1"/>
          </p:cNvSpPr>
          <p:nvPr/>
        </p:nvSpPr>
        <p:spPr bwMode="auto">
          <a:xfrm>
            <a:off x="2667000" y="3352800"/>
            <a:ext cx="304800" cy="287338"/>
          </a:xfrm>
          <a:prstGeom prst="rect">
            <a:avLst/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18" name="Rectangle 86"/>
          <p:cNvSpPr>
            <a:spLocks noChangeArrowheads="1"/>
          </p:cNvSpPr>
          <p:nvPr/>
        </p:nvSpPr>
        <p:spPr bwMode="auto">
          <a:xfrm>
            <a:off x="2057400" y="3352800"/>
            <a:ext cx="304800" cy="287338"/>
          </a:xfrm>
          <a:prstGeom prst="rect">
            <a:avLst/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19" name="Rectangle 87"/>
          <p:cNvSpPr>
            <a:spLocks noChangeArrowheads="1"/>
          </p:cNvSpPr>
          <p:nvPr/>
        </p:nvSpPr>
        <p:spPr bwMode="auto">
          <a:xfrm>
            <a:off x="1752600" y="3640138"/>
            <a:ext cx="304800" cy="284162"/>
          </a:xfrm>
          <a:prstGeom prst="rect">
            <a:avLst/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20" name="Rectangle 88"/>
          <p:cNvSpPr>
            <a:spLocks noChangeArrowheads="1"/>
          </p:cNvSpPr>
          <p:nvPr/>
        </p:nvSpPr>
        <p:spPr bwMode="auto">
          <a:xfrm>
            <a:off x="2362200" y="3640138"/>
            <a:ext cx="304800" cy="284162"/>
          </a:xfrm>
          <a:prstGeom prst="rect">
            <a:avLst/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21" name="Rectangle 89"/>
          <p:cNvSpPr>
            <a:spLocks noChangeArrowheads="1"/>
          </p:cNvSpPr>
          <p:nvPr/>
        </p:nvSpPr>
        <p:spPr bwMode="auto">
          <a:xfrm>
            <a:off x="2667000" y="3640138"/>
            <a:ext cx="304800" cy="284162"/>
          </a:xfrm>
          <a:prstGeom prst="rect">
            <a:avLst/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22" name="Rectangle 90"/>
          <p:cNvSpPr>
            <a:spLocks noChangeArrowheads="1"/>
          </p:cNvSpPr>
          <p:nvPr/>
        </p:nvSpPr>
        <p:spPr bwMode="auto">
          <a:xfrm>
            <a:off x="2057400" y="3640138"/>
            <a:ext cx="304800" cy="284162"/>
          </a:xfrm>
          <a:prstGeom prst="rect">
            <a:avLst/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23" name="Rectangle 91"/>
          <p:cNvSpPr>
            <a:spLocks noChangeArrowheads="1"/>
          </p:cNvSpPr>
          <p:nvPr/>
        </p:nvSpPr>
        <p:spPr bwMode="auto">
          <a:xfrm>
            <a:off x="1752600" y="3924300"/>
            <a:ext cx="304800" cy="284163"/>
          </a:xfrm>
          <a:prstGeom prst="rect">
            <a:avLst/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24" name="Rectangle 92"/>
          <p:cNvSpPr>
            <a:spLocks noChangeArrowheads="1"/>
          </p:cNvSpPr>
          <p:nvPr/>
        </p:nvSpPr>
        <p:spPr bwMode="auto">
          <a:xfrm>
            <a:off x="2362200" y="3924300"/>
            <a:ext cx="304800" cy="284163"/>
          </a:xfrm>
          <a:prstGeom prst="rect">
            <a:avLst/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25" name="Rectangle 93"/>
          <p:cNvSpPr>
            <a:spLocks noChangeArrowheads="1"/>
          </p:cNvSpPr>
          <p:nvPr/>
        </p:nvSpPr>
        <p:spPr bwMode="auto">
          <a:xfrm>
            <a:off x="2667000" y="3924300"/>
            <a:ext cx="304800" cy="284163"/>
          </a:xfrm>
          <a:prstGeom prst="rect">
            <a:avLst/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26" name="Rectangle 94"/>
          <p:cNvSpPr>
            <a:spLocks noChangeArrowheads="1"/>
          </p:cNvSpPr>
          <p:nvPr/>
        </p:nvSpPr>
        <p:spPr bwMode="auto">
          <a:xfrm>
            <a:off x="2057400" y="3924300"/>
            <a:ext cx="304800" cy="284163"/>
          </a:xfrm>
          <a:prstGeom prst="rect">
            <a:avLst/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27" name="Rectangle 95"/>
          <p:cNvSpPr>
            <a:spLocks noChangeArrowheads="1"/>
          </p:cNvSpPr>
          <p:nvPr/>
        </p:nvSpPr>
        <p:spPr bwMode="auto">
          <a:xfrm>
            <a:off x="1752600" y="4208463"/>
            <a:ext cx="304800" cy="287337"/>
          </a:xfrm>
          <a:prstGeom prst="rect">
            <a:avLst/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28" name="Rectangle 96"/>
          <p:cNvSpPr>
            <a:spLocks noChangeArrowheads="1"/>
          </p:cNvSpPr>
          <p:nvPr/>
        </p:nvSpPr>
        <p:spPr bwMode="auto">
          <a:xfrm>
            <a:off x="2362200" y="4208463"/>
            <a:ext cx="304800" cy="287337"/>
          </a:xfrm>
          <a:prstGeom prst="rect">
            <a:avLst/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29" name="Rectangle 97"/>
          <p:cNvSpPr>
            <a:spLocks noChangeArrowheads="1"/>
          </p:cNvSpPr>
          <p:nvPr/>
        </p:nvSpPr>
        <p:spPr bwMode="auto">
          <a:xfrm>
            <a:off x="2667000" y="4208463"/>
            <a:ext cx="304800" cy="287337"/>
          </a:xfrm>
          <a:prstGeom prst="rect">
            <a:avLst/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30" name="Rectangle 98"/>
          <p:cNvSpPr>
            <a:spLocks noChangeArrowheads="1"/>
          </p:cNvSpPr>
          <p:nvPr/>
        </p:nvSpPr>
        <p:spPr bwMode="auto">
          <a:xfrm>
            <a:off x="2057400" y="4208463"/>
            <a:ext cx="304800" cy="287337"/>
          </a:xfrm>
          <a:prstGeom prst="rect">
            <a:avLst/>
          </a:prstGeom>
          <a:solidFill>
            <a:srgbClr val="99CC00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31" name="Rectangle 99"/>
          <p:cNvSpPr>
            <a:spLocks noChangeArrowheads="1"/>
          </p:cNvSpPr>
          <p:nvPr/>
        </p:nvSpPr>
        <p:spPr bwMode="auto">
          <a:xfrm>
            <a:off x="1955800" y="3508375"/>
            <a:ext cx="609600" cy="835025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lIns="182880" tIns="137160" rIns="182880" bIns="137160" anchor="ctr">
            <a:spAutoFit/>
          </a:bodyPr>
          <a:lstStyle/>
          <a:p>
            <a:endParaRPr lang="en-US"/>
          </a:p>
        </p:txBody>
      </p:sp>
      <p:sp>
        <p:nvSpPr>
          <p:cNvPr id="428132" name="Text Box 100"/>
          <p:cNvSpPr txBox="1">
            <a:spLocks noChangeArrowheads="1"/>
          </p:cNvSpPr>
          <p:nvPr/>
        </p:nvSpPr>
        <p:spPr bwMode="auto">
          <a:xfrm>
            <a:off x="1036638" y="4513263"/>
            <a:ext cx="2443162" cy="455612"/>
          </a:xfrm>
          <a:prstGeom prst="rect">
            <a:avLst/>
          </a:prstGeom>
          <a:noFill/>
          <a:ln w="19050" cap="sq" algn="ctr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pPr algn="l"/>
            <a:r>
              <a:rPr lang="en-US" sz="1200" b="1"/>
              <a:t>patch matrix multiplication</a:t>
            </a:r>
          </a:p>
        </p:txBody>
      </p:sp>
      <p:sp>
        <p:nvSpPr>
          <p:cNvPr id="428133" name="Rectangle 101"/>
          <p:cNvSpPr>
            <a:spLocks noChangeArrowheads="1"/>
          </p:cNvSpPr>
          <p:nvPr/>
        </p:nvSpPr>
        <p:spPr bwMode="auto">
          <a:xfrm>
            <a:off x="3429000" y="3352800"/>
            <a:ext cx="304800" cy="287338"/>
          </a:xfrm>
          <a:prstGeom prst="rect">
            <a:avLst/>
          </a:prstGeom>
          <a:solidFill>
            <a:srgbClr val="FAC0EB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34" name="Rectangle 102"/>
          <p:cNvSpPr>
            <a:spLocks noChangeArrowheads="1"/>
          </p:cNvSpPr>
          <p:nvPr/>
        </p:nvSpPr>
        <p:spPr bwMode="auto">
          <a:xfrm>
            <a:off x="4038600" y="3352800"/>
            <a:ext cx="304800" cy="287338"/>
          </a:xfrm>
          <a:prstGeom prst="rect">
            <a:avLst/>
          </a:prstGeom>
          <a:solidFill>
            <a:srgbClr val="FAC0EB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35" name="Rectangle 103"/>
          <p:cNvSpPr>
            <a:spLocks noChangeArrowheads="1"/>
          </p:cNvSpPr>
          <p:nvPr/>
        </p:nvSpPr>
        <p:spPr bwMode="auto">
          <a:xfrm>
            <a:off x="4343400" y="3352800"/>
            <a:ext cx="304800" cy="287338"/>
          </a:xfrm>
          <a:prstGeom prst="rect">
            <a:avLst/>
          </a:prstGeom>
          <a:solidFill>
            <a:srgbClr val="FAC0EB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36" name="Rectangle 104"/>
          <p:cNvSpPr>
            <a:spLocks noChangeArrowheads="1"/>
          </p:cNvSpPr>
          <p:nvPr/>
        </p:nvSpPr>
        <p:spPr bwMode="auto">
          <a:xfrm>
            <a:off x="3733800" y="3352800"/>
            <a:ext cx="304800" cy="287338"/>
          </a:xfrm>
          <a:prstGeom prst="rect">
            <a:avLst/>
          </a:prstGeom>
          <a:solidFill>
            <a:srgbClr val="FAC0EB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37" name="Rectangle 105"/>
          <p:cNvSpPr>
            <a:spLocks noChangeArrowheads="1"/>
          </p:cNvSpPr>
          <p:nvPr/>
        </p:nvSpPr>
        <p:spPr bwMode="auto">
          <a:xfrm>
            <a:off x="3429000" y="3640138"/>
            <a:ext cx="304800" cy="284162"/>
          </a:xfrm>
          <a:prstGeom prst="rect">
            <a:avLst/>
          </a:prstGeom>
          <a:solidFill>
            <a:srgbClr val="FAC0EB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38" name="Rectangle 106"/>
          <p:cNvSpPr>
            <a:spLocks noChangeArrowheads="1"/>
          </p:cNvSpPr>
          <p:nvPr/>
        </p:nvSpPr>
        <p:spPr bwMode="auto">
          <a:xfrm>
            <a:off x="4038600" y="3640138"/>
            <a:ext cx="304800" cy="284162"/>
          </a:xfrm>
          <a:prstGeom prst="rect">
            <a:avLst/>
          </a:prstGeom>
          <a:solidFill>
            <a:srgbClr val="FAC0EB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39" name="Rectangle 107"/>
          <p:cNvSpPr>
            <a:spLocks noChangeArrowheads="1"/>
          </p:cNvSpPr>
          <p:nvPr/>
        </p:nvSpPr>
        <p:spPr bwMode="auto">
          <a:xfrm>
            <a:off x="4343400" y="3640138"/>
            <a:ext cx="304800" cy="284162"/>
          </a:xfrm>
          <a:prstGeom prst="rect">
            <a:avLst/>
          </a:prstGeom>
          <a:solidFill>
            <a:srgbClr val="FAC0EB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40" name="Rectangle 108"/>
          <p:cNvSpPr>
            <a:spLocks noChangeArrowheads="1"/>
          </p:cNvSpPr>
          <p:nvPr/>
        </p:nvSpPr>
        <p:spPr bwMode="auto">
          <a:xfrm>
            <a:off x="3733800" y="3640138"/>
            <a:ext cx="304800" cy="284162"/>
          </a:xfrm>
          <a:prstGeom prst="rect">
            <a:avLst/>
          </a:prstGeom>
          <a:solidFill>
            <a:srgbClr val="FAC0EB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41" name="Rectangle 109"/>
          <p:cNvSpPr>
            <a:spLocks noChangeArrowheads="1"/>
          </p:cNvSpPr>
          <p:nvPr/>
        </p:nvSpPr>
        <p:spPr bwMode="auto">
          <a:xfrm>
            <a:off x="3429000" y="3924300"/>
            <a:ext cx="304800" cy="284163"/>
          </a:xfrm>
          <a:prstGeom prst="rect">
            <a:avLst/>
          </a:prstGeom>
          <a:solidFill>
            <a:srgbClr val="FAC0EB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42" name="Rectangle 110"/>
          <p:cNvSpPr>
            <a:spLocks noChangeArrowheads="1"/>
          </p:cNvSpPr>
          <p:nvPr/>
        </p:nvSpPr>
        <p:spPr bwMode="auto">
          <a:xfrm>
            <a:off x="4038600" y="3924300"/>
            <a:ext cx="304800" cy="284163"/>
          </a:xfrm>
          <a:prstGeom prst="rect">
            <a:avLst/>
          </a:prstGeom>
          <a:solidFill>
            <a:srgbClr val="FAC0EB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43" name="Rectangle 111"/>
          <p:cNvSpPr>
            <a:spLocks noChangeArrowheads="1"/>
          </p:cNvSpPr>
          <p:nvPr/>
        </p:nvSpPr>
        <p:spPr bwMode="auto">
          <a:xfrm>
            <a:off x="4343400" y="3924300"/>
            <a:ext cx="304800" cy="284163"/>
          </a:xfrm>
          <a:prstGeom prst="rect">
            <a:avLst/>
          </a:prstGeom>
          <a:solidFill>
            <a:srgbClr val="FAC0EB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44" name="Rectangle 112"/>
          <p:cNvSpPr>
            <a:spLocks noChangeArrowheads="1"/>
          </p:cNvSpPr>
          <p:nvPr/>
        </p:nvSpPr>
        <p:spPr bwMode="auto">
          <a:xfrm>
            <a:off x="3733800" y="3924300"/>
            <a:ext cx="304800" cy="284163"/>
          </a:xfrm>
          <a:prstGeom prst="rect">
            <a:avLst/>
          </a:prstGeom>
          <a:solidFill>
            <a:srgbClr val="FAC0EB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45" name="Rectangle 113"/>
          <p:cNvSpPr>
            <a:spLocks noChangeArrowheads="1"/>
          </p:cNvSpPr>
          <p:nvPr/>
        </p:nvSpPr>
        <p:spPr bwMode="auto">
          <a:xfrm>
            <a:off x="3429000" y="4208463"/>
            <a:ext cx="304800" cy="287337"/>
          </a:xfrm>
          <a:prstGeom prst="rect">
            <a:avLst/>
          </a:prstGeom>
          <a:solidFill>
            <a:srgbClr val="FAC0EB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46" name="Rectangle 114"/>
          <p:cNvSpPr>
            <a:spLocks noChangeArrowheads="1"/>
          </p:cNvSpPr>
          <p:nvPr/>
        </p:nvSpPr>
        <p:spPr bwMode="auto">
          <a:xfrm>
            <a:off x="4038600" y="4208463"/>
            <a:ext cx="304800" cy="287337"/>
          </a:xfrm>
          <a:prstGeom prst="rect">
            <a:avLst/>
          </a:prstGeom>
          <a:solidFill>
            <a:srgbClr val="FAC0EB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47" name="Rectangle 115"/>
          <p:cNvSpPr>
            <a:spLocks noChangeArrowheads="1"/>
          </p:cNvSpPr>
          <p:nvPr/>
        </p:nvSpPr>
        <p:spPr bwMode="auto">
          <a:xfrm>
            <a:off x="4343400" y="4208463"/>
            <a:ext cx="304800" cy="287337"/>
          </a:xfrm>
          <a:prstGeom prst="rect">
            <a:avLst/>
          </a:prstGeom>
          <a:solidFill>
            <a:srgbClr val="FAC0EB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48" name="Rectangle 116"/>
          <p:cNvSpPr>
            <a:spLocks noChangeArrowheads="1"/>
          </p:cNvSpPr>
          <p:nvPr/>
        </p:nvSpPr>
        <p:spPr bwMode="auto">
          <a:xfrm>
            <a:off x="3733800" y="4208463"/>
            <a:ext cx="304800" cy="287337"/>
          </a:xfrm>
          <a:prstGeom prst="rect">
            <a:avLst/>
          </a:prstGeom>
          <a:solidFill>
            <a:srgbClr val="FAC0EB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8149" name="Rectangle 117"/>
          <p:cNvSpPr>
            <a:spLocks noChangeArrowheads="1"/>
          </p:cNvSpPr>
          <p:nvPr/>
        </p:nvSpPr>
        <p:spPr bwMode="auto">
          <a:xfrm>
            <a:off x="3632200" y="3508375"/>
            <a:ext cx="609600" cy="623888"/>
          </a:xfrm>
          <a:prstGeom prst="rect">
            <a:avLst/>
          </a:prstGeom>
          <a:noFill/>
          <a:ln w="1905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wrap="none" lIns="182880" tIns="137160" rIns="182880" bIns="137160" anchor="ctr">
            <a:spAutoFit/>
          </a:bodyPr>
          <a:lstStyle/>
          <a:p>
            <a:endParaRPr lang="en-US"/>
          </a:p>
        </p:txBody>
      </p:sp>
      <p:sp>
        <p:nvSpPr>
          <p:cNvPr id="428150" name="Text Box 118"/>
          <p:cNvSpPr txBox="1">
            <a:spLocks noChangeArrowheads="1"/>
          </p:cNvSpPr>
          <p:nvPr/>
        </p:nvSpPr>
        <p:spPr bwMode="auto">
          <a:xfrm>
            <a:off x="2941638" y="3675063"/>
            <a:ext cx="490537" cy="455612"/>
          </a:xfrm>
          <a:prstGeom prst="rect">
            <a:avLst/>
          </a:prstGeom>
          <a:noFill/>
          <a:ln w="19050" cap="sq" algn="ctr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pPr algn="l"/>
            <a:r>
              <a:rPr lang="en-US" sz="1200" b="1"/>
              <a:t>=</a:t>
            </a:r>
          </a:p>
        </p:txBody>
      </p:sp>
      <p:sp>
        <p:nvSpPr>
          <p:cNvPr id="428151" name="Text Box 119"/>
          <p:cNvSpPr txBox="1">
            <a:spLocks noChangeArrowheads="1"/>
          </p:cNvSpPr>
          <p:nvPr/>
        </p:nvSpPr>
        <p:spPr bwMode="auto">
          <a:xfrm>
            <a:off x="1957388" y="5181600"/>
            <a:ext cx="5307012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dirty="0"/>
              <a:t>http://hpc.pnl.gov/projects/srumma/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457200"/>
            <a:ext cx="7594600" cy="990600"/>
          </a:xfrm>
        </p:spPr>
        <p:txBody>
          <a:bodyPr/>
          <a:lstStyle/>
          <a:p>
            <a:r>
              <a:rPr lang="en-US" sz="2800" dirty="0"/>
              <a:t>SRUMMA Matrix Multiplication:</a:t>
            </a:r>
            <a:br>
              <a:rPr lang="en-US" sz="2800" dirty="0"/>
            </a:br>
            <a:r>
              <a:rPr lang="en-US" sz="2800" dirty="0"/>
              <a:t>Improvement over PBLAS/</a:t>
            </a:r>
            <a:r>
              <a:rPr lang="en-US" sz="2800" dirty="0" err="1"/>
              <a:t>ScaLAPACK</a:t>
            </a:r>
            <a:endParaRPr lang="en-US" sz="2800" dirty="0"/>
          </a:p>
        </p:txBody>
      </p:sp>
      <p:graphicFrame>
        <p:nvGraphicFramePr>
          <p:cNvPr id="5" name="Object 3"/>
          <p:cNvGraphicFramePr>
            <a:graphicFrameLocks noGrp="1"/>
          </p:cNvGraphicFramePr>
          <p:nvPr>
            <p:ph idx="1"/>
          </p:nvPr>
        </p:nvGraphicFramePr>
        <p:xfrm>
          <a:off x="457200" y="1295400"/>
          <a:ext cx="8229601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Information</a:t>
            </a:r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8229600" cy="5105400"/>
          </a:xfrm>
        </p:spPr>
        <p:txBody>
          <a:bodyPr/>
          <a:lstStyle/>
          <a:p>
            <a:r>
              <a:rPr lang="en-US" i="1" u="sng"/>
              <a:t>Example:</a:t>
            </a:r>
            <a:r>
              <a:rPr lang="en-US"/>
              <a:t> </a:t>
            </a:r>
          </a:p>
          <a:p>
            <a:r>
              <a:rPr lang="en-US"/>
              <a:t>2 nodes with 4 processors each. Say, there are 7 processes created. 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ga_cluster_nnodes</a:t>
            </a:r>
            <a:r>
              <a:rPr lang="en-US"/>
              <a:t> returns 2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ga_cluster_nodeid</a:t>
            </a:r>
            <a:r>
              <a:rPr lang="en-US"/>
              <a:t> returns 0 or 1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ga_cluster_nprocs(inode)</a:t>
            </a:r>
            <a:r>
              <a:rPr lang="en-US"/>
              <a:t> returns 4 or 3</a:t>
            </a:r>
          </a:p>
          <a:p>
            <a:pPr lvl="1"/>
            <a:r>
              <a:rPr lang="en-US">
                <a:solidFill>
                  <a:schemeClr val="hlink"/>
                </a:solidFill>
              </a:rPr>
              <a:t>ga_cluster_procid(inode,iproc) </a:t>
            </a:r>
            <a:r>
              <a:rPr lang="en-US"/>
              <a:t>returns a processor ID</a:t>
            </a:r>
          </a:p>
        </p:txBody>
      </p:sp>
      <p:pic>
        <p:nvPicPr>
          <p:cNvPr id="550916" name="Picture 4" descr="clus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425" y="3667125"/>
            <a:ext cx="6810375" cy="2657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295400"/>
            <a:ext cx="8186738" cy="3575050"/>
          </a:xfrm>
        </p:spPr>
        <p:txBody>
          <a:bodyPr/>
          <a:lstStyle/>
          <a:p>
            <a:r>
              <a:rPr lang="en-US" sz="2000" dirty="0" smtClean="0"/>
              <a:t>Strong Scaling:</a:t>
            </a:r>
          </a:p>
          <a:p>
            <a:pPr>
              <a:buFont typeface="Monotype Sorts" pitchFamily="2" charset="2"/>
              <a:buNone/>
            </a:pPr>
            <a:r>
              <a:rPr lang="en-US" sz="2000" dirty="0" smtClean="0"/>
              <a:t>    For a given size problem, the time to execute is inversely proportional to the number of processors used. If you want to get your answers faster, you want a strong scaling program.</a:t>
            </a:r>
          </a:p>
          <a:p>
            <a:r>
              <a:rPr lang="en-US" sz="2000" dirty="0" smtClean="0"/>
              <a:t>Weak Scaling:</a:t>
            </a:r>
          </a:p>
          <a:p>
            <a:pPr>
              <a:buFont typeface="Monotype Sorts" pitchFamily="2" charset="2"/>
              <a:buNone/>
            </a:pPr>
            <a:r>
              <a:rPr lang="en-US" sz="2000" dirty="0" smtClean="0"/>
              <a:t>    If the problem size increases in proportion to the number of processors, the execution time is constant. If you want to run larger calculations, you are looking for weak scaling.</a:t>
            </a:r>
          </a:p>
          <a:p>
            <a:r>
              <a:rPr lang="en-US" sz="2000" dirty="0" smtClean="0"/>
              <a:t>Speedup:</a:t>
            </a:r>
          </a:p>
          <a:p>
            <a:pPr>
              <a:buFont typeface="Monotype Sorts" pitchFamily="2" charset="2"/>
              <a:buNone/>
            </a:pPr>
            <a:r>
              <a:rPr lang="en-US" sz="2000" dirty="0" smtClean="0"/>
              <a:t>    The ratio of the execution time on N processors to the execution time on 1 processor. If your code is linearly scaling (the best case) then speedup is equal to the number of processors.</a:t>
            </a:r>
          </a:p>
          <a:p>
            <a:r>
              <a:rPr lang="en-US" sz="2000" dirty="0" smtClean="0"/>
              <a:t>Strong Scaling and Weak Scaling are not incompatible. You can have both.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Information (cont.)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143000"/>
            <a:ext cx="8186738" cy="3575050"/>
          </a:xfrm>
        </p:spPr>
        <p:txBody>
          <a:bodyPr/>
          <a:lstStyle/>
          <a:p>
            <a:r>
              <a:rPr lang="en-US" sz="2200" dirty="0" smtClean="0"/>
              <a:t>To return the total number of nodes that the program is running on:</a:t>
            </a:r>
          </a:p>
          <a:p>
            <a:pPr lvl="1"/>
            <a:r>
              <a:rPr lang="en-US" b="1" dirty="0" smtClean="0"/>
              <a:t>Fortran</a:t>
            </a:r>
            <a:r>
              <a:rPr lang="en-US" dirty="0" smtClean="0"/>
              <a:t>	integer function </a:t>
            </a:r>
            <a:r>
              <a:rPr lang="en-US" dirty="0" err="1" smtClean="0"/>
              <a:t>ga_cluster_nnodes</a:t>
            </a:r>
            <a:r>
              <a:rPr lang="en-US" dirty="0" smtClean="0"/>
              <a:t>()</a:t>
            </a:r>
          </a:p>
          <a:p>
            <a:pPr lvl="1"/>
            <a:r>
              <a:rPr lang="en-US" b="1" dirty="0" smtClean="0"/>
              <a:t>C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GA_Cluster_nnodes</a:t>
            </a:r>
            <a:r>
              <a:rPr lang="en-US" dirty="0" smtClean="0"/>
              <a:t>()</a:t>
            </a:r>
          </a:p>
          <a:p>
            <a:pPr lvl="1"/>
            <a:r>
              <a:rPr lang="en-US" b="1" dirty="0" smtClean="0"/>
              <a:t>Python	</a:t>
            </a:r>
            <a:r>
              <a:rPr lang="en-US" dirty="0" err="1" smtClean="0"/>
              <a:t>nnodes</a:t>
            </a:r>
            <a:r>
              <a:rPr lang="en-US" dirty="0" smtClean="0"/>
              <a:t> = </a:t>
            </a:r>
            <a:r>
              <a:rPr lang="en-US" dirty="0" err="1" smtClean="0"/>
              <a:t>ga.cluster_nnodes</a:t>
            </a:r>
            <a:r>
              <a:rPr lang="en-US" dirty="0" smtClean="0"/>
              <a:t>()</a:t>
            </a:r>
            <a:endParaRPr lang="en-US" b="1" dirty="0" smtClean="0"/>
          </a:p>
          <a:p>
            <a:r>
              <a:rPr lang="en-US" sz="2200" dirty="0" smtClean="0"/>
              <a:t>To return the node ID of the process:</a:t>
            </a:r>
          </a:p>
          <a:p>
            <a:pPr lvl="1"/>
            <a:r>
              <a:rPr lang="en-US" b="1" dirty="0" smtClean="0"/>
              <a:t>Fortran	</a:t>
            </a:r>
            <a:r>
              <a:rPr lang="en-US" dirty="0" smtClean="0"/>
              <a:t>integer function </a:t>
            </a:r>
            <a:r>
              <a:rPr lang="en-US" dirty="0" err="1" smtClean="0"/>
              <a:t>ga_cluster_nodeid</a:t>
            </a:r>
            <a:r>
              <a:rPr lang="en-US" dirty="0" smtClean="0"/>
              <a:t>()</a:t>
            </a:r>
          </a:p>
          <a:p>
            <a:pPr lvl="1"/>
            <a:r>
              <a:rPr lang="en-US" b="1" dirty="0" smtClean="0"/>
              <a:t>C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GA_Cluster_nodeid</a:t>
            </a:r>
            <a:r>
              <a:rPr lang="en-US" dirty="0" smtClean="0"/>
              <a:t>()</a:t>
            </a:r>
          </a:p>
          <a:p>
            <a:pPr lvl="1"/>
            <a:r>
              <a:rPr lang="en-US" b="1" dirty="0" smtClean="0"/>
              <a:t>Python	</a:t>
            </a:r>
            <a:r>
              <a:rPr lang="en-US" dirty="0" err="1" smtClean="0"/>
              <a:t>nodeid</a:t>
            </a:r>
            <a:r>
              <a:rPr lang="en-US" dirty="0" smtClean="0"/>
              <a:t> = </a:t>
            </a:r>
            <a:r>
              <a:rPr lang="en-US" dirty="0" err="1" smtClean="0"/>
              <a:t>ga.cluster_nodeid</a:t>
            </a:r>
            <a:r>
              <a:rPr lang="en-US" dirty="0" smtClean="0"/>
              <a:t>()</a:t>
            </a:r>
            <a:endParaRPr lang="en-US" b="1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3086100" y="4572000"/>
            <a:ext cx="2971800" cy="1905000"/>
            <a:chOff x="5257800" y="4114800"/>
            <a:chExt cx="2971800" cy="1905000"/>
          </a:xfrm>
        </p:grpSpPr>
        <p:sp>
          <p:nvSpPr>
            <p:cNvPr id="17" name="Rectangle 4"/>
            <p:cNvSpPr>
              <a:spLocks noChangeArrowheads="1"/>
            </p:cNvSpPr>
            <p:nvPr/>
          </p:nvSpPr>
          <p:spPr bwMode="auto">
            <a:xfrm>
              <a:off x="5257800" y="4648200"/>
              <a:ext cx="685800" cy="685800"/>
            </a:xfrm>
            <a:prstGeom prst="rect">
              <a:avLst/>
            </a:prstGeom>
            <a:solidFill>
              <a:schemeClr val="accent1"/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pPr algn="l"/>
              <a:endParaRPr lang="en-US"/>
            </a:p>
          </p:txBody>
        </p:sp>
        <p:sp>
          <p:nvSpPr>
            <p:cNvPr id="18" name="Rectangle 5"/>
            <p:cNvSpPr>
              <a:spLocks noChangeArrowheads="1"/>
            </p:cNvSpPr>
            <p:nvPr/>
          </p:nvSpPr>
          <p:spPr bwMode="auto">
            <a:xfrm>
              <a:off x="5257800" y="5334000"/>
              <a:ext cx="685800" cy="685800"/>
            </a:xfrm>
            <a:prstGeom prst="rect">
              <a:avLst/>
            </a:prstGeom>
            <a:solidFill>
              <a:schemeClr val="accent1"/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pPr algn="l"/>
              <a:endParaRPr lang="en-US"/>
            </a:p>
          </p:txBody>
        </p:sp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5943600" y="4648200"/>
              <a:ext cx="685800" cy="685800"/>
            </a:xfrm>
            <a:prstGeom prst="rect">
              <a:avLst/>
            </a:prstGeom>
            <a:solidFill>
              <a:schemeClr val="accent1"/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pPr algn="l"/>
              <a:endParaRPr lang="en-US"/>
            </a:p>
          </p:txBody>
        </p:sp>
        <p:sp>
          <p:nvSpPr>
            <p:cNvPr id="20" name="Rectangle 7"/>
            <p:cNvSpPr>
              <a:spLocks noChangeArrowheads="1"/>
            </p:cNvSpPr>
            <p:nvPr/>
          </p:nvSpPr>
          <p:spPr bwMode="auto">
            <a:xfrm>
              <a:off x="5943600" y="5334000"/>
              <a:ext cx="685800" cy="685800"/>
            </a:xfrm>
            <a:prstGeom prst="rect">
              <a:avLst/>
            </a:prstGeom>
            <a:solidFill>
              <a:schemeClr val="accent1"/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pPr algn="l"/>
              <a:endParaRPr lang="en-US"/>
            </a:p>
          </p:txBody>
        </p:sp>
        <p:sp>
          <p:nvSpPr>
            <p:cNvPr id="21" name="Rectangle 8"/>
            <p:cNvSpPr>
              <a:spLocks noChangeArrowheads="1"/>
            </p:cNvSpPr>
            <p:nvPr/>
          </p:nvSpPr>
          <p:spPr bwMode="auto">
            <a:xfrm>
              <a:off x="6858000" y="4648200"/>
              <a:ext cx="685800" cy="685800"/>
            </a:xfrm>
            <a:prstGeom prst="rect">
              <a:avLst/>
            </a:prstGeom>
            <a:solidFill>
              <a:schemeClr val="accent1"/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pPr algn="l"/>
              <a:endParaRPr lang="en-US"/>
            </a:p>
          </p:txBody>
        </p:sp>
        <p:sp>
          <p:nvSpPr>
            <p:cNvPr id="22" name="Rectangle 9"/>
            <p:cNvSpPr>
              <a:spLocks noChangeArrowheads="1"/>
            </p:cNvSpPr>
            <p:nvPr/>
          </p:nvSpPr>
          <p:spPr bwMode="auto">
            <a:xfrm>
              <a:off x="6858000" y="5334000"/>
              <a:ext cx="685800" cy="685800"/>
            </a:xfrm>
            <a:prstGeom prst="rect">
              <a:avLst/>
            </a:prstGeom>
            <a:solidFill>
              <a:schemeClr val="accent1"/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pPr algn="l"/>
              <a:endParaRPr lang="en-US"/>
            </a:p>
          </p:txBody>
        </p:sp>
        <p:sp>
          <p:nvSpPr>
            <p:cNvPr id="23" name="Rectangle 10"/>
            <p:cNvSpPr>
              <a:spLocks noChangeArrowheads="1"/>
            </p:cNvSpPr>
            <p:nvPr/>
          </p:nvSpPr>
          <p:spPr bwMode="auto">
            <a:xfrm>
              <a:off x="7543800" y="4648200"/>
              <a:ext cx="685800" cy="685800"/>
            </a:xfrm>
            <a:prstGeom prst="rect">
              <a:avLst/>
            </a:prstGeom>
            <a:solidFill>
              <a:schemeClr val="accent1"/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pPr algn="l"/>
              <a:endParaRPr lang="en-US"/>
            </a:p>
          </p:txBody>
        </p:sp>
        <p:sp>
          <p:nvSpPr>
            <p:cNvPr id="24" name="Rectangle 11"/>
            <p:cNvSpPr>
              <a:spLocks noChangeArrowheads="1"/>
            </p:cNvSpPr>
            <p:nvPr/>
          </p:nvSpPr>
          <p:spPr bwMode="auto">
            <a:xfrm>
              <a:off x="7543800" y="5334000"/>
              <a:ext cx="685800" cy="685800"/>
            </a:xfrm>
            <a:prstGeom prst="rect">
              <a:avLst/>
            </a:prstGeom>
            <a:solidFill>
              <a:schemeClr val="accent1"/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pPr algn="l"/>
              <a:endParaRPr lang="en-US"/>
            </a:p>
          </p:txBody>
        </p:sp>
        <p:sp>
          <p:nvSpPr>
            <p:cNvPr id="25" name="Text Box 12"/>
            <p:cNvSpPr txBox="1">
              <a:spLocks noChangeArrowheads="1"/>
            </p:cNvSpPr>
            <p:nvPr/>
          </p:nvSpPr>
          <p:spPr bwMode="auto">
            <a:xfrm>
              <a:off x="5635560" y="4114800"/>
              <a:ext cx="649419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l"/>
              <a:r>
                <a:rPr lang="en-US" sz="1800"/>
                <a:t>N0</a:t>
              </a:r>
            </a:p>
          </p:txBody>
        </p:sp>
        <p:sp>
          <p:nvSpPr>
            <p:cNvPr id="26" name="Text Box 13"/>
            <p:cNvSpPr txBox="1">
              <a:spLocks noChangeArrowheads="1"/>
            </p:cNvSpPr>
            <p:nvPr/>
          </p:nvSpPr>
          <p:spPr bwMode="auto">
            <a:xfrm>
              <a:off x="7235760" y="4114800"/>
              <a:ext cx="649419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algn="l"/>
              <a:r>
                <a:rPr lang="en-US" sz="1800"/>
                <a:t>N1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Cluster Information (cont.)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143000"/>
            <a:ext cx="8186738" cy="3575050"/>
          </a:xfrm>
        </p:spPr>
        <p:txBody>
          <a:bodyPr/>
          <a:lstStyle/>
          <a:p>
            <a:r>
              <a:rPr lang="en-US" sz="2200" dirty="0" smtClean="0"/>
              <a:t>To return the number of processors available on node </a:t>
            </a:r>
            <a:r>
              <a:rPr lang="en-US" sz="2200" dirty="0" err="1" smtClean="0"/>
              <a:t>inode</a:t>
            </a:r>
            <a:r>
              <a:rPr lang="en-US" sz="2200" dirty="0" smtClean="0"/>
              <a:t>:</a:t>
            </a:r>
          </a:p>
          <a:p>
            <a:pPr lvl="1"/>
            <a:r>
              <a:rPr lang="en-US" b="1" dirty="0" smtClean="0"/>
              <a:t>Fortran	</a:t>
            </a:r>
            <a:r>
              <a:rPr lang="en-US" dirty="0" smtClean="0"/>
              <a:t>integer function </a:t>
            </a:r>
            <a:r>
              <a:rPr lang="en-US" dirty="0" err="1" smtClean="0"/>
              <a:t>ga_cluster_nprocs(inode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C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GA_Cluster_nprocs(int</a:t>
            </a:r>
            <a:r>
              <a:rPr lang="en-US" dirty="0" smtClean="0"/>
              <a:t> </a:t>
            </a:r>
            <a:r>
              <a:rPr lang="en-US" dirty="0" err="1" smtClean="0"/>
              <a:t>inode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Python	</a:t>
            </a:r>
            <a:r>
              <a:rPr lang="en-US" dirty="0" err="1" smtClean="0"/>
              <a:t>nprocs</a:t>
            </a:r>
            <a:r>
              <a:rPr lang="en-US" dirty="0" smtClean="0"/>
              <a:t> = </a:t>
            </a:r>
            <a:r>
              <a:rPr lang="en-US" dirty="0" err="1" smtClean="0"/>
              <a:t>ga.cluster_nprocs(inode</a:t>
            </a:r>
            <a:r>
              <a:rPr lang="en-US" dirty="0" smtClean="0"/>
              <a:t>)</a:t>
            </a:r>
            <a:endParaRPr lang="en-US" b="1" dirty="0" smtClean="0"/>
          </a:p>
          <a:p>
            <a:r>
              <a:rPr lang="en-US" sz="2200" dirty="0" smtClean="0"/>
              <a:t>To return the processor ID associated with node </a:t>
            </a:r>
            <a:r>
              <a:rPr lang="en-US" sz="2200" dirty="0" err="1" smtClean="0"/>
              <a:t>inode</a:t>
            </a:r>
            <a:r>
              <a:rPr lang="en-US" sz="2200" dirty="0" smtClean="0"/>
              <a:t> and the local processor ID </a:t>
            </a:r>
            <a:r>
              <a:rPr lang="en-US" sz="2200" dirty="0" err="1" smtClean="0"/>
              <a:t>iproc</a:t>
            </a:r>
            <a:r>
              <a:rPr lang="en-US" sz="2200" dirty="0" smtClean="0"/>
              <a:t>:</a:t>
            </a:r>
          </a:p>
          <a:p>
            <a:pPr lvl="1"/>
            <a:r>
              <a:rPr lang="en-US" b="1" dirty="0" smtClean="0"/>
              <a:t>Fortran	</a:t>
            </a:r>
            <a:r>
              <a:rPr lang="en-US" dirty="0" smtClean="0"/>
              <a:t>integer function </a:t>
            </a:r>
            <a:r>
              <a:rPr lang="en-US" dirty="0" err="1" smtClean="0"/>
              <a:t>ga_cluster_procid(inode</a:t>
            </a:r>
            <a:r>
              <a:rPr lang="en-US" dirty="0" smtClean="0"/>
              <a:t>, </a:t>
            </a:r>
            <a:r>
              <a:rPr lang="en-US" dirty="0" err="1" smtClean="0"/>
              <a:t>iproc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C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GA_Cluster_procid(int</a:t>
            </a:r>
            <a:r>
              <a:rPr lang="en-US" dirty="0" smtClean="0"/>
              <a:t> </a:t>
            </a:r>
            <a:r>
              <a:rPr lang="en-US" dirty="0" err="1" smtClean="0"/>
              <a:t>inode</a:t>
            </a:r>
            <a:r>
              <a:rPr lang="en-US" dirty="0" smtClean="0"/>
              <a:t>, 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iproc</a:t>
            </a:r>
            <a:r>
              <a:rPr lang="en-US" dirty="0" smtClean="0"/>
              <a:t>)</a:t>
            </a:r>
          </a:p>
          <a:p>
            <a:pPr lvl="1"/>
            <a:r>
              <a:rPr lang="en-US" b="1" dirty="0" smtClean="0"/>
              <a:t>Python	</a:t>
            </a:r>
            <a:r>
              <a:rPr lang="en-US" dirty="0" err="1" smtClean="0"/>
              <a:t>procid</a:t>
            </a:r>
            <a:r>
              <a:rPr lang="en-US" dirty="0" smtClean="0"/>
              <a:t> = </a:t>
            </a:r>
            <a:r>
              <a:rPr lang="en-US" dirty="0" err="1" smtClean="0"/>
              <a:t>ga.cluster_procid(inode</a:t>
            </a:r>
            <a:r>
              <a:rPr lang="en-US" dirty="0" smtClean="0"/>
              <a:t>, </a:t>
            </a:r>
            <a:r>
              <a:rPr lang="en-US" dirty="0" err="1" smtClean="0"/>
              <a:t>iproc</a:t>
            </a:r>
            <a:r>
              <a:rPr lang="en-US" dirty="0" smtClean="0"/>
              <a:t>)</a:t>
            </a:r>
            <a:endParaRPr lang="en-US" b="1" dirty="0" smtClean="0"/>
          </a:p>
        </p:txBody>
      </p:sp>
      <p:grpSp>
        <p:nvGrpSpPr>
          <p:cNvPr id="15" name="Group 14"/>
          <p:cNvGrpSpPr/>
          <p:nvPr/>
        </p:nvGrpSpPr>
        <p:grpSpPr>
          <a:xfrm>
            <a:off x="3086100" y="5029200"/>
            <a:ext cx="2971800" cy="1371600"/>
            <a:chOff x="3429000" y="3810000"/>
            <a:chExt cx="2971800" cy="1371600"/>
          </a:xfrm>
        </p:grpSpPr>
        <p:sp>
          <p:nvSpPr>
            <p:cNvPr id="16" name="Text Box 4"/>
            <p:cNvSpPr txBox="1">
              <a:spLocks noChangeArrowheads="1"/>
            </p:cNvSpPr>
            <p:nvPr/>
          </p:nvSpPr>
          <p:spPr bwMode="auto">
            <a:xfrm>
              <a:off x="3703638" y="3829050"/>
              <a:ext cx="365125" cy="6381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905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endParaRPr lang="en-US"/>
            </a:p>
          </p:txBody>
        </p:sp>
        <p:sp>
          <p:nvSpPr>
            <p:cNvPr id="17" name="Rectangle 5"/>
            <p:cNvSpPr>
              <a:spLocks noChangeArrowheads="1"/>
            </p:cNvSpPr>
            <p:nvPr/>
          </p:nvSpPr>
          <p:spPr bwMode="auto">
            <a:xfrm>
              <a:off x="3429000" y="3810000"/>
              <a:ext cx="685800" cy="685800"/>
            </a:xfrm>
            <a:prstGeom prst="rect">
              <a:avLst/>
            </a:prstGeom>
            <a:solidFill>
              <a:schemeClr val="accent1"/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r>
                <a:rPr lang="en-US"/>
                <a:t>0(0)</a:t>
              </a:r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4114800" y="3810000"/>
              <a:ext cx="685800" cy="685800"/>
            </a:xfrm>
            <a:prstGeom prst="rect">
              <a:avLst/>
            </a:prstGeom>
            <a:solidFill>
              <a:schemeClr val="accent1"/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r>
                <a:rPr lang="en-US" dirty="0"/>
                <a:t>1(1)</a:t>
              </a:r>
            </a:p>
          </p:txBody>
        </p:sp>
        <p:sp>
          <p:nvSpPr>
            <p:cNvPr id="19" name="Rectangle 7"/>
            <p:cNvSpPr>
              <a:spLocks noChangeArrowheads="1"/>
            </p:cNvSpPr>
            <p:nvPr/>
          </p:nvSpPr>
          <p:spPr bwMode="auto">
            <a:xfrm>
              <a:off x="3429000" y="4495800"/>
              <a:ext cx="685800" cy="685800"/>
            </a:xfrm>
            <a:prstGeom prst="rect">
              <a:avLst/>
            </a:prstGeom>
            <a:solidFill>
              <a:schemeClr val="accent1"/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r>
                <a:rPr lang="en-US" dirty="0"/>
                <a:t>2(2)</a:t>
              </a:r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auto">
            <a:xfrm>
              <a:off x="4114800" y="4495800"/>
              <a:ext cx="685800" cy="685800"/>
            </a:xfrm>
            <a:prstGeom prst="rect">
              <a:avLst/>
            </a:prstGeom>
            <a:solidFill>
              <a:schemeClr val="accent1"/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r>
                <a:rPr lang="en-US"/>
                <a:t>3(3)</a:t>
              </a:r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auto">
            <a:xfrm>
              <a:off x="5029200" y="3810000"/>
              <a:ext cx="685800" cy="685800"/>
            </a:xfrm>
            <a:prstGeom prst="rect">
              <a:avLst/>
            </a:prstGeom>
            <a:solidFill>
              <a:schemeClr val="accent1"/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r>
                <a:rPr lang="en-US"/>
                <a:t>4(0)</a:t>
              </a:r>
            </a:p>
          </p:txBody>
        </p:sp>
        <p:sp>
          <p:nvSpPr>
            <p:cNvPr id="22" name="Rectangle 10"/>
            <p:cNvSpPr>
              <a:spLocks noChangeArrowheads="1"/>
            </p:cNvSpPr>
            <p:nvPr/>
          </p:nvSpPr>
          <p:spPr bwMode="auto">
            <a:xfrm>
              <a:off x="5715000" y="3810000"/>
              <a:ext cx="685800" cy="685800"/>
            </a:xfrm>
            <a:prstGeom prst="rect">
              <a:avLst/>
            </a:prstGeom>
            <a:solidFill>
              <a:schemeClr val="accent1"/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r>
                <a:rPr lang="en-US" dirty="0"/>
                <a:t>5(1)</a:t>
              </a:r>
            </a:p>
          </p:txBody>
        </p:sp>
        <p:sp>
          <p:nvSpPr>
            <p:cNvPr id="23" name="Rectangle 11"/>
            <p:cNvSpPr>
              <a:spLocks noChangeArrowheads="1"/>
            </p:cNvSpPr>
            <p:nvPr/>
          </p:nvSpPr>
          <p:spPr bwMode="auto">
            <a:xfrm>
              <a:off x="5029200" y="4495800"/>
              <a:ext cx="685800" cy="685800"/>
            </a:xfrm>
            <a:prstGeom prst="rect">
              <a:avLst/>
            </a:prstGeom>
            <a:solidFill>
              <a:schemeClr val="accent1"/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r>
                <a:rPr lang="en-US"/>
                <a:t>6(2)</a:t>
              </a:r>
            </a:p>
          </p:txBody>
        </p:sp>
        <p:sp>
          <p:nvSpPr>
            <p:cNvPr id="24" name="Rectangle 12"/>
            <p:cNvSpPr>
              <a:spLocks noChangeArrowheads="1"/>
            </p:cNvSpPr>
            <p:nvPr/>
          </p:nvSpPr>
          <p:spPr bwMode="auto">
            <a:xfrm>
              <a:off x="5715000" y="4495800"/>
              <a:ext cx="685800" cy="685800"/>
            </a:xfrm>
            <a:prstGeom prst="rect">
              <a:avLst/>
            </a:prstGeom>
            <a:solidFill>
              <a:schemeClr val="accent1"/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182880" tIns="137160" rIns="182880" bIns="137160" anchor="ctr"/>
            <a:lstStyle/>
            <a:p>
              <a:r>
                <a:rPr lang="en-US"/>
                <a:t>7(3)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Accessing Processor Memory</a:t>
            </a:r>
          </a:p>
        </p:txBody>
      </p:sp>
      <p:sp>
        <p:nvSpPr>
          <p:cNvPr id="556036" name="Rectangle 4"/>
          <p:cNvSpPr>
            <a:spLocks noChangeArrowheads="1"/>
          </p:cNvSpPr>
          <p:nvPr/>
        </p:nvSpPr>
        <p:spPr bwMode="auto">
          <a:xfrm>
            <a:off x="2819400" y="1447800"/>
            <a:ext cx="4191000" cy="41910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6037" name="Text Box 5"/>
          <p:cNvSpPr txBox="1">
            <a:spLocks noChangeArrowheads="1"/>
          </p:cNvSpPr>
          <p:nvPr/>
        </p:nvSpPr>
        <p:spPr bwMode="auto">
          <a:xfrm>
            <a:off x="4419600" y="838200"/>
            <a:ext cx="1062038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Node</a:t>
            </a:r>
          </a:p>
        </p:txBody>
      </p:sp>
      <p:sp>
        <p:nvSpPr>
          <p:cNvPr id="556038" name="Rectangle 6"/>
          <p:cNvSpPr>
            <a:spLocks noChangeArrowheads="1"/>
          </p:cNvSpPr>
          <p:nvPr/>
        </p:nvSpPr>
        <p:spPr bwMode="auto">
          <a:xfrm>
            <a:off x="3048000" y="1828800"/>
            <a:ext cx="3657600" cy="23622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6039" name="Line 7"/>
          <p:cNvSpPr>
            <a:spLocks noChangeShapeType="1"/>
          </p:cNvSpPr>
          <p:nvPr/>
        </p:nvSpPr>
        <p:spPr bwMode="auto">
          <a:xfrm>
            <a:off x="3962400" y="1828800"/>
            <a:ext cx="0" cy="2362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6040" name="Line 8"/>
          <p:cNvSpPr>
            <a:spLocks noChangeShapeType="1"/>
          </p:cNvSpPr>
          <p:nvPr/>
        </p:nvSpPr>
        <p:spPr bwMode="auto">
          <a:xfrm>
            <a:off x="4876800" y="1828800"/>
            <a:ext cx="0" cy="2362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6042" name="Line 10"/>
          <p:cNvSpPr>
            <a:spLocks noChangeShapeType="1"/>
          </p:cNvSpPr>
          <p:nvPr/>
        </p:nvSpPr>
        <p:spPr bwMode="auto">
          <a:xfrm>
            <a:off x="5791200" y="1828800"/>
            <a:ext cx="0" cy="2362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6044" name="Text Box 12"/>
          <p:cNvSpPr txBox="1">
            <a:spLocks noChangeArrowheads="1"/>
          </p:cNvSpPr>
          <p:nvPr/>
        </p:nvSpPr>
        <p:spPr bwMode="auto">
          <a:xfrm>
            <a:off x="3200400" y="1981200"/>
            <a:ext cx="665163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8</a:t>
            </a:r>
            <a:endParaRPr lang="en-US"/>
          </a:p>
        </p:txBody>
      </p:sp>
      <p:sp>
        <p:nvSpPr>
          <p:cNvPr id="556045" name="Text Box 13"/>
          <p:cNvSpPr txBox="1">
            <a:spLocks noChangeArrowheads="1"/>
          </p:cNvSpPr>
          <p:nvPr/>
        </p:nvSpPr>
        <p:spPr bwMode="auto">
          <a:xfrm>
            <a:off x="4114800" y="1981200"/>
            <a:ext cx="665163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9</a:t>
            </a:r>
            <a:endParaRPr lang="en-US"/>
          </a:p>
        </p:txBody>
      </p:sp>
      <p:sp>
        <p:nvSpPr>
          <p:cNvPr id="556046" name="Text Box 14"/>
          <p:cNvSpPr txBox="1">
            <a:spLocks noChangeArrowheads="1"/>
          </p:cNvSpPr>
          <p:nvPr/>
        </p:nvSpPr>
        <p:spPr bwMode="auto">
          <a:xfrm>
            <a:off x="4973638" y="1981200"/>
            <a:ext cx="776287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10</a:t>
            </a:r>
            <a:endParaRPr lang="en-US"/>
          </a:p>
        </p:txBody>
      </p:sp>
      <p:sp>
        <p:nvSpPr>
          <p:cNvPr id="556047" name="Text Box 15"/>
          <p:cNvSpPr txBox="1">
            <a:spLocks noChangeArrowheads="1"/>
          </p:cNvSpPr>
          <p:nvPr/>
        </p:nvSpPr>
        <p:spPr bwMode="auto">
          <a:xfrm>
            <a:off x="5888038" y="1981200"/>
            <a:ext cx="776287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11</a:t>
            </a:r>
            <a:endParaRPr lang="en-US"/>
          </a:p>
        </p:txBody>
      </p:sp>
      <p:sp>
        <p:nvSpPr>
          <p:cNvPr id="556048" name="Oval 16"/>
          <p:cNvSpPr>
            <a:spLocks noChangeArrowheads="1"/>
          </p:cNvSpPr>
          <p:nvPr/>
        </p:nvSpPr>
        <p:spPr bwMode="auto">
          <a:xfrm>
            <a:off x="3200400" y="4648200"/>
            <a:ext cx="609600" cy="609600"/>
          </a:xfrm>
          <a:prstGeom prst="ellipse">
            <a:avLst/>
          </a:prstGeom>
          <a:solidFill>
            <a:srgbClr val="00FF00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P</a:t>
            </a:r>
            <a:r>
              <a:rPr lang="en-US" baseline="-25000"/>
              <a:t>8</a:t>
            </a:r>
            <a:endParaRPr lang="en-US"/>
          </a:p>
        </p:txBody>
      </p:sp>
      <p:sp>
        <p:nvSpPr>
          <p:cNvPr id="556050" name="Oval 18"/>
          <p:cNvSpPr>
            <a:spLocks noChangeArrowheads="1"/>
          </p:cNvSpPr>
          <p:nvPr/>
        </p:nvSpPr>
        <p:spPr bwMode="auto">
          <a:xfrm>
            <a:off x="4114800" y="4648200"/>
            <a:ext cx="609600" cy="609600"/>
          </a:xfrm>
          <a:prstGeom prst="ellipse">
            <a:avLst/>
          </a:prstGeom>
          <a:solidFill>
            <a:srgbClr val="00FF00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P</a:t>
            </a:r>
            <a:r>
              <a:rPr lang="en-US" baseline="-25000"/>
              <a:t>9</a:t>
            </a:r>
            <a:endParaRPr lang="en-US"/>
          </a:p>
        </p:txBody>
      </p:sp>
      <p:sp>
        <p:nvSpPr>
          <p:cNvPr id="556051" name="Oval 19"/>
          <p:cNvSpPr>
            <a:spLocks noChangeArrowheads="1"/>
          </p:cNvSpPr>
          <p:nvPr/>
        </p:nvSpPr>
        <p:spPr bwMode="auto">
          <a:xfrm>
            <a:off x="5029200" y="4648200"/>
            <a:ext cx="609600" cy="609600"/>
          </a:xfrm>
          <a:prstGeom prst="ellipse">
            <a:avLst/>
          </a:prstGeom>
          <a:solidFill>
            <a:srgbClr val="00FF00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P</a:t>
            </a:r>
            <a:r>
              <a:rPr lang="en-US" baseline="-25000"/>
              <a:t>10</a:t>
            </a:r>
            <a:endParaRPr lang="en-US"/>
          </a:p>
        </p:txBody>
      </p:sp>
      <p:sp>
        <p:nvSpPr>
          <p:cNvPr id="556052" name="Oval 20"/>
          <p:cNvSpPr>
            <a:spLocks noChangeArrowheads="1"/>
          </p:cNvSpPr>
          <p:nvPr/>
        </p:nvSpPr>
        <p:spPr bwMode="auto">
          <a:xfrm>
            <a:off x="5943600" y="4648200"/>
            <a:ext cx="609600" cy="609600"/>
          </a:xfrm>
          <a:prstGeom prst="ellipse">
            <a:avLst/>
          </a:prstGeom>
          <a:solidFill>
            <a:srgbClr val="00FF00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r>
              <a:rPr lang="en-US"/>
              <a:t>P</a:t>
            </a:r>
            <a:r>
              <a:rPr lang="en-US" baseline="-25000"/>
              <a:t>11</a:t>
            </a:r>
            <a:endParaRPr lang="en-US"/>
          </a:p>
        </p:txBody>
      </p:sp>
      <p:sp>
        <p:nvSpPr>
          <p:cNvPr id="556054" name="Rectangle 22"/>
          <p:cNvSpPr>
            <a:spLocks noChangeArrowheads="1"/>
          </p:cNvSpPr>
          <p:nvPr/>
        </p:nvSpPr>
        <p:spPr bwMode="auto">
          <a:xfrm>
            <a:off x="5105400" y="3048000"/>
            <a:ext cx="533400" cy="685800"/>
          </a:xfrm>
          <a:prstGeom prst="rect">
            <a:avLst/>
          </a:prstGeom>
          <a:solidFill>
            <a:schemeClr val="hlink"/>
          </a:solidFill>
          <a:ln w="19050" cap="sq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6053" name="Line 21"/>
          <p:cNvSpPr>
            <a:spLocks noChangeShapeType="1"/>
          </p:cNvSpPr>
          <p:nvPr/>
        </p:nvSpPr>
        <p:spPr bwMode="auto">
          <a:xfrm flipV="1">
            <a:off x="3657600" y="3048000"/>
            <a:ext cx="1447800" cy="18288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6057" name="Text Box 25"/>
          <p:cNvSpPr txBox="1">
            <a:spLocks noChangeArrowheads="1"/>
          </p:cNvSpPr>
          <p:nvPr/>
        </p:nvSpPr>
        <p:spPr bwMode="auto">
          <a:xfrm>
            <a:off x="838200" y="3124200"/>
            <a:ext cx="1736725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ga_access</a:t>
            </a:r>
          </a:p>
        </p:txBody>
      </p:sp>
      <p:sp>
        <p:nvSpPr>
          <p:cNvPr id="556058" name="Text Box 26"/>
          <p:cNvSpPr txBox="1">
            <a:spLocks noChangeArrowheads="1"/>
          </p:cNvSpPr>
          <p:nvPr/>
        </p:nvSpPr>
        <p:spPr bwMode="auto">
          <a:xfrm>
            <a:off x="3908425" y="1295400"/>
            <a:ext cx="2111375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SMP Memory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Processor Groups</a:t>
            </a:r>
          </a:p>
        </p:txBody>
      </p:sp>
      <p:sp>
        <p:nvSpPr>
          <p:cNvPr id="44646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14400"/>
            <a:ext cx="8001000" cy="5105400"/>
          </a:xfrm>
        </p:spPr>
        <p:txBody>
          <a:bodyPr/>
          <a:lstStyle/>
          <a:p>
            <a:r>
              <a:rPr lang="en-US" sz="2000" dirty="0" smtClean="0"/>
              <a:t>To create a new processor group:</a:t>
            </a:r>
          </a:p>
          <a:p>
            <a:pPr lvl="1"/>
            <a:r>
              <a:rPr lang="en-US" sz="2000" b="1" dirty="0" smtClean="0"/>
              <a:t>Fortran</a:t>
            </a:r>
            <a:r>
              <a:rPr lang="en-US" sz="2000" dirty="0" smtClean="0"/>
              <a:t>	integer function </a:t>
            </a:r>
            <a:r>
              <a:rPr lang="en-US" sz="2000" dirty="0" err="1" smtClean="0"/>
              <a:t>ga_pgroup_create</a:t>
            </a:r>
            <a:r>
              <a:rPr lang="en-US" sz="2000" dirty="0" smtClean="0"/>
              <a:t>(list, size)</a:t>
            </a:r>
          </a:p>
          <a:p>
            <a:pPr lvl="1"/>
            <a:r>
              <a:rPr lang="en-US" sz="2000" b="1" dirty="0" smtClean="0"/>
              <a:t>C	</a:t>
            </a:r>
            <a:r>
              <a:rPr lang="en-US" sz="2000" dirty="0" err="1" smtClean="0"/>
              <a:t>int</a:t>
            </a:r>
            <a:r>
              <a:rPr lang="en-US" sz="2000" b="1" dirty="0" smtClean="0"/>
              <a:t> </a:t>
            </a:r>
            <a:r>
              <a:rPr lang="en-US" sz="2000" dirty="0" err="1" smtClean="0"/>
              <a:t>GA_Pgroup_create</a:t>
            </a:r>
            <a:r>
              <a:rPr lang="en-US" sz="2000" dirty="0" smtClean="0"/>
              <a:t>(</a:t>
            </a:r>
            <a:r>
              <a:rPr lang="en-US" sz="2000" dirty="0" err="1" smtClean="0"/>
              <a:t>int</a:t>
            </a:r>
            <a:r>
              <a:rPr lang="en-US" sz="2000" dirty="0" smtClean="0"/>
              <a:t> *list, </a:t>
            </a:r>
            <a:r>
              <a:rPr lang="en-US" sz="2000" dirty="0" err="1" smtClean="0"/>
              <a:t>int</a:t>
            </a:r>
            <a:r>
              <a:rPr lang="en-US" sz="2000" dirty="0" smtClean="0"/>
              <a:t> size)</a:t>
            </a:r>
          </a:p>
          <a:p>
            <a:pPr lvl="1"/>
            <a:r>
              <a:rPr lang="en-US" sz="2000" b="1" dirty="0" smtClean="0"/>
              <a:t>Python	</a:t>
            </a:r>
            <a:r>
              <a:rPr lang="en-US" sz="2000" dirty="0" err="1" smtClean="0"/>
              <a:t>pgroup</a:t>
            </a:r>
            <a:r>
              <a:rPr lang="en-US" sz="2000" dirty="0" smtClean="0"/>
              <a:t> = </a:t>
            </a:r>
            <a:r>
              <a:rPr lang="en-US" sz="2000" dirty="0" err="1" smtClean="0"/>
              <a:t>ga.pgroup_create</a:t>
            </a:r>
            <a:r>
              <a:rPr lang="en-US" sz="2000" dirty="0" smtClean="0"/>
              <a:t>(list)</a:t>
            </a:r>
            <a:endParaRPr lang="en-US" sz="2000" b="1" dirty="0" smtClean="0"/>
          </a:p>
          <a:p>
            <a:r>
              <a:rPr lang="en-US" sz="2000" dirty="0" smtClean="0"/>
              <a:t>To assign a processor groups:</a:t>
            </a:r>
          </a:p>
          <a:p>
            <a:pPr lvl="1"/>
            <a:r>
              <a:rPr lang="en-US" sz="2000" b="1" dirty="0" smtClean="0"/>
              <a:t>Fortran	</a:t>
            </a:r>
            <a:r>
              <a:rPr lang="en-US" sz="2000" dirty="0" smtClean="0"/>
              <a:t>logical function </a:t>
            </a:r>
            <a:r>
              <a:rPr lang="en-US" sz="2000" dirty="0" err="1" smtClean="0"/>
              <a:t>nga_create</a:t>
            </a:r>
            <a:r>
              <a:rPr lang="en-US" sz="2000" dirty="0" err="1" smtClean="0">
                <a:solidFill>
                  <a:schemeClr val="hlink"/>
                </a:solidFill>
              </a:rPr>
              <a:t>_config</a:t>
            </a:r>
            <a:r>
              <a:rPr lang="en-US" sz="2000" dirty="0" smtClean="0"/>
              <a:t>(</a:t>
            </a:r>
          </a:p>
          <a:p>
            <a:pPr lvl="1">
              <a:buNone/>
            </a:pPr>
            <a:r>
              <a:rPr lang="en-US" sz="2000" dirty="0" smtClean="0"/>
              <a:t>			    type, </a:t>
            </a:r>
            <a:r>
              <a:rPr lang="en-US" sz="2000" dirty="0" err="1" smtClean="0"/>
              <a:t>ndim</a:t>
            </a:r>
            <a:r>
              <a:rPr lang="en-US" sz="2000" dirty="0" smtClean="0"/>
              <a:t>, dims, name, chunk, </a:t>
            </a:r>
            <a:r>
              <a:rPr lang="en-US" sz="2000" dirty="0" err="1" smtClean="0"/>
              <a:t>p_handle</a:t>
            </a:r>
            <a:r>
              <a:rPr lang="en-US" sz="2000" dirty="0" smtClean="0"/>
              <a:t>, </a:t>
            </a:r>
            <a:r>
              <a:rPr lang="en-US" sz="2000" dirty="0" err="1" smtClean="0"/>
              <a:t>g_a</a:t>
            </a:r>
            <a:r>
              <a:rPr lang="en-US" sz="2000" dirty="0" smtClean="0"/>
              <a:t>)</a:t>
            </a:r>
          </a:p>
          <a:p>
            <a:pPr lvl="1"/>
            <a:r>
              <a:rPr lang="en-US" sz="2000" b="1" dirty="0" smtClean="0"/>
              <a:t>C	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NGA_Create</a:t>
            </a:r>
            <a:r>
              <a:rPr lang="en-US" sz="2000" dirty="0" err="1" smtClean="0">
                <a:solidFill>
                  <a:schemeClr val="hlink"/>
                </a:solidFill>
              </a:rPr>
              <a:t>_config</a:t>
            </a:r>
            <a:r>
              <a:rPr lang="en-US" sz="2000" dirty="0" smtClean="0"/>
              <a:t>(</a:t>
            </a:r>
            <a:r>
              <a:rPr lang="en-US" sz="2000" dirty="0" err="1" smtClean="0"/>
              <a:t>int</a:t>
            </a:r>
            <a:r>
              <a:rPr lang="en-US" sz="2000" dirty="0" smtClean="0"/>
              <a:t> type, 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ndim</a:t>
            </a:r>
            <a:r>
              <a:rPr lang="en-US" sz="2000" dirty="0" smtClean="0"/>
              <a:t>,</a:t>
            </a:r>
            <a:br>
              <a:rPr lang="en-US" sz="2000" dirty="0" smtClean="0"/>
            </a:br>
            <a:r>
              <a:rPr lang="en-US" sz="2000" dirty="0" smtClean="0"/>
              <a:t>		    </a:t>
            </a:r>
            <a:r>
              <a:rPr lang="en-US" sz="2000" dirty="0" err="1" smtClean="0"/>
              <a:t>int</a:t>
            </a:r>
            <a:r>
              <a:rPr lang="en-US" sz="2000" dirty="0" smtClean="0"/>
              <a:t> dims[], char *name, 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p_handle</a:t>
            </a:r>
            <a:r>
              <a:rPr lang="en-US" sz="2000" dirty="0" smtClean="0"/>
              <a:t>, </a:t>
            </a:r>
            <a:r>
              <a:rPr lang="en-US" sz="2000" dirty="0" err="1" smtClean="0"/>
              <a:t>int</a:t>
            </a:r>
            <a:r>
              <a:rPr lang="en-US" sz="2000" dirty="0" smtClean="0"/>
              <a:t> chunk[])</a:t>
            </a:r>
          </a:p>
          <a:p>
            <a:pPr lvl="1"/>
            <a:r>
              <a:rPr lang="en-US" sz="2000" b="1" dirty="0" smtClean="0"/>
              <a:t>Python	</a:t>
            </a:r>
            <a:r>
              <a:rPr lang="en-US" sz="2000" dirty="0" err="1" smtClean="0"/>
              <a:t>g_a</a:t>
            </a:r>
            <a:r>
              <a:rPr lang="en-US" sz="2000" dirty="0" smtClean="0"/>
              <a:t> = </a:t>
            </a:r>
            <a:r>
              <a:rPr lang="en-US" sz="2000" dirty="0" err="1" smtClean="0"/>
              <a:t>ga.create</a:t>
            </a:r>
            <a:r>
              <a:rPr lang="en-US" sz="2000" dirty="0" smtClean="0"/>
              <a:t>(type, dims, name, chunk, </a:t>
            </a:r>
            <a:r>
              <a:rPr lang="en-US" sz="2000" dirty="0" err="1" smtClean="0"/>
              <a:t>pgroup</a:t>
            </a:r>
            <a:r>
              <a:rPr lang="en-US" sz="2000" dirty="0" smtClean="0"/>
              <a:t>=-1)</a:t>
            </a:r>
            <a:endParaRPr lang="en-US" sz="2000" b="1" dirty="0" smtClean="0"/>
          </a:p>
          <a:p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integer	</a:t>
            </a:r>
            <a:r>
              <a:rPr lang="en-US" sz="1200" dirty="0" err="1" smtClean="0"/>
              <a:t>g_a</a:t>
            </a:r>
            <a:r>
              <a:rPr lang="en-US" sz="1200" dirty="0" smtClean="0"/>
              <a:t>	- global array handle		[input]</a:t>
            </a:r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integer	</a:t>
            </a:r>
            <a:r>
              <a:rPr lang="en-US" sz="1200" dirty="0" err="1" smtClean="0"/>
              <a:t>p_handle</a:t>
            </a:r>
            <a:r>
              <a:rPr lang="en-US" sz="1200" dirty="0" smtClean="0"/>
              <a:t>	- processor group handle		[output]</a:t>
            </a:r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integer	list(size)	- list of processor IDs in group	[input]</a:t>
            </a:r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integer	size	- number of processors in group	[input]</a:t>
            </a:r>
          </a:p>
          <a:p>
            <a:pPr>
              <a:buFont typeface="Monotype Sorts" pitchFamily="2" charset="2"/>
              <a:buNone/>
            </a:pP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Processor Groups</a:t>
            </a:r>
          </a:p>
        </p:txBody>
      </p:sp>
      <p:sp>
        <p:nvSpPr>
          <p:cNvPr id="450595" name="AutoShape 35"/>
          <p:cNvSpPr>
            <a:spLocks noChangeArrowheads="1"/>
          </p:cNvSpPr>
          <p:nvPr/>
        </p:nvSpPr>
        <p:spPr bwMode="auto">
          <a:xfrm>
            <a:off x="3581400" y="35052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chemeClr val="hlink"/>
          </a:solidFill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596" name="Text Box 36"/>
          <p:cNvSpPr txBox="1">
            <a:spLocks noChangeArrowheads="1"/>
          </p:cNvSpPr>
          <p:nvPr/>
        </p:nvSpPr>
        <p:spPr bwMode="auto">
          <a:xfrm>
            <a:off x="1219200" y="5029200"/>
            <a:ext cx="1981200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world group</a:t>
            </a:r>
          </a:p>
        </p:txBody>
      </p:sp>
      <p:sp>
        <p:nvSpPr>
          <p:cNvPr id="450597" name="Text Box 37"/>
          <p:cNvSpPr txBox="1">
            <a:spLocks noChangeArrowheads="1"/>
          </p:cNvSpPr>
          <p:nvPr/>
        </p:nvSpPr>
        <p:spPr bwMode="auto">
          <a:xfrm>
            <a:off x="4648200" y="1752600"/>
            <a:ext cx="1423988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group A</a:t>
            </a:r>
          </a:p>
        </p:txBody>
      </p:sp>
      <p:sp>
        <p:nvSpPr>
          <p:cNvPr id="450598" name="Text Box 38"/>
          <p:cNvSpPr txBox="1">
            <a:spLocks noChangeArrowheads="1"/>
          </p:cNvSpPr>
          <p:nvPr/>
        </p:nvSpPr>
        <p:spPr bwMode="auto">
          <a:xfrm>
            <a:off x="6248400" y="1752600"/>
            <a:ext cx="1420813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group B</a:t>
            </a:r>
          </a:p>
        </p:txBody>
      </p:sp>
      <p:sp>
        <p:nvSpPr>
          <p:cNvPr id="450599" name="Text Box 39"/>
          <p:cNvSpPr txBox="1">
            <a:spLocks noChangeArrowheads="1"/>
          </p:cNvSpPr>
          <p:nvPr/>
        </p:nvSpPr>
        <p:spPr bwMode="auto">
          <a:xfrm>
            <a:off x="5486400" y="4876800"/>
            <a:ext cx="1423988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group C</a:t>
            </a:r>
          </a:p>
        </p:txBody>
      </p:sp>
      <p:sp>
        <p:nvSpPr>
          <p:cNvPr id="450600" name="Oval 40"/>
          <p:cNvSpPr>
            <a:spLocks noChangeArrowheads="1"/>
          </p:cNvSpPr>
          <p:nvPr/>
        </p:nvSpPr>
        <p:spPr bwMode="auto">
          <a:xfrm>
            <a:off x="914400" y="2514600"/>
            <a:ext cx="609600" cy="609600"/>
          </a:xfrm>
          <a:prstGeom prst="ellipse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01" name="Oval 41"/>
          <p:cNvSpPr>
            <a:spLocks noChangeArrowheads="1"/>
          </p:cNvSpPr>
          <p:nvPr/>
        </p:nvSpPr>
        <p:spPr bwMode="auto">
          <a:xfrm>
            <a:off x="914400" y="3124200"/>
            <a:ext cx="609600" cy="609600"/>
          </a:xfrm>
          <a:prstGeom prst="ellipse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02" name="Oval 42"/>
          <p:cNvSpPr>
            <a:spLocks noChangeArrowheads="1"/>
          </p:cNvSpPr>
          <p:nvPr/>
        </p:nvSpPr>
        <p:spPr bwMode="auto">
          <a:xfrm>
            <a:off x="914400" y="3733800"/>
            <a:ext cx="609600" cy="609600"/>
          </a:xfrm>
          <a:prstGeom prst="ellipse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03" name="Oval 43"/>
          <p:cNvSpPr>
            <a:spLocks noChangeArrowheads="1"/>
          </p:cNvSpPr>
          <p:nvPr/>
        </p:nvSpPr>
        <p:spPr bwMode="auto">
          <a:xfrm>
            <a:off x="914400" y="4343400"/>
            <a:ext cx="609600" cy="609600"/>
          </a:xfrm>
          <a:prstGeom prst="ellipse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04" name="Oval 44"/>
          <p:cNvSpPr>
            <a:spLocks noChangeArrowheads="1"/>
          </p:cNvSpPr>
          <p:nvPr/>
        </p:nvSpPr>
        <p:spPr bwMode="auto">
          <a:xfrm>
            <a:off x="1524000" y="2514600"/>
            <a:ext cx="609600" cy="609600"/>
          </a:xfrm>
          <a:prstGeom prst="ellipse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05" name="Oval 45"/>
          <p:cNvSpPr>
            <a:spLocks noChangeArrowheads="1"/>
          </p:cNvSpPr>
          <p:nvPr/>
        </p:nvSpPr>
        <p:spPr bwMode="auto">
          <a:xfrm>
            <a:off x="1524000" y="3124200"/>
            <a:ext cx="609600" cy="609600"/>
          </a:xfrm>
          <a:prstGeom prst="ellipse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07" name="Oval 47"/>
          <p:cNvSpPr>
            <a:spLocks noChangeArrowheads="1"/>
          </p:cNvSpPr>
          <p:nvPr/>
        </p:nvSpPr>
        <p:spPr bwMode="auto">
          <a:xfrm>
            <a:off x="1524000" y="4343400"/>
            <a:ext cx="609600" cy="609600"/>
          </a:xfrm>
          <a:prstGeom prst="ellipse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08" name="Oval 48"/>
          <p:cNvSpPr>
            <a:spLocks noChangeArrowheads="1"/>
          </p:cNvSpPr>
          <p:nvPr/>
        </p:nvSpPr>
        <p:spPr bwMode="auto">
          <a:xfrm>
            <a:off x="2133600" y="2514600"/>
            <a:ext cx="609600" cy="609600"/>
          </a:xfrm>
          <a:prstGeom prst="ellipse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09" name="Oval 49"/>
          <p:cNvSpPr>
            <a:spLocks noChangeArrowheads="1"/>
          </p:cNvSpPr>
          <p:nvPr/>
        </p:nvSpPr>
        <p:spPr bwMode="auto">
          <a:xfrm>
            <a:off x="2133600" y="3124200"/>
            <a:ext cx="609600" cy="609600"/>
          </a:xfrm>
          <a:prstGeom prst="ellipse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10" name="Oval 50"/>
          <p:cNvSpPr>
            <a:spLocks noChangeArrowheads="1"/>
          </p:cNvSpPr>
          <p:nvPr/>
        </p:nvSpPr>
        <p:spPr bwMode="auto">
          <a:xfrm>
            <a:off x="2133600" y="3733800"/>
            <a:ext cx="609600" cy="609600"/>
          </a:xfrm>
          <a:prstGeom prst="ellipse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11" name="Oval 51"/>
          <p:cNvSpPr>
            <a:spLocks noChangeArrowheads="1"/>
          </p:cNvSpPr>
          <p:nvPr/>
        </p:nvSpPr>
        <p:spPr bwMode="auto">
          <a:xfrm>
            <a:off x="2133600" y="4343400"/>
            <a:ext cx="609600" cy="609600"/>
          </a:xfrm>
          <a:prstGeom prst="ellipse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12" name="Oval 52"/>
          <p:cNvSpPr>
            <a:spLocks noChangeArrowheads="1"/>
          </p:cNvSpPr>
          <p:nvPr/>
        </p:nvSpPr>
        <p:spPr bwMode="auto">
          <a:xfrm>
            <a:off x="2743200" y="2514600"/>
            <a:ext cx="609600" cy="609600"/>
          </a:xfrm>
          <a:prstGeom prst="ellipse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13" name="Oval 53"/>
          <p:cNvSpPr>
            <a:spLocks noChangeArrowheads="1"/>
          </p:cNvSpPr>
          <p:nvPr/>
        </p:nvSpPr>
        <p:spPr bwMode="auto">
          <a:xfrm>
            <a:off x="2743200" y="3124200"/>
            <a:ext cx="609600" cy="609600"/>
          </a:xfrm>
          <a:prstGeom prst="ellipse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14" name="Oval 54"/>
          <p:cNvSpPr>
            <a:spLocks noChangeArrowheads="1"/>
          </p:cNvSpPr>
          <p:nvPr/>
        </p:nvSpPr>
        <p:spPr bwMode="auto">
          <a:xfrm>
            <a:off x="2743200" y="3733800"/>
            <a:ext cx="609600" cy="609600"/>
          </a:xfrm>
          <a:prstGeom prst="ellipse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15" name="Oval 55"/>
          <p:cNvSpPr>
            <a:spLocks noChangeArrowheads="1"/>
          </p:cNvSpPr>
          <p:nvPr/>
        </p:nvSpPr>
        <p:spPr bwMode="auto">
          <a:xfrm>
            <a:off x="2743200" y="4343400"/>
            <a:ext cx="609600" cy="609600"/>
          </a:xfrm>
          <a:prstGeom prst="ellipse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16" name="Oval 56"/>
          <p:cNvSpPr>
            <a:spLocks noChangeArrowheads="1"/>
          </p:cNvSpPr>
          <p:nvPr/>
        </p:nvSpPr>
        <p:spPr bwMode="auto">
          <a:xfrm>
            <a:off x="1524000" y="3733800"/>
            <a:ext cx="609600" cy="609600"/>
          </a:xfrm>
          <a:prstGeom prst="ellipse">
            <a:avLst/>
          </a:prstGeom>
          <a:solidFill>
            <a:schemeClr val="accent1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17" name="Oval 57"/>
          <p:cNvSpPr>
            <a:spLocks noChangeArrowheads="1"/>
          </p:cNvSpPr>
          <p:nvPr/>
        </p:nvSpPr>
        <p:spPr bwMode="auto">
          <a:xfrm>
            <a:off x="4800600" y="2362200"/>
            <a:ext cx="609600" cy="609600"/>
          </a:xfrm>
          <a:prstGeom prst="ellipse">
            <a:avLst/>
          </a:prstGeom>
          <a:solidFill>
            <a:srgbClr val="00CC00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18" name="Oval 58"/>
          <p:cNvSpPr>
            <a:spLocks noChangeArrowheads="1"/>
          </p:cNvSpPr>
          <p:nvPr/>
        </p:nvSpPr>
        <p:spPr bwMode="auto">
          <a:xfrm>
            <a:off x="5410200" y="2362200"/>
            <a:ext cx="609600" cy="609600"/>
          </a:xfrm>
          <a:prstGeom prst="ellipse">
            <a:avLst/>
          </a:prstGeom>
          <a:solidFill>
            <a:srgbClr val="00CC00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19" name="Oval 59"/>
          <p:cNvSpPr>
            <a:spLocks noChangeArrowheads="1"/>
          </p:cNvSpPr>
          <p:nvPr/>
        </p:nvSpPr>
        <p:spPr bwMode="auto">
          <a:xfrm>
            <a:off x="4800600" y="2971800"/>
            <a:ext cx="609600" cy="609600"/>
          </a:xfrm>
          <a:prstGeom prst="ellipse">
            <a:avLst/>
          </a:prstGeom>
          <a:solidFill>
            <a:srgbClr val="00CC00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20" name="Oval 60"/>
          <p:cNvSpPr>
            <a:spLocks noChangeArrowheads="1"/>
          </p:cNvSpPr>
          <p:nvPr/>
        </p:nvSpPr>
        <p:spPr bwMode="auto">
          <a:xfrm>
            <a:off x="5410200" y="2971800"/>
            <a:ext cx="609600" cy="609600"/>
          </a:xfrm>
          <a:prstGeom prst="ellipse">
            <a:avLst/>
          </a:prstGeom>
          <a:solidFill>
            <a:srgbClr val="00CC00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21" name="Oval 61"/>
          <p:cNvSpPr>
            <a:spLocks noChangeArrowheads="1"/>
          </p:cNvSpPr>
          <p:nvPr/>
        </p:nvSpPr>
        <p:spPr bwMode="auto">
          <a:xfrm>
            <a:off x="6324600" y="2362200"/>
            <a:ext cx="609600" cy="609600"/>
          </a:xfrm>
          <a:prstGeom prst="ellipse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22" name="Oval 62"/>
          <p:cNvSpPr>
            <a:spLocks noChangeArrowheads="1"/>
          </p:cNvSpPr>
          <p:nvPr/>
        </p:nvSpPr>
        <p:spPr bwMode="auto">
          <a:xfrm>
            <a:off x="6934200" y="2362200"/>
            <a:ext cx="609600" cy="609600"/>
          </a:xfrm>
          <a:prstGeom prst="ellipse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23" name="Oval 63"/>
          <p:cNvSpPr>
            <a:spLocks noChangeArrowheads="1"/>
          </p:cNvSpPr>
          <p:nvPr/>
        </p:nvSpPr>
        <p:spPr bwMode="auto">
          <a:xfrm>
            <a:off x="6324600" y="2971800"/>
            <a:ext cx="609600" cy="609600"/>
          </a:xfrm>
          <a:prstGeom prst="ellipse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24" name="Oval 64"/>
          <p:cNvSpPr>
            <a:spLocks noChangeArrowheads="1"/>
          </p:cNvSpPr>
          <p:nvPr/>
        </p:nvSpPr>
        <p:spPr bwMode="auto">
          <a:xfrm>
            <a:off x="6934200" y="2971800"/>
            <a:ext cx="609600" cy="609600"/>
          </a:xfrm>
          <a:prstGeom prst="ellipse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25" name="Oval 65"/>
          <p:cNvSpPr>
            <a:spLocks noChangeArrowheads="1"/>
          </p:cNvSpPr>
          <p:nvPr/>
        </p:nvSpPr>
        <p:spPr bwMode="auto">
          <a:xfrm>
            <a:off x="4953000" y="3733800"/>
            <a:ext cx="609600" cy="609600"/>
          </a:xfrm>
          <a:prstGeom prst="ellipse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26" name="Oval 66"/>
          <p:cNvSpPr>
            <a:spLocks noChangeArrowheads="1"/>
          </p:cNvSpPr>
          <p:nvPr/>
        </p:nvSpPr>
        <p:spPr bwMode="auto">
          <a:xfrm>
            <a:off x="4953000" y="4343400"/>
            <a:ext cx="609600" cy="609600"/>
          </a:xfrm>
          <a:prstGeom prst="ellipse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27" name="Oval 67"/>
          <p:cNvSpPr>
            <a:spLocks noChangeArrowheads="1"/>
          </p:cNvSpPr>
          <p:nvPr/>
        </p:nvSpPr>
        <p:spPr bwMode="auto">
          <a:xfrm>
            <a:off x="5562600" y="3733800"/>
            <a:ext cx="609600" cy="609600"/>
          </a:xfrm>
          <a:prstGeom prst="ellipse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28" name="Oval 68"/>
          <p:cNvSpPr>
            <a:spLocks noChangeArrowheads="1"/>
          </p:cNvSpPr>
          <p:nvPr/>
        </p:nvSpPr>
        <p:spPr bwMode="auto">
          <a:xfrm>
            <a:off x="5562600" y="4343400"/>
            <a:ext cx="609600" cy="609600"/>
          </a:xfrm>
          <a:prstGeom prst="ellipse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29" name="Oval 69"/>
          <p:cNvSpPr>
            <a:spLocks noChangeArrowheads="1"/>
          </p:cNvSpPr>
          <p:nvPr/>
        </p:nvSpPr>
        <p:spPr bwMode="auto">
          <a:xfrm>
            <a:off x="6172200" y="3733800"/>
            <a:ext cx="609600" cy="609600"/>
          </a:xfrm>
          <a:prstGeom prst="ellipse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30" name="Oval 70"/>
          <p:cNvSpPr>
            <a:spLocks noChangeArrowheads="1"/>
          </p:cNvSpPr>
          <p:nvPr/>
        </p:nvSpPr>
        <p:spPr bwMode="auto">
          <a:xfrm>
            <a:off x="6172200" y="4343400"/>
            <a:ext cx="609600" cy="609600"/>
          </a:xfrm>
          <a:prstGeom prst="ellipse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31" name="Oval 71"/>
          <p:cNvSpPr>
            <a:spLocks noChangeArrowheads="1"/>
          </p:cNvSpPr>
          <p:nvPr/>
        </p:nvSpPr>
        <p:spPr bwMode="auto">
          <a:xfrm>
            <a:off x="6781800" y="3733800"/>
            <a:ext cx="609600" cy="609600"/>
          </a:xfrm>
          <a:prstGeom prst="ellipse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0632" name="Oval 72"/>
          <p:cNvSpPr>
            <a:spLocks noChangeArrowheads="1"/>
          </p:cNvSpPr>
          <p:nvPr/>
        </p:nvSpPr>
        <p:spPr bwMode="auto">
          <a:xfrm>
            <a:off x="6781800" y="4343400"/>
            <a:ext cx="609600" cy="609600"/>
          </a:xfrm>
          <a:prstGeom prst="ellipse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Processor Groups (cont.)</a:t>
            </a:r>
          </a:p>
        </p:txBody>
      </p:sp>
      <p:sp>
        <p:nvSpPr>
          <p:cNvPr id="44749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225550"/>
            <a:ext cx="6477000" cy="3575050"/>
          </a:xfrm>
        </p:spPr>
        <p:txBody>
          <a:bodyPr/>
          <a:lstStyle/>
          <a:p>
            <a:r>
              <a:rPr lang="en-US" sz="2000" dirty="0" smtClean="0"/>
              <a:t>To set the default processor group</a:t>
            </a:r>
          </a:p>
          <a:p>
            <a:pPr lvl="1"/>
            <a:r>
              <a:rPr lang="en-US" sz="1600" b="1" dirty="0" smtClean="0"/>
              <a:t>Fortran	</a:t>
            </a:r>
            <a:r>
              <a:rPr lang="en-US" sz="1600" dirty="0" smtClean="0"/>
              <a:t>subroutine </a:t>
            </a:r>
            <a:r>
              <a:rPr lang="en-US" sz="1600" dirty="0" err="1" smtClean="0"/>
              <a:t>ga_pgroup_set_default</a:t>
            </a:r>
            <a:r>
              <a:rPr lang="en-US" sz="1600" dirty="0" smtClean="0"/>
              <a:t>(</a:t>
            </a:r>
            <a:r>
              <a:rPr lang="en-US" sz="1600" dirty="0" err="1" smtClean="0"/>
              <a:t>p_handle</a:t>
            </a:r>
            <a:r>
              <a:rPr lang="en-US" sz="1600" dirty="0" smtClean="0"/>
              <a:t>)</a:t>
            </a:r>
            <a:endParaRPr lang="en-US" sz="1600" b="1" dirty="0" smtClean="0"/>
          </a:p>
          <a:p>
            <a:pPr lvl="1"/>
            <a:r>
              <a:rPr lang="en-US" sz="1600" b="1" dirty="0" smtClean="0"/>
              <a:t>C	</a:t>
            </a:r>
            <a:r>
              <a:rPr lang="en-US" sz="1600" dirty="0" smtClean="0"/>
              <a:t>void</a:t>
            </a:r>
            <a:r>
              <a:rPr lang="en-US" sz="1600" b="1" dirty="0" smtClean="0"/>
              <a:t> </a:t>
            </a:r>
            <a:r>
              <a:rPr lang="en-US" sz="1600" dirty="0" err="1" smtClean="0"/>
              <a:t>GA_Pgroup_set_default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p_handle</a:t>
            </a:r>
            <a:r>
              <a:rPr lang="en-US" sz="1600" dirty="0" smtClean="0"/>
              <a:t>)</a:t>
            </a:r>
          </a:p>
          <a:p>
            <a:pPr lvl="1"/>
            <a:r>
              <a:rPr lang="en-US" sz="1600" b="1" dirty="0" smtClean="0"/>
              <a:t>Python	</a:t>
            </a:r>
            <a:r>
              <a:rPr lang="en-US" sz="1600" dirty="0" err="1" smtClean="0"/>
              <a:t>ga.pgroup_set_default</a:t>
            </a:r>
            <a:r>
              <a:rPr lang="en-US" sz="1600" dirty="0" smtClean="0"/>
              <a:t>(</a:t>
            </a:r>
            <a:r>
              <a:rPr lang="en-US" sz="1600" dirty="0" err="1" smtClean="0"/>
              <a:t>p_handle</a:t>
            </a:r>
            <a:r>
              <a:rPr lang="en-US" sz="1600" dirty="0" smtClean="0"/>
              <a:t>)</a:t>
            </a:r>
            <a:endParaRPr lang="en-US" sz="1600" b="1" dirty="0" smtClean="0"/>
          </a:p>
          <a:p>
            <a:r>
              <a:rPr lang="en-US" sz="2000" dirty="0" smtClean="0"/>
              <a:t>To access information about the processor group:</a:t>
            </a:r>
          </a:p>
          <a:p>
            <a:pPr lvl="1"/>
            <a:r>
              <a:rPr lang="en-US" sz="1600" b="1" dirty="0" smtClean="0"/>
              <a:t>Fortran</a:t>
            </a:r>
          </a:p>
          <a:p>
            <a:pPr lvl="2"/>
            <a:r>
              <a:rPr lang="en-US" sz="1600" dirty="0" smtClean="0"/>
              <a:t>integer function </a:t>
            </a:r>
            <a:r>
              <a:rPr lang="en-US" sz="1600" dirty="0" err="1" smtClean="0"/>
              <a:t>ga_pgroup_nnodes</a:t>
            </a:r>
            <a:r>
              <a:rPr lang="en-US" sz="1600" dirty="0" smtClean="0"/>
              <a:t>(</a:t>
            </a:r>
            <a:r>
              <a:rPr lang="en-US" sz="1600" dirty="0" err="1" smtClean="0"/>
              <a:t>p_handle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smtClean="0"/>
              <a:t>integer function </a:t>
            </a:r>
            <a:r>
              <a:rPr lang="en-US" sz="1600" dirty="0" err="1" smtClean="0"/>
              <a:t>ga_pgroup_nodeid</a:t>
            </a:r>
            <a:r>
              <a:rPr lang="en-US" sz="1600" dirty="0" smtClean="0"/>
              <a:t>(</a:t>
            </a:r>
            <a:r>
              <a:rPr lang="en-US" sz="1600" dirty="0" err="1" smtClean="0"/>
              <a:t>p_handle</a:t>
            </a:r>
            <a:r>
              <a:rPr lang="en-US" sz="1600" dirty="0" smtClean="0"/>
              <a:t>)</a:t>
            </a:r>
            <a:endParaRPr lang="en-US" sz="1600" b="1" dirty="0" smtClean="0"/>
          </a:p>
          <a:p>
            <a:pPr lvl="1"/>
            <a:r>
              <a:rPr lang="en-US" sz="1600" b="1" dirty="0" smtClean="0"/>
              <a:t>C</a:t>
            </a:r>
          </a:p>
          <a:p>
            <a:pPr lvl="2"/>
            <a:r>
              <a:rPr lang="en-US" sz="1600" dirty="0" err="1" smtClean="0"/>
              <a:t>int</a:t>
            </a:r>
            <a:r>
              <a:rPr lang="en-US" sz="1600" b="1" dirty="0" smtClean="0"/>
              <a:t> </a:t>
            </a:r>
            <a:r>
              <a:rPr lang="en-US" sz="1600" dirty="0" err="1" smtClean="0"/>
              <a:t>GA_Pgroup_nnodes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p_handle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err="1" smtClean="0"/>
              <a:t>int</a:t>
            </a:r>
            <a:r>
              <a:rPr lang="en-US" sz="1600" b="1" dirty="0" smtClean="0"/>
              <a:t> </a:t>
            </a:r>
            <a:r>
              <a:rPr lang="en-US" sz="1600" dirty="0" err="1" smtClean="0"/>
              <a:t>GA_Pgroup_nodeid</a:t>
            </a:r>
            <a:r>
              <a:rPr lang="en-US" sz="1600" dirty="0" smtClean="0"/>
              <a:t>(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p_handle</a:t>
            </a:r>
            <a:r>
              <a:rPr lang="en-US" sz="1600" dirty="0" smtClean="0"/>
              <a:t>)</a:t>
            </a:r>
            <a:r>
              <a:rPr lang="en-US" sz="1600" b="1" dirty="0" smtClean="0"/>
              <a:t>      </a:t>
            </a:r>
            <a:endParaRPr lang="en-US" sz="1600" dirty="0" smtClean="0"/>
          </a:p>
          <a:p>
            <a:pPr lvl="1"/>
            <a:r>
              <a:rPr lang="en-US" sz="1600" b="1" dirty="0" smtClean="0"/>
              <a:t>Python</a:t>
            </a:r>
          </a:p>
          <a:p>
            <a:pPr lvl="2"/>
            <a:r>
              <a:rPr lang="en-US" sz="1600" dirty="0" err="1" smtClean="0"/>
              <a:t>nnodes</a:t>
            </a:r>
            <a:r>
              <a:rPr lang="en-US" sz="1600" dirty="0" smtClean="0"/>
              <a:t> = </a:t>
            </a:r>
            <a:r>
              <a:rPr lang="en-US" sz="1600" dirty="0" err="1" smtClean="0"/>
              <a:t>ga.pgroup_nnodes</a:t>
            </a:r>
            <a:r>
              <a:rPr lang="en-US" sz="1600" dirty="0" smtClean="0"/>
              <a:t>(</a:t>
            </a:r>
            <a:r>
              <a:rPr lang="en-US" sz="1600" dirty="0" err="1" smtClean="0"/>
              <a:t>p_handle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dirty="0" err="1" smtClean="0"/>
              <a:t>nodeid</a:t>
            </a:r>
            <a:r>
              <a:rPr lang="en-US" sz="1600" dirty="0" smtClean="0"/>
              <a:t> = </a:t>
            </a:r>
            <a:r>
              <a:rPr lang="en-US" sz="1600" dirty="0" err="1" smtClean="0"/>
              <a:t>ga.pgroup_nodeid</a:t>
            </a:r>
            <a:r>
              <a:rPr lang="en-US" sz="1600" dirty="0" smtClean="0"/>
              <a:t>(</a:t>
            </a:r>
            <a:r>
              <a:rPr lang="en-US" sz="1600" dirty="0" err="1" smtClean="0"/>
              <a:t>p_handle</a:t>
            </a:r>
            <a:r>
              <a:rPr lang="en-US" sz="1600" dirty="0" smtClean="0"/>
              <a:t>)</a:t>
            </a:r>
          </a:p>
          <a:p>
            <a:pPr>
              <a:buFont typeface="Monotype Sorts" pitchFamily="2" charset="2"/>
              <a:buNone/>
            </a:pPr>
            <a:endParaRPr lang="en-US" sz="1200" dirty="0" smtClean="0"/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integer	</a:t>
            </a:r>
            <a:r>
              <a:rPr lang="en-US" sz="1200" dirty="0" err="1" smtClean="0"/>
              <a:t>p_handle</a:t>
            </a:r>
            <a:r>
              <a:rPr lang="en-US" sz="1200" dirty="0" smtClean="0"/>
              <a:t>	- processor group handle	[input]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Processor Groups (cont.)</a:t>
            </a:r>
          </a:p>
        </p:txBody>
      </p:sp>
      <p:sp>
        <p:nvSpPr>
          <p:cNvPr id="448515" name="Rectangle 3"/>
          <p:cNvSpPr>
            <a:spLocks noGrp="1" noChangeArrowheads="1"/>
          </p:cNvSpPr>
          <p:nvPr>
            <p:ph idx="1"/>
          </p:nvPr>
        </p:nvSpPr>
        <p:spPr>
          <a:xfrm>
            <a:off x="804862" y="1073150"/>
            <a:ext cx="8186738" cy="3575050"/>
          </a:xfrm>
        </p:spPr>
        <p:txBody>
          <a:bodyPr/>
          <a:lstStyle/>
          <a:p>
            <a:r>
              <a:rPr lang="en-US" dirty="0" smtClean="0"/>
              <a:t>To determine the handle for a standard group at any point in the program:</a:t>
            </a:r>
          </a:p>
          <a:p>
            <a:pPr lvl="1"/>
            <a:r>
              <a:rPr lang="en-US" b="1" dirty="0" smtClean="0"/>
              <a:t>Fortran</a:t>
            </a:r>
          </a:p>
          <a:p>
            <a:pPr lvl="2"/>
            <a:r>
              <a:rPr lang="en-US" dirty="0" smtClean="0"/>
              <a:t>integer function </a:t>
            </a:r>
            <a:r>
              <a:rPr lang="en-US" dirty="0" err="1" smtClean="0"/>
              <a:t>ga_pgroup_get_default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integer function </a:t>
            </a:r>
            <a:r>
              <a:rPr lang="en-US" dirty="0" err="1" smtClean="0"/>
              <a:t>ga_pgroup_get_mirror</a:t>
            </a:r>
            <a:r>
              <a:rPr lang="en-US" dirty="0" smtClean="0"/>
              <a:t>()</a:t>
            </a:r>
          </a:p>
          <a:p>
            <a:pPr lvl="2"/>
            <a:r>
              <a:rPr lang="en-US" dirty="0" smtClean="0"/>
              <a:t>integer function </a:t>
            </a:r>
            <a:r>
              <a:rPr lang="en-US" dirty="0" err="1" smtClean="0"/>
              <a:t>ga_pgroup_get_world</a:t>
            </a:r>
            <a:r>
              <a:rPr lang="en-US" dirty="0" smtClean="0"/>
              <a:t>()</a:t>
            </a:r>
          </a:p>
          <a:p>
            <a:pPr lvl="1"/>
            <a:r>
              <a:rPr lang="en-US" b="1" dirty="0" smtClean="0"/>
              <a:t>C</a:t>
            </a:r>
          </a:p>
          <a:p>
            <a:pPr lvl="2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GA_Pgroup_get_default</a:t>
            </a:r>
            <a:r>
              <a:rPr lang="en-US" dirty="0" smtClean="0"/>
              <a:t>()</a:t>
            </a:r>
          </a:p>
          <a:p>
            <a:pPr lvl="2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GA_Pgroup_get_mirror</a:t>
            </a:r>
            <a:r>
              <a:rPr lang="en-US" dirty="0" smtClean="0"/>
              <a:t>()</a:t>
            </a:r>
          </a:p>
          <a:p>
            <a:pPr lvl="2"/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GA_Pgroup_get_world</a:t>
            </a:r>
            <a:r>
              <a:rPr lang="en-US" dirty="0" smtClean="0"/>
              <a:t>() )</a:t>
            </a:r>
          </a:p>
          <a:p>
            <a:pPr lvl="1"/>
            <a:r>
              <a:rPr lang="en-US" b="1" dirty="0" smtClean="0"/>
              <a:t>Python</a:t>
            </a:r>
          </a:p>
          <a:p>
            <a:pPr lvl="2"/>
            <a:r>
              <a:rPr lang="en-US" dirty="0" err="1" smtClean="0"/>
              <a:t>p_handle</a:t>
            </a:r>
            <a:r>
              <a:rPr lang="en-US" dirty="0" smtClean="0"/>
              <a:t> = </a:t>
            </a:r>
            <a:r>
              <a:rPr lang="en-US" dirty="0" err="1" smtClean="0"/>
              <a:t>ga.pgroup_get_default</a:t>
            </a:r>
            <a:r>
              <a:rPr lang="en-US" dirty="0" smtClean="0"/>
              <a:t>()</a:t>
            </a:r>
          </a:p>
          <a:p>
            <a:pPr lvl="2"/>
            <a:r>
              <a:rPr lang="en-US" dirty="0" err="1" smtClean="0"/>
              <a:t>p_handle</a:t>
            </a:r>
            <a:r>
              <a:rPr lang="en-US" dirty="0" smtClean="0"/>
              <a:t> = </a:t>
            </a:r>
            <a:r>
              <a:rPr lang="en-US" dirty="0" err="1" smtClean="0"/>
              <a:t>ga.pgroup_get_mirror</a:t>
            </a:r>
            <a:r>
              <a:rPr lang="en-US" dirty="0" smtClean="0"/>
              <a:t>()</a:t>
            </a:r>
          </a:p>
          <a:p>
            <a:pPr lvl="2"/>
            <a:r>
              <a:rPr lang="en-US" dirty="0" err="1" smtClean="0"/>
              <a:t>p_handle</a:t>
            </a:r>
            <a:r>
              <a:rPr lang="en-US" dirty="0" smtClean="0"/>
              <a:t> = </a:t>
            </a:r>
            <a:r>
              <a:rPr lang="en-US" dirty="0" err="1" smtClean="0"/>
              <a:t>ga.pgroup_get_world</a:t>
            </a:r>
            <a:r>
              <a:rPr lang="en-US" dirty="0" smtClean="0"/>
              <a:t>()</a:t>
            </a:r>
            <a:endParaRPr lang="en-US" sz="900" dirty="0" smtClean="0"/>
          </a:p>
          <a:p>
            <a:pPr lvl="2"/>
            <a:endParaRPr lang="en-US" sz="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ChangeArrowheads="1"/>
          </p:cNvSpPr>
          <p:nvPr/>
        </p:nvSpPr>
        <p:spPr bwMode="auto">
          <a:xfrm>
            <a:off x="1219200" y="1600200"/>
            <a:ext cx="5181600" cy="1600200"/>
          </a:xfrm>
          <a:prstGeom prst="rect">
            <a:avLst/>
          </a:prstGeom>
          <a:solidFill>
            <a:srgbClr val="8EB4E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1587" name="Rectangle 3"/>
          <p:cNvSpPr>
            <a:spLocks noChangeArrowheads="1"/>
          </p:cNvSpPr>
          <p:nvPr/>
        </p:nvSpPr>
        <p:spPr bwMode="auto">
          <a:xfrm>
            <a:off x="2209800" y="3505200"/>
            <a:ext cx="5105400" cy="990600"/>
          </a:xfrm>
          <a:prstGeom prst="rect">
            <a:avLst/>
          </a:prstGeom>
          <a:solidFill>
            <a:srgbClr val="8EB4E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1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Default Processor Group</a:t>
            </a:r>
          </a:p>
        </p:txBody>
      </p:sp>
      <p:sp>
        <p:nvSpPr>
          <p:cNvPr id="451588" name="Rectangle 4"/>
          <p:cNvSpPr>
            <a:spLocks noGrp="1" noChangeArrowheads="1"/>
          </p:cNvSpPr>
          <p:nvPr>
            <p:ph idx="1"/>
          </p:nvPr>
        </p:nvSpPr>
        <p:spPr>
          <a:xfrm>
            <a:off x="1295400" y="1676400"/>
            <a:ext cx="6934200" cy="3276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1200" dirty="0">
                <a:latin typeface="Courier New" pitchFamily="49" charset="0"/>
              </a:rPr>
              <a:t>c</a:t>
            </a:r>
          </a:p>
          <a:p>
            <a:pPr>
              <a:buFont typeface="Monotype Sorts" pitchFamily="2" charset="2"/>
              <a:buNone/>
            </a:pPr>
            <a:r>
              <a:rPr lang="en-US" sz="1200" dirty="0">
                <a:latin typeface="Courier New" pitchFamily="49" charset="0"/>
              </a:rPr>
              <a:t>c  create subgroup </a:t>
            </a:r>
            <a:r>
              <a:rPr lang="en-US" sz="1200" dirty="0" err="1">
                <a:latin typeface="Courier New" pitchFamily="49" charset="0"/>
              </a:rPr>
              <a:t>p_a</a:t>
            </a:r>
            <a:endParaRPr lang="en-US" sz="1200" dirty="0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200" dirty="0">
                <a:latin typeface="Courier New" pitchFamily="49" charset="0"/>
              </a:rPr>
              <a:t>c</a:t>
            </a:r>
          </a:p>
          <a:p>
            <a:pPr>
              <a:buFont typeface="Monotype Sorts" pitchFamily="2" charset="2"/>
              <a:buNone/>
            </a:pPr>
            <a:r>
              <a:rPr lang="en-US" sz="1200" dirty="0">
                <a:latin typeface="Courier New" pitchFamily="49" charset="0"/>
              </a:rPr>
              <a:t>      </a:t>
            </a:r>
            <a:r>
              <a:rPr lang="en-US" sz="1200" dirty="0" err="1" smtClean="0">
                <a:latin typeface="Courier New" pitchFamily="49" charset="0"/>
              </a:rPr>
              <a:t>p_a</a:t>
            </a:r>
            <a:r>
              <a:rPr lang="en-US" sz="1200" dirty="0" smtClean="0">
                <a:latin typeface="Courier New" pitchFamily="49" charset="0"/>
              </a:rPr>
              <a:t> = </a:t>
            </a:r>
            <a:r>
              <a:rPr lang="en-US" sz="1200" dirty="0" err="1" smtClean="0">
                <a:solidFill>
                  <a:srgbClr val="FF0000"/>
                </a:solidFill>
                <a:latin typeface="Courier New" pitchFamily="49" charset="0"/>
              </a:rPr>
              <a:t>ga_pgroup_create</a:t>
            </a:r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</a:rPr>
              <a:t>(list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Courier New" pitchFamily="49" charset="0"/>
              </a:rPr>
              <a:t>nproc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  <a:p>
            <a:pPr>
              <a:buFont typeface="Monotype Sorts" pitchFamily="2" charset="2"/>
              <a:buNone/>
            </a:pPr>
            <a:r>
              <a:rPr lang="en-US" sz="1200" dirty="0">
                <a:latin typeface="Courier New" pitchFamily="49" charset="0"/>
              </a:rPr>
              <a:t>      call </a:t>
            </a:r>
            <a:r>
              <a:rPr lang="en-US" sz="1200" dirty="0" err="1">
                <a:solidFill>
                  <a:srgbClr val="FF0000"/>
                </a:solidFill>
                <a:latin typeface="Courier New" pitchFamily="49" charset="0"/>
              </a:rPr>
              <a:t>ga_pgroup_set_default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200" dirty="0" err="1">
                <a:solidFill>
                  <a:srgbClr val="FF0000"/>
                </a:solidFill>
                <a:latin typeface="Courier New" pitchFamily="49" charset="0"/>
              </a:rPr>
              <a:t>p_a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  <a:p>
            <a:pPr>
              <a:buFont typeface="Monotype Sorts" pitchFamily="2" charset="2"/>
              <a:buNone/>
            </a:pPr>
            <a:r>
              <a:rPr lang="en-US" sz="1200" dirty="0">
                <a:latin typeface="Courier New" pitchFamily="49" charset="0"/>
              </a:rPr>
              <a:t>      call </a:t>
            </a:r>
            <a:r>
              <a:rPr lang="en-US" sz="1200" dirty="0" err="1">
                <a:latin typeface="Courier New" pitchFamily="49" charset="0"/>
              </a:rPr>
              <a:t>parallel_task</a:t>
            </a:r>
            <a:r>
              <a:rPr lang="en-US" sz="1200" dirty="0">
                <a:latin typeface="Courier New" pitchFamily="49" charset="0"/>
              </a:rPr>
              <a:t>()</a:t>
            </a:r>
          </a:p>
          <a:p>
            <a:pPr>
              <a:buFont typeface="Monotype Sorts" pitchFamily="2" charset="2"/>
              <a:buNone/>
            </a:pPr>
            <a:r>
              <a:rPr lang="en-US" sz="1200" dirty="0">
                <a:latin typeface="Courier New" pitchFamily="49" charset="0"/>
              </a:rPr>
              <a:t>      call </a:t>
            </a:r>
            <a:r>
              <a:rPr lang="en-US" sz="1200" dirty="0" err="1">
                <a:solidFill>
                  <a:srgbClr val="FF0000"/>
                </a:solidFill>
                <a:latin typeface="Courier New" pitchFamily="49" charset="0"/>
              </a:rPr>
              <a:t>ga_pgroup_set_default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200" dirty="0" err="1">
                <a:solidFill>
                  <a:srgbClr val="FF0000"/>
                </a:solidFill>
                <a:latin typeface="Courier New" pitchFamily="49" charset="0"/>
              </a:rPr>
              <a:t>ga_pgroup_get_world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())</a:t>
            </a:r>
          </a:p>
          <a:p>
            <a:pPr>
              <a:buFont typeface="Monotype Sorts" pitchFamily="2" charset="2"/>
              <a:buNone/>
            </a:pPr>
            <a:endParaRPr lang="en-US" sz="1200" dirty="0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endParaRPr lang="en-US" sz="1200" dirty="0">
              <a:latin typeface="Courier New" pitchFamily="49" charset="0"/>
            </a:endParaRPr>
          </a:p>
          <a:p>
            <a:pPr>
              <a:buFont typeface="Monotype Sorts" pitchFamily="2" charset="2"/>
              <a:buNone/>
            </a:pPr>
            <a:r>
              <a:rPr lang="en-US" sz="1200" dirty="0">
                <a:latin typeface="Courier New" pitchFamily="49" charset="0"/>
              </a:rPr>
              <a:t>            subroutine </a:t>
            </a:r>
            <a:r>
              <a:rPr lang="en-US" sz="1200" dirty="0" err="1">
                <a:latin typeface="Courier New" pitchFamily="49" charset="0"/>
              </a:rPr>
              <a:t>parallel_task</a:t>
            </a:r>
            <a:r>
              <a:rPr lang="en-US" sz="1200" dirty="0">
                <a:latin typeface="Courier New" pitchFamily="49" charset="0"/>
              </a:rPr>
              <a:t>()</a:t>
            </a:r>
          </a:p>
          <a:p>
            <a:pPr>
              <a:buFont typeface="Monotype Sorts" pitchFamily="2" charset="2"/>
              <a:buNone/>
            </a:pPr>
            <a:r>
              <a:rPr lang="en-US" sz="1200" dirty="0">
                <a:latin typeface="Courier New" pitchFamily="49" charset="0"/>
              </a:rPr>
              <a:t>            </a:t>
            </a:r>
            <a:r>
              <a:rPr lang="en-US" sz="1200" dirty="0" err="1" smtClean="0">
                <a:latin typeface="Courier New" pitchFamily="49" charset="0"/>
              </a:rPr>
              <a:t>p_b</a:t>
            </a:r>
            <a:r>
              <a:rPr lang="en-US" sz="1200" dirty="0" smtClean="0">
                <a:latin typeface="Courier New" pitchFamily="49" charset="0"/>
              </a:rPr>
              <a:t> = </a:t>
            </a:r>
            <a:r>
              <a:rPr lang="en-US" sz="1200" dirty="0" err="1" smtClean="0">
                <a:solidFill>
                  <a:srgbClr val="FF0000"/>
                </a:solidFill>
                <a:latin typeface="Courier New" pitchFamily="49" charset="0"/>
              </a:rPr>
              <a:t>ga_pgroup_create</a:t>
            </a:r>
            <a:r>
              <a:rPr lang="en-US" sz="1200" dirty="0" smtClean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200" dirty="0" err="1" smtClean="0">
                <a:solidFill>
                  <a:srgbClr val="FF0000"/>
                </a:solidFill>
                <a:latin typeface="Courier New" pitchFamily="49" charset="0"/>
              </a:rPr>
              <a:t>new_list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, </a:t>
            </a:r>
            <a:r>
              <a:rPr lang="en-US" sz="1200" dirty="0" err="1">
                <a:solidFill>
                  <a:srgbClr val="FF0000"/>
                </a:solidFill>
                <a:latin typeface="Courier New" pitchFamily="49" charset="0"/>
              </a:rPr>
              <a:t>new_nproc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  <a:p>
            <a:pPr>
              <a:buFont typeface="Monotype Sorts" pitchFamily="2" charset="2"/>
              <a:buNone/>
            </a:pPr>
            <a:r>
              <a:rPr lang="en-US" sz="1200" dirty="0">
                <a:latin typeface="Courier New" pitchFamily="49" charset="0"/>
              </a:rPr>
              <a:t>            call </a:t>
            </a:r>
            <a:r>
              <a:rPr lang="en-US" sz="1200" dirty="0" err="1">
                <a:solidFill>
                  <a:srgbClr val="FF0000"/>
                </a:solidFill>
                <a:latin typeface="Courier New" pitchFamily="49" charset="0"/>
              </a:rPr>
              <a:t>ga_pgroup_set_default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200" dirty="0" err="1">
                <a:solidFill>
                  <a:srgbClr val="FF0000"/>
                </a:solidFill>
                <a:latin typeface="Courier New" pitchFamily="49" charset="0"/>
              </a:rPr>
              <a:t>p_b</a:t>
            </a:r>
            <a:r>
              <a:rPr lang="en-US" sz="1200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  <a:p>
            <a:pPr>
              <a:buFont typeface="Monotype Sorts" pitchFamily="2" charset="2"/>
              <a:buNone/>
            </a:pPr>
            <a:r>
              <a:rPr lang="en-US" sz="1200" dirty="0">
                <a:latin typeface="Courier New" pitchFamily="49" charset="0"/>
              </a:rPr>
              <a:t>            call </a:t>
            </a:r>
            <a:r>
              <a:rPr lang="en-US" sz="1200" dirty="0" err="1">
                <a:latin typeface="Courier New" pitchFamily="49" charset="0"/>
              </a:rPr>
              <a:t>parallel_subtask</a:t>
            </a:r>
            <a:r>
              <a:rPr lang="en-US" sz="1200" dirty="0">
                <a:latin typeface="Courier New" pitchFamily="49" charset="0"/>
              </a:rPr>
              <a:t>()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MD Application on Groups</a:t>
            </a:r>
          </a:p>
        </p:txBody>
      </p:sp>
      <p:pic>
        <p:nvPicPr>
          <p:cNvPr id="45261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8229600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00400"/>
            <a:ext cx="3901440" cy="3657600"/>
          </a:xfrm>
          <a:prstGeom prst="rect">
            <a:avLst/>
          </a:prstGeom>
        </p:spPr>
      </p:pic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Tutorial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295400"/>
            <a:ext cx="8186738" cy="3575050"/>
          </a:xfrm>
        </p:spPr>
        <p:txBody>
          <a:bodyPr/>
          <a:lstStyle/>
          <a:p>
            <a:r>
              <a:rPr lang="en-US" dirty="0" smtClean="0"/>
              <a:t>Overview of parallel programming</a:t>
            </a:r>
          </a:p>
          <a:p>
            <a:r>
              <a:rPr lang="en-US" dirty="0" smtClean="0"/>
              <a:t>Introduction to Global Arrays programming model</a:t>
            </a:r>
            <a:endParaRPr lang="en-US" dirty="0"/>
          </a:p>
          <a:p>
            <a:r>
              <a:rPr lang="en-US" dirty="0" smtClean="0"/>
              <a:t>Basic GA </a:t>
            </a:r>
            <a:r>
              <a:rPr lang="en-US" dirty="0" smtClean="0"/>
              <a:t>commands</a:t>
            </a:r>
          </a:p>
          <a:p>
            <a:r>
              <a:rPr lang="en-US" dirty="0" smtClean="0"/>
              <a:t>Intermediate commands</a:t>
            </a:r>
            <a:endParaRPr lang="en-US" dirty="0"/>
          </a:p>
          <a:p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Advanced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features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dirty="0" smtClean="0"/>
              <a:t>Current and future developments in 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7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Parallel Inefficiency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25" y="1066800"/>
            <a:ext cx="8186738" cy="3575050"/>
          </a:xfrm>
        </p:spPr>
        <p:txBody>
          <a:bodyPr/>
          <a:lstStyle/>
          <a:p>
            <a:r>
              <a:rPr lang="en-US" sz="2000" dirty="0" smtClean="0"/>
              <a:t>Communication</a:t>
            </a:r>
          </a:p>
          <a:p>
            <a:pPr lvl="1"/>
            <a:r>
              <a:rPr lang="en-US" sz="2000" dirty="0" smtClean="0"/>
              <a:t>Message latency is a constant regardless of number of processors</a:t>
            </a:r>
          </a:p>
          <a:p>
            <a:pPr lvl="1"/>
            <a:r>
              <a:rPr lang="en-US" sz="2000" dirty="0" smtClean="0"/>
              <a:t>Not all message sizes decrease with increasing numbers of processors</a:t>
            </a:r>
          </a:p>
          <a:p>
            <a:pPr lvl="1"/>
            <a:r>
              <a:rPr lang="en-US" sz="2000" dirty="0" smtClean="0"/>
              <a:t>Number of messages per processor may increase with number of processors, particularly for global operations such as synchronizations, etc.</a:t>
            </a:r>
          </a:p>
          <a:p>
            <a:r>
              <a:rPr lang="en-US" sz="2000" dirty="0" smtClean="0"/>
              <a:t>Load Imbalance</a:t>
            </a:r>
          </a:p>
          <a:p>
            <a:pPr lvl="1"/>
            <a:r>
              <a:rPr lang="en-US" sz="2000" dirty="0" smtClean="0"/>
              <a:t>Some processors are assigned more work than others resulting in processors that are </a:t>
            </a:r>
            <a:r>
              <a:rPr lang="en-US" sz="2000" dirty="0" smtClean="0"/>
              <a:t>idle</a:t>
            </a:r>
          </a:p>
          <a:p>
            <a:pPr lvl="1"/>
            <a:r>
              <a:rPr lang="en-US" sz="2000" dirty="0" smtClean="0"/>
              <a:t>OS jitter</a:t>
            </a:r>
            <a:endParaRPr lang="en-US" sz="2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33400" y="4953000"/>
            <a:ext cx="8001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FF0000"/>
                </a:solidFill>
              </a:rPr>
              <a:t>Note: parallel inefficiency </a:t>
            </a:r>
            <a:r>
              <a:rPr lang="en-US" sz="2000" dirty="0" smtClean="0">
                <a:solidFill>
                  <a:srgbClr val="FF0000"/>
                </a:solidFill>
              </a:rPr>
              <a:t>is inevitable at sufficiently large processor counts. </a:t>
            </a:r>
            <a:r>
              <a:rPr lang="en-US" sz="2000" dirty="0" smtClean="0">
                <a:solidFill>
                  <a:srgbClr val="FF0000"/>
                </a:solidFill>
              </a:rPr>
              <a:t>The goal of parallel code development is to put off as long as possible the point at which the inefficiencies dominate.</a:t>
            </a: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Creating Arrays with Ghost Cells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454150"/>
            <a:ext cx="8186738" cy="3575050"/>
          </a:xfrm>
        </p:spPr>
        <p:txBody>
          <a:bodyPr/>
          <a:lstStyle/>
          <a:p>
            <a:r>
              <a:rPr lang="en-US" sz="1600" dirty="0" smtClean="0"/>
              <a:t>To create arrays with ghost cells:</a:t>
            </a:r>
          </a:p>
          <a:p>
            <a:pPr lvl="1"/>
            <a:r>
              <a:rPr lang="en-US" sz="1600" dirty="0" smtClean="0"/>
              <a:t>For arrays with regular distribution:</a:t>
            </a:r>
          </a:p>
          <a:p>
            <a:pPr lvl="2"/>
            <a:r>
              <a:rPr lang="en-US" sz="1600" b="1" dirty="0" smtClean="0"/>
              <a:t>Fortran	</a:t>
            </a:r>
            <a:r>
              <a:rPr lang="en-US" sz="1600" dirty="0" smtClean="0"/>
              <a:t>logical function </a:t>
            </a:r>
            <a:r>
              <a:rPr lang="en-US" sz="1600" dirty="0" err="1" smtClean="0"/>
              <a:t>nga_create_ghosts(type</a:t>
            </a:r>
            <a:r>
              <a:rPr lang="en-US" sz="1600" dirty="0" smtClean="0"/>
              <a:t>,</a:t>
            </a:r>
            <a:br>
              <a:rPr lang="en-US" sz="1600" dirty="0" smtClean="0"/>
            </a:br>
            <a:r>
              <a:rPr lang="en-US" sz="1600" dirty="0" smtClean="0"/>
              <a:t>		    dims, width, </a:t>
            </a:r>
            <a:r>
              <a:rPr lang="en-US" sz="1600" dirty="0" err="1" smtClean="0"/>
              <a:t>array_name</a:t>
            </a:r>
            <a:r>
              <a:rPr lang="en-US" sz="1600" dirty="0" smtClean="0"/>
              <a:t>, chunk, </a:t>
            </a:r>
            <a:r>
              <a:rPr lang="en-US" sz="1600" dirty="0" err="1" smtClean="0"/>
              <a:t>g_a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b="1" dirty="0" smtClean="0"/>
              <a:t>C</a:t>
            </a:r>
            <a:r>
              <a:rPr lang="en-US" sz="1600" dirty="0" smtClean="0"/>
              <a:t>		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NGA_Create_ghosts(int</a:t>
            </a:r>
            <a:r>
              <a:rPr lang="en-US" sz="1600" dirty="0" smtClean="0"/>
              <a:t> type, </a:t>
            </a:r>
            <a:br>
              <a:rPr lang="en-US" sz="1600" dirty="0" smtClean="0"/>
            </a:br>
            <a:r>
              <a:rPr lang="en-US" sz="1600" dirty="0" smtClean="0"/>
              <a:t>		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ndim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dims[], </a:t>
            </a:r>
            <a:r>
              <a:rPr lang="en-US" sz="1600" dirty="0" err="1" smtClean="0"/>
              <a:t>int</a:t>
            </a:r>
            <a:r>
              <a:rPr lang="en-US" sz="1600" dirty="0" smtClean="0"/>
              <a:t> width[], </a:t>
            </a:r>
            <a:br>
              <a:rPr lang="en-US" sz="1600" dirty="0" smtClean="0"/>
            </a:br>
            <a:r>
              <a:rPr lang="en-US" sz="1600" dirty="0" smtClean="0"/>
              <a:t>		    char *</a:t>
            </a:r>
            <a:r>
              <a:rPr lang="en-US" sz="1600" dirty="0" err="1" smtClean="0"/>
              <a:t>array_name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chunk[])</a:t>
            </a:r>
          </a:p>
          <a:p>
            <a:pPr lvl="2"/>
            <a:r>
              <a:rPr lang="en-US" sz="1600" b="1" dirty="0" smtClean="0"/>
              <a:t>Python	</a:t>
            </a:r>
            <a:r>
              <a:rPr lang="en-US" sz="1600" dirty="0" err="1" smtClean="0"/>
              <a:t>g_a</a:t>
            </a:r>
            <a:r>
              <a:rPr lang="en-US" sz="1600" dirty="0" smtClean="0"/>
              <a:t> = </a:t>
            </a:r>
            <a:r>
              <a:rPr lang="en-US" sz="1600" dirty="0" err="1" smtClean="0"/>
              <a:t>ga.create_ghosts(type</a:t>
            </a:r>
            <a:r>
              <a:rPr lang="en-US" sz="1600" dirty="0" smtClean="0"/>
              <a:t>, dims, width, </a:t>
            </a:r>
          </a:p>
          <a:p>
            <a:pPr lvl="2">
              <a:buNone/>
            </a:pPr>
            <a:r>
              <a:rPr lang="en-US" sz="1600" dirty="0" smtClean="0"/>
              <a:t>			    name=“”, chunk=None, </a:t>
            </a:r>
            <a:r>
              <a:rPr lang="en-US" sz="1600" dirty="0" err="1" smtClean="0"/>
              <a:t>pgroup</a:t>
            </a:r>
            <a:r>
              <a:rPr lang="en-US" sz="1600" dirty="0" smtClean="0"/>
              <a:t>=-1)</a:t>
            </a:r>
          </a:p>
          <a:p>
            <a:pPr lvl="1"/>
            <a:r>
              <a:rPr lang="en-US" sz="1600" dirty="0" smtClean="0"/>
              <a:t>For arrays with irregular distribution:</a:t>
            </a:r>
          </a:p>
          <a:p>
            <a:pPr lvl="2"/>
            <a:r>
              <a:rPr lang="en-US" sz="1600" b="1" dirty="0" err="1" smtClean="0"/>
              <a:t>n-d</a:t>
            </a:r>
            <a:r>
              <a:rPr lang="en-US" sz="1600" b="1" dirty="0" smtClean="0"/>
              <a:t> Fortran	</a:t>
            </a:r>
            <a:r>
              <a:rPr lang="en-US" sz="1600" dirty="0" smtClean="0"/>
              <a:t>logical function </a:t>
            </a:r>
            <a:r>
              <a:rPr lang="en-US" sz="1600" dirty="0" err="1" smtClean="0"/>
              <a:t>nga_create_ghosts_irreg(type</a:t>
            </a:r>
            <a:r>
              <a:rPr lang="en-US" sz="1600" dirty="0" smtClean="0"/>
              <a:t>,</a:t>
            </a:r>
            <a:br>
              <a:rPr lang="en-US" sz="1600" dirty="0" smtClean="0"/>
            </a:br>
            <a:r>
              <a:rPr lang="en-US" sz="1600" dirty="0" smtClean="0"/>
              <a:t>		    dims, width, </a:t>
            </a:r>
            <a:r>
              <a:rPr lang="en-US" sz="1600" dirty="0" err="1" smtClean="0"/>
              <a:t>array_name</a:t>
            </a:r>
            <a:r>
              <a:rPr lang="en-US" sz="1600" dirty="0" smtClean="0"/>
              <a:t>, map, block, </a:t>
            </a:r>
            <a:r>
              <a:rPr lang="en-US" sz="1600" dirty="0" err="1" smtClean="0"/>
              <a:t>g_a</a:t>
            </a:r>
            <a:r>
              <a:rPr lang="en-US" sz="1600" dirty="0" smtClean="0"/>
              <a:t>)</a:t>
            </a:r>
          </a:p>
          <a:p>
            <a:pPr lvl="2"/>
            <a:r>
              <a:rPr lang="en-US" sz="1600" b="1" dirty="0" smtClean="0"/>
              <a:t>C		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NGA_Create_ghosts_irreg(int</a:t>
            </a:r>
            <a:r>
              <a:rPr lang="en-US" sz="1600" dirty="0" smtClean="0"/>
              <a:t> type,</a:t>
            </a:r>
            <a:br>
              <a:rPr lang="en-US" sz="1600" dirty="0" smtClean="0"/>
            </a:br>
            <a:r>
              <a:rPr lang="en-US" sz="1600" dirty="0" smtClean="0"/>
              <a:t>		    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ndim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dims[], </a:t>
            </a:r>
            <a:r>
              <a:rPr lang="en-US" sz="1600" dirty="0" err="1" smtClean="0"/>
              <a:t>int</a:t>
            </a:r>
            <a:r>
              <a:rPr lang="en-US" sz="1600" dirty="0" smtClean="0"/>
              <a:t> width[], </a:t>
            </a:r>
            <a:br>
              <a:rPr lang="en-US" sz="1600" dirty="0" smtClean="0"/>
            </a:br>
            <a:r>
              <a:rPr lang="en-US" sz="1600" dirty="0" smtClean="0"/>
              <a:t>		    char *</a:t>
            </a:r>
            <a:r>
              <a:rPr lang="en-US" sz="1600" dirty="0" err="1" smtClean="0"/>
              <a:t>array_name</a:t>
            </a:r>
            <a:r>
              <a:rPr lang="en-US" sz="1600" dirty="0" smtClean="0"/>
              <a:t>, </a:t>
            </a:r>
            <a:r>
              <a:rPr lang="en-US" sz="1600" dirty="0" err="1" smtClean="0"/>
              <a:t>int</a:t>
            </a:r>
            <a:r>
              <a:rPr lang="en-US" sz="1600" dirty="0" smtClean="0"/>
              <a:t> map[], </a:t>
            </a:r>
            <a:r>
              <a:rPr lang="en-US" sz="1600" dirty="0" err="1" smtClean="0"/>
              <a:t>int</a:t>
            </a:r>
            <a:r>
              <a:rPr lang="en-US" sz="1600" dirty="0" smtClean="0"/>
              <a:t> block[])</a:t>
            </a:r>
          </a:p>
          <a:p>
            <a:pPr lvl="2"/>
            <a:r>
              <a:rPr lang="en-US" sz="1600" b="1" dirty="0" smtClean="0"/>
              <a:t>Python</a:t>
            </a:r>
            <a:r>
              <a:rPr lang="en-US" sz="1600" dirty="0" smtClean="0"/>
              <a:t>	</a:t>
            </a:r>
            <a:r>
              <a:rPr lang="en-US" sz="1600" dirty="0" err="1" smtClean="0"/>
              <a:t>g_a</a:t>
            </a:r>
            <a:r>
              <a:rPr lang="en-US" sz="1600" dirty="0" smtClean="0"/>
              <a:t> = </a:t>
            </a:r>
            <a:r>
              <a:rPr lang="en-US" sz="1600" dirty="0" err="1" smtClean="0"/>
              <a:t>ga.create_ghosts_irreg(type</a:t>
            </a:r>
            <a:r>
              <a:rPr lang="en-US" sz="1600" dirty="0" smtClean="0"/>
              <a:t>, dims, width, </a:t>
            </a:r>
          </a:p>
          <a:p>
            <a:pPr lvl="2">
              <a:buNone/>
            </a:pPr>
            <a:r>
              <a:rPr lang="en-US" sz="1600" dirty="0" smtClean="0"/>
              <a:t>			    block, map, name=“”, </a:t>
            </a:r>
            <a:r>
              <a:rPr lang="en-US" sz="1600" dirty="0" err="1" smtClean="0"/>
              <a:t>pgroup</a:t>
            </a:r>
            <a:r>
              <a:rPr lang="en-US" sz="1600" dirty="0" smtClean="0"/>
              <a:t>=-1)</a:t>
            </a:r>
            <a:endParaRPr lang="en-US" sz="1600" b="1" dirty="0" smtClean="0"/>
          </a:p>
          <a:p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sz="1200" dirty="0" smtClean="0"/>
              <a:t>	integer	</a:t>
            </a:r>
            <a:r>
              <a:rPr lang="en-US" sz="1200" dirty="0" err="1" smtClean="0"/>
              <a:t>width(ndim</a:t>
            </a:r>
            <a:r>
              <a:rPr lang="en-US" sz="1200" dirty="0" smtClean="0"/>
              <a:t>)	- array of ghost cell widths	[input]</a:t>
            </a:r>
          </a:p>
        </p:txBody>
      </p:sp>
      <p:sp>
        <p:nvSpPr>
          <p:cNvPr id="465924" name="Text Box 4"/>
          <p:cNvSpPr txBox="1">
            <a:spLocks noChangeArrowheads="1"/>
          </p:cNvSpPr>
          <p:nvPr/>
        </p:nvSpPr>
        <p:spPr bwMode="auto">
          <a:xfrm>
            <a:off x="6096000" y="4572000"/>
            <a:ext cx="2819400" cy="1981200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/>
          <a:lstStyle/>
          <a:p>
            <a:pPr algn="l"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  <a:latin typeface="Courier New" pitchFamily="49" charset="0"/>
              </a:rPr>
              <a:t>Code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096000" y="4572000"/>
            <a:ext cx="2819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905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137160" rIns="182880" bIns="137160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n-US" sz="1200">
                <a:solidFill>
                  <a:schemeClr val="bg2"/>
                </a:solidFill>
                <a:latin typeface="Courier New" pitchFamily="49" charset="0"/>
              </a:rPr>
              <a:t>Code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6858000" y="990600"/>
            <a:ext cx="2209800" cy="2971800"/>
            <a:chOff x="6477000" y="1524000"/>
            <a:chExt cx="2209800" cy="2971800"/>
          </a:xfrm>
        </p:grpSpPr>
        <p:pic>
          <p:nvPicPr>
            <p:cNvPr id="9" name="Picture 5" descr="ghost00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1524000"/>
              <a:ext cx="219075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6" descr="ghost00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2967038"/>
              <a:ext cx="2209800" cy="15287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Ghost Cells</a:t>
            </a:r>
            <a:endParaRPr lang="en-US" dirty="0"/>
          </a:p>
        </p:txBody>
      </p:sp>
      <p:grpSp>
        <p:nvGrpSpPr>
          <p:cNvPr id="466946" name="Group 2"/>
          <p:cNvGrpSpPr>
            <a:grpSpLocks/>
          </p:cNvGrpSpPr>
          <p:nvPr/>
        </p:nvGrpSpPr>
        <p:grpSpPr bwMode="auto">
          <a:xfrm>
            <a:off x="1219200" y="1266825"/>
            <a:ext cx="1965325" cy="1736725"/>
            <a:chOff x="800" y="1204"/>
            <a:chExt cx="1412" cy="1441"/>
          </a:xfrm>
        </p:grpSpPr>
        <p:sp>
          <p:nvSpPr>
            <p:cNvPr id="466947" name="Rectangle 3"/>
            <p:cNvSpPr>
              <a:spLocks noChangeArrowheads="1"/>
            </p:cNvSpPr>
            <p:nvPr/>
          </p:nvSpPr>
          <p:spPr bwMode="auto">
            <a:xfrm>
              <a:off x="800" y="1204"/>
              <a:ext cx="1412" cy="1441"/>
            </a:xfrm>
            <a:prstGeom prst="rect">
              <a:avLst/>
            </a:prstGeom>
            <a:solidFill>
              <a:srgbClr val="CCEC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48" name="Rectangle 4"/>
            <p:cNvSpPr>
              <a:spLocks noChangeArrowheads="1"/>
            </p:cNvSpPr>
            <p:nvPr/>
          </p:nvSpPr>
          <p:spPr bwMode="auto">
            <a:xfrm>
              <a:off x="803" y="1207"/>
              <a:ext cx="1406" cy="1435"/>
            </a:xfrm>
            <a:prstGeom prst="rect">
              <a:avLst/>
            </a:prstGeom>
            <a:solidFill>
              <a:srgbClr val="CCE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49" name="Line 5"/>
            <p:cNvSpPr>
              <a:spLocks noChangeShapeType="1"/>
            </p:cNvSpPr>
            <p:nvPr/>
          </p:nvSpPr>
          <p:spPr bwMode="auto">
            <a:xfrm>
              <a:off x="1268" y="1204"/>
              <a:ext cx="1" cy="143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50" name="Line 6"/>
            <p:cNvSpPr>
              <a:spLocks noChangeShapeType="1"/>
            </p:cNvSpPr>
            <p:nvPr/>
          </p:nvSpPr>
          <p:spPr bwMode="auto">
            <a:xfrm>
              <a:off x="1737" y="1204"/>
              <a:ext cx="1" cy="143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51" name="Line 7"/>
            <p:cNvSpPr>
              <a:spLocks noChangeShapeType="1"/>
            </p:cNvSpPr>
            <p:nvPr/>
          </p:nvSpPr>
          <p:spPr bwMode="auto">
            <a:xfrm>
              <a:off x="800" y="1682"/>
              <a:ext cx="14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52" name="Line 8"/>
            <p:cNvSpPr>
              <a:spLocks noChangeShapeType="1"/>
            </p:cNvSpPr>
            <p:nvPr/>
          </p:nvSpPr>
          <p:spPr bwMode="auto">
            <a:xfrm>
              <a:off x="800" y="2160"/>
              <a:ext cx="1405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6953" name="Group 9"/>
          <p:cNvGrpSpPr>
            <a:grpSpLocks/>
          </p:cNvGrpSpPr>
          <p:nvPr/>
        </p:nvGrpSpPr>
        <p:grpSpPr bwMode="auto">
          <a:xfrm>
            <a:off x="4730750" y="990600"/>
            <a:ext cx="2533650" cy="2301875"/>
            <a:chOff x="3021" y="1030"/>
            <a:chExt cx="1788" cy="1825"/>
          </a:xfrm>
        </p:grpSpPr>
        <p:sp>
          <p:nvSpPr>
            <p:cNvPr id="466954" name="Rectangle 10"/>
            <p:cNvSpPr>
              <a:spLocks noChangeArrowheads="1"/>
            </p:cNvSpPr>
            <p:nvPr/>
          </p:nvSpPr>
          <p:spPr bwMode="auto">
            <a:xfrm>
              <a:off x="3024" y="1033"/>
              <a:ext cx="1785" cy="1822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55" name="Rectangle 11"/>
            <p:cNvSpPr>
              <a:spLocks noChangeArrowheads="1"/>
            </p:cNvSpPr>
            <p:nvPr/>
          </p:nvSpPr>
          <p:spPr bwMode="auto">
            <a:xfrm>
              <a:off x="3083" y="1094"/>
              <a:ext cx="477" cy="486"/>
            </a:xfrm>
            <a:prstGeom prst="rect">
              <a:avLst/>
            </a:prstGeom>
            <a:solidFill>
              <a:srgbClr val="CCE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56" name="Rectangle 12"/>
            <p:cNvSpPr>
              <a:spLocks noChangeArrowheads="1"/>
            </p:cNvSpPr>
            <p:nvPr/>
          </p:nvSpPr>
          <p:spPr bwMode="auto">
            <a:xfrm>
              <a:off x="3678" y="1094"/>
              <a:ext cx="477" cy="486"/>
            </a:xfrm>
            <a:prstGeom prst="rect">
              <a:avLst/>
            </a:prstGeom>
            <a:solidFill>
              <a:srgbClr val="CCE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57" name="Rectangle 13"/>
            <p:cNvSpPr>
              <a:spLocks noChangeArrowheads="1"/>
            </p:cNvSpPr>
            <p:nvPr/>
          </p:nvSpPr>
          <p:spPr bwMode="auto">
            <a:xfrm>
              <a:off x="4273" y="1094"/>
              <a:ext cx="477" cy="486"/>
            </a:xfrm>
            <a:prstGeom prst="rect">
              <a:avLst/>
            </a:prstGeom>
            <a:solidFill>
              <a:srgbClr val="CCE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58" name="Rectangle 14"/>
            <p:cNvSpPr>
              <a:spLocks noChangeArrowheads="1"/>
            </p:cNvSpPr>
            <p:nvPr/>
          </p:nvSpPr>
          <p:spPr bwMode="auto">
            <a:xfrm>
              <a:off x="3083" y="1701"/>
              <a:ext cx="477" cy="486"/>
            </a:xfrm>
            <a:prstGeom prst="rect">
              <a:avLst/>
            </a:prstGeom>
            <a:solidFill>
              <a:srgbClr val="CCE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59" name="Rectangle 15"/>
            <p:cNvSpPr>
              <a:spLocks noChangeArrowheads="1"/>
            </p:cNvSpPr>
            <p:nvPr/>
          </p:nvSpPr>
          <p:spPr bwMode="auto">
            <a:xfrm>
              <a:off x="3678" y="1701"/>
              <a:ext cx="477" cy="486"/>
            </a:xfrm>
            <a:prstGeom prst="rect">
              <a:avLst/>
            </a:prstGeom>
            <a:solidFill>
              <a:srgbClr val="CCE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60" name="Rectangle 16"/>
            <p:cNvSpPr>
              <a:spLocks noChangeArrowheads="1"/>
            </p:cNvSpPr>
            <p:nvPr/>
          </p:nvSpPr>
          <p:spPr bwMode="auto">
            <a:xfrm>
              <a:off x="4273" y="1701"/>
              <a:ext cx="477" cy="486"/>
            </a:xfrm>
            <a:prstGeom prst="rect">
              <a:avLst/>
            </a:prstGeom>
            <a:solidFill>
              <a:srgbClr val="CCE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61" name="Rectangle 17"/>
            <p:cNvSpPr>
              <a:spLocks noChangeArrowheads="1"/>
            </p:cNvSpPr>
            <p:nvPr/>
          </p:nvSpPr>
          <p:spPr bwMode="auto">
            <a:xfrm>
              <a:off x="3083" y="2308"/>
              <a:ext cx="477" cy="486"/>
            </a:xfrm>
            <a:prstGeom prst="rect">
              <a:avLst/>
            </a:prstGeom>
            <a:solidFill>
              <a:srgbClr val="CCE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62" name="Rectangle 18"/>
            <p:cNvSpPr>
              <a:spLocks noChangeArrowheads="1"/>
            </p:cNvSpPr>
            <p:nvPr/>
          </p:nvSpPr>
          <p:spPr bwMode="auto">
            <a:xfrm>
              <a:off x="3678" y="2308"/>
              <a:ext cx="477" cy="486"/>
            </a:xfrm>
            <a:prstGeom prst="rect">
              <a:avLst/>
            </a:prstGeom>
            <a:solidFill>
              <a:srgbClr val="CCE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63" name="Rectangle 19"/>
            <p:cNvSpPr>
              <a:spLocks noChangeArrowheads="1"/>
            </p:cNvSpPr>
            <p:nvPr/>
          </p:nvSpPr>
          <p:spPr bwMode="auto">
            <a:xfrm>
              <a:off x="4273" y="2308"/>
              <a:ext cx="477" cy="486"/>
            </a:xfrm>
            <a:prstGeom prst="rect">
              <a:avLst/>
            </a:prstGeom>
            <a:solidFill>
              <a:srgbClr val="CCECFF"/>
            </a:solidFill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64" name="Line 20"/>
            <p:cNvSpPr>
              <a:spLocks noChangeShapeType="1"/>
            </p:cNvSpPr>
            <p:nvPr/>
          </p:nvSpPr>
          <p:spPr bwMode="auto">
            <a:xfrm>
              <a:off x="3616" y="1030"/>
              <a:ext cx="1" cy="18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65" name="Line 21"/>
            <p:cNvSpPr>
              <a:spLocks noChangeShapeType="1"/>
            </p:cNvSpPr>
            <p:nvPr/>
          </p:nvSpPr>
          <p:spPr bwMode="auto">
            <a:xfrm>
              <a:off x="4211" y="1030"/>
              <a:ext cx="1" cy="182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66" name="Line 22"/>
            <p:cNvSpPr>
              <a:spLocks noChangeShapeType="1"/>
            </p:cNvSpPr>
            <p:nvPr/>
          </p:nvSpPr>
          <p:spPr bwMode="auto">
            <a:xfrm>
              <a:off x="3021" y="1637"/>
              <a:ext cx="178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6967" name="Line 23"/>
            <p:cNvSpPr>
              <a:spLocks noChangeShapeType="1"/>
            </p:cNvSpPr>
            <p:nvPr/>
          </p:nvSpPr>
          <p:spPr bwMode="auto">
            <a:xfrm>
              <a:off x="3021" y="2244"/>
              <a:ext cx="1784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6968" name="Text Box 24"/>
          <p:cNvSpPr txBox="1">
            <a:spLocks noChangeAspect="1" noChangeArrowheads="1"/>
          </p:cNvSpPr>
          <p:nvPr/>
        </p:nvSpPr>
        <p:spPr bwMode="auto">
          <a:xfrm>
            <a:off x="1219200" y="3059113"/>
            <a:ext cx="2149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sz="1800" dirty="0">
                <a:latin typeface="+mn-lt"/>
              </a:rPr>
              <a:t>normal global array</a:t>
            </a:r>
          </a:p>
        </p:txBody>
      </p:sp>
      <p:sp>
        <p:nvSpPr>
          <p:cNvPr id="466969" name="Text Box 25"/>
          <p:cNvSpPr txBox="1">
            <a:spLocks noChangeAspect="1" noChangeArrowheads="1"/>
          </p:cNvSpPr>
          <p:nvPr/>
        </p:nvSpPr>
        <p:spPr bwMode="auto">
          <a:xfrm>
            <a:off x="4700587" y="3359150"/>
            <a:ext cx="3006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kumimoji="0" lang="en-US" sz="1800" dirty="0">
                <a:latin typeface="+mn-lt"/>
              </a:rPr>
              <a:t>global array with ghost cells</a:t>
            </a:r>
          </a:p>
        </p:txBody>
      </p:sp>
      <p:sp>
        <p:nvSpPr>
          <p:cNvPr id="466970" name="AutoShape 26"/>
          <p:cNvSpPr>
            <a:spLocks noChangeAspect="1" noChangeArrowheads="1"/>
          </p:cNvSpPr>
          <p:nvPr/>
        </p:nvSpPr>
        <p:spPr bwMode="auto">
          <a:xfrm>
            <a:off x="3668712" y="1946275"/>
            <a:ext cx="774700" cy="344488"/>
          </a:xfrm>
          <a:prstGeom prst="rightArrow">
            <a:avLst>
              <a:gd name="adj1" fmla="val 50000"/>
              <a:gd name="adj2" fmla="val 56221"/>
            </a:avLst>
          </a:prstGeom>
          <a:solidFill>
            <a:schemeClr val="accent1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66972" name="Text Box 28"/>
          <p:cNvSpPr txBox="1">
            <a:spLocks noChangeArrowheads="1"/>
          </p:cNvSpPr>
          <p:nvPr/>
        </p:nvSpPr>
        <p:spPr bwMode="auto">
          <a:xfrm>
            <a:off x="304800" y="3429000"/>
            <a:ext cx="8534400" cy="243143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 sz="2000" dirty="0">
                <a:latin typeface="+mn-lt"/>
              </a:rPr>
              <a:t>Operations:</a:t>
            </a:r>
          </a:p>
          <a:p>
            <a:pPr algn="l"/>
            <a:endParaRPr lang="en-US" sz="2000" dirty="0">
              <a:latin typeface="+mn-lt"/>
            </a:endParaRPr>
          </a:p>
          <a:p>
            <a:pPr algn="l"/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NGA_Create_ghosts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-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creates array with ghosts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cells</a:t>
            </a:r>
          </a:p>
          <a:p>
            <a:pPr algn="l"/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GA_Update_ghosts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-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updates with data from adjacent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processors</a:t>
            </a:r>
          </a:p>
          <a:p>
            <a:pPr algn="l"/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NGA_Access_ghosts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- provides access to “local” ghost cell 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elements</a:t>
            </a:r>
          </a:p>
          <a:p>
            <a:pPr algn="l"/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NGA_Nbget_ghost_dir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-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nonblocking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call to update ghosts cells</a:t>
            </a:r>
          </a:p>
          <a:p>
            <a:pPr algn="l"/>
            <a:endParaRPr lang="en-US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Ghost Cell Update</a:t>
            </a:r>
          </a:p>
        </p:txBody>
      </p:sp>
      <p:pic>
        <p:nvPicPr>
          <p:cNvPr id="467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133600"/>
            <a:ext cx="2587625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7972" name="Text Box 4"/>
          <p:cNvSpPr txBox="1">
            <a:spLocks noChangeArrowheads="1"/>
          </p:cNvSpPr>
          <p:nvPr/>
        </p:nvSpPr>
        <p:spPr bwMode="auto">
          <a:xfrm>
            <a:off x="685800" y="1981200"/>
            <a:ext cx="3429000" cy="2711450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lIns="182880" tIns="137160" rIns="182880" bIns="137160">
            <a:spAutoFit/>
          </a:bodyPr>
          <a:lstStyle/>
          <a:p>
            <a:pPr algn="l"/>
            <a:r>
              <a:rPr lang="en-US" sz="2000"/>
              <a:t>Automatically update ghost cells with appropriate data from neighboring processors. A multiprotocol implementation has been used to optimize the update operation to match platform characteristics.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Periodic Interfaces</a:t>
            </a:r>
          </a:p>
        </p:txBody>
      </p:sp>
      <p:sp>
        <p:nvSpPr>
          <p:cNvPr id="455683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990600"/>
            <a:ext cx="8186738" cy="3575050"/>
          </a:xfrm>
        </p:spPr>
        <p:txBody>
          <a:bodyPr/>
          <a:lstStyle/>
          <a:p>
            <a:r>
              <a:rPr lang="en-US" dirty="0"/>
              <a:t>Periodic interfaces to the one-sided operations have been added to Global Arrays in version 3.1 to support computational fluid dynamics problems on multidimensional grids.</a:t>
            </a:r>
          </a:p>
          <a:p>
            <a:r>
              <a:rPr lang="en-US" dirty="0"/>
              <a:t>They provide an index translation layer that allows users to request blocks using put, get, and accumulate operations that possibly extend beyond the boundaries of a global array. </a:t>
            </a:r>
          </a:p>
          <a:p>
            <a:r>
              <a:rPr lang="en-US" dirty="0"/>
              <a:t>The references that are outside of the boundaries are wrapped around inside the global array.</a:t>
            </a:r>
          </a:p>
          <a:p>
            <a:r>
              <a:rPr lang="en-US" dirty="0"/>
              <a:t>Current version of GA supports three periodic operations:</a:t>
            </a:r>
          </a:p>
          <a:p>
            <a:pPr lvl="1"/>
            <a:r>
              <a:rPr lang="en-US" i="1" dirty="0"/>
              <a:t>periodic get</a:t>
            </a:r>
            <a:r>
              <a:rPr lang="en-US" dirty="0"/>
              <a:t> </a:t>
            </a:r>
          </a:p>
          <a:p>
            <a:pPr lvl="1"/>
            <a:r>
              <a:rPr lang="en-US" i="1" dirty="0"/>
              <a:t>periodic put</a:t>
            </a:r>
          </a:p>
          <a:p>
            <a:pPr lvl="1"/>
            <a:r>
              <a:rPr lang="en-US" i="1" dirty="0"/>
              <a:t>periodic acc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Periodic Interfaces</a:t>
            </a:r>
          </a:p>
        </p:txBody>
      </p:sp>
      <p:sp>
        <p:nvSpPr>
          <p:cNvPr id="455684" name="Text Box 4"/>
          <p:cNvSpPr txBox="1">
            <a:spLocks noChangeArrowheads="1"/>
          </p:cNvSpPr>
          <p:nvPr/>
        </p:nvSpPr>
        <p:spPr bwMode="auto">
          <a:xfrm>
            <a:off x="304800" y="2133600"/>
            <a:ext cx="4724400" cy="2286000"/>
          </a:xfrm>
          <a:prstGeom prst="rect">
            <a:avLst/>
          </a:prstGeom>
          <a:solidFill>
            <a:srgbClr val="8EB4E3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82880" tIns="137160" rIns="182880" bIns="137160"/>
          <a:lstStyle/>
          <a:p>
            <a:pPr algn="l">
              <a:spcBef>
                <a:spcPct val="20000"/>
              </a:spcBef>
            </a:pPr>
            <a:r>
              <a:rPr lang="en-US" sz="1200" b="1" dirty="0" err="1" smtClean="0">
                <a:latin typeface="Courier New" pitchFamily="49" charset="0"/>
              </a:rPr>
              <a:t>ndim</a:t>
            </a:r>
            <a:r>
              <a:rPr lang="en-US" sz="1200" b="1" dirty="0" smtClean="0">
                <a:latin typeface="Courier New" pitchFamily="49" charset="0"/>
              </a:rPr>
              <a:t> = 2</a:t>
            </a:r>
          </a:p>
          <a:p>
            <a:pPr algn="l">
              <a:spcBef>
                <a:spcPct val="20000"/>
              </a:spcBef>
            </a:pPr>
            <a:r>
              <a:rPr lang="en-US" sz="1200" b="1" dirty="0" smtClean="0">
                <a:latin typeface="Courier New" pitchFamily="49" charset="0"/>
              </a:rPr>
              <a:t>dims(1) = 10</a:t>
            </a:r>
          </a:p>
          <a:p>
            <a:pPr algn="l">
              <a:spcBef>
                <a:spcPct val="20000"/>
              </a:spcBef>
            </a:pPr>
            <a:r>
              <a:rPr lang="en-US" sz="1200" b="1" dirty="0" smtClean="0">
                <a:latin typeface="Courier New" pitchFamily="49" charset="0"/>
              </a:rPr>
              <a:t>dims(2) = 10</a:t>
            </a:r>
          </a:p>
          <a:p>
            <a:pPr algn="l">
              <a:spcBef>
                <a:spcPct val="20000"/>
              </a:spcBef>
            </a:pPr>
            <a:r>
              <a:rPr lang="en-US" sz="1200" b="1" dirty="0" smtClean="0">
                <a:latin typeface="Courier New" pitchFamily="49" charset="0"/>
              </a:rPr>
              <a:t>:</a:t>
            </a:r>
          </a:p>
          <a:p>
            <a:pPr algn="l">
              <a:spcBef>
                <a:spcPct val="20000"/>
              </a:spcBef>
            </a:pPr>
            <a:r>
              <a:rPr lang="en-US" sz="1200" b="1" dirty="0" smtClean="0">
                <a:latin typeface="Courier New" pitchFamily="49" charset="0"/>
              </a:rPr>
              <a:t>lo(1) = 6</a:t>
            </a:r>
          </a:p>
          <a:p>
            <a:pPr algn="l">
              <a:spcBef>
                <a:spcPct val="20000"/>
              </a:spcBef>
            </a:pPr>
            <a:r>
              <a:rPr lang="en-US" sz="1200" b="1" dirty="0" smtClean="0">
                <a:latin typeface="Courier New" pitchFamily="49" charset="0"/>
              </a:rPr>
              <a:t>lo(2) = 6</a:t>
            </a:r>
          </a:p>
          <a:p>
            <a:pPr algn="l">
              <a:spcBef>
                <a:spcPct val="20000"/>
              </a:spcBef>
            </a:pPr>
            <a:r>
              <a:rPr lang="en-US" sz="1200" b="1" dirty="0" smtClean="0">
                <a:latin typeface="Courier New" pitchFamily="49" charset="0"/>
              </a:rPr>
              <a:t>hi(1) = 11</a:t>
            </a:r>
          </a:p>
          <a:p>
            <a:pPr algn="l">
              <a:spcBef>
                <a:spcPct val="20000"/>
              </a:spcBef>
            </a:pPr>
            <a:r>
              <a:rPr lang="en-US" sz="1200" b="1" dirty="0" smtClean="0">
                <a:latin typeface="Courier New" pitchFamily="49" charset="0"/>
              </a:rPr>
              <a:t>hi(2) = 11</a:t>
            </a:r>
          </a:p>
          <a:p>
            <a:pPr algn="l">
              <a:spcBef>
                <a:spcPct val="20000"/>
              </a:spcBef>
            </a:pPr>
            <a:r>
              <a:rPr lang="en-US" sz="1200" b="1" dirty="0" smtClean="0">
                <a:latin typeface="Courier New" pitchFamily="49" charset="0"/>
              </a:rPr>
              <a:t>call</a:t>
            </a:r>
            <a:r>
              <a:rPr lang="en-US" sz="12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nga_periodic_get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en-US" sz="1200" b="1" dirty="0" err="1">
                <a:solidFill>
                  <a:srgbClr val="FF0000"/>
                </a:solidFill>
                <a:latin typeface="Courier New" pitchFamily="49" charset="0"/>
              </a:rPr>
              <a:t>g_a,lo,hi,buf,ld</a:t>
            </a:r>
            <a:r>
              <a:rPr lang="en-US" sz="12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455685" name="Rectangle 5"/>
          <p:cNvSpPr>
            <a:spLocks noChangeArrowheads="1"/>
          </p:cNvSpPr>
          <p:nvPr/>
        </p:nvSpPr>
        <p:spPr bwMode="auto">
          <a:xfrm>
            <a:off x="5867400" y="990600"/>
            <a:ext cx="914400" cy="9144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5686" name="Rectangle 6"/>
          <p:cNvSpPr>
            <a:spLocks noChangeArrowheads="1"/>
          </p:cNvSpPr>
          <p:nvPr/>
        </p:nvSpPr>
        <p:spPr bwMode="auto">
          <a:xfrm>
            <a:off x="6781800" y="990600"/>
            <a:ext cx="914400" cy="9144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5687" name="Rectangle 7"/>
          <p:cNvSpPr>
            <a:spLocks noChangeArrowheads="1"/>
          </p:cNvSpPr>
          <p:nvPr/>
        </p:nvSpPr>
        <p:spPr bwMode="auto">
          <a:xfrm>
            <a:off x="5867400" y="1905000"/>
            <a:ext cx="914400" cy="9144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5688" name="Rectangle 8"/>
          <p:cNvSpPr>
            <a:spLocks noChangeArrowheads="1"/>
          </p:cNvSpPr>
          <p:nvPr/>
        </p:nvSpPr>
        <p:spPr bwMode="auto">
          <a:xfrm>
            <a:off x="6781800" y="1905000"/>
            <a:ext cx="914400" cy="9144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5689" name="Rectangle 9"/>
          <p:cNvSpPr>
            <a:spLocks noChangeArrowheads="1"/>
          </p:cNvSpPr>
          <p:nvPr/>
        </p:nvSpPr>
        <p:spPr bwMode="auto">
          <a:xfrm>
            <a:off x="7086600" y="2133600"/>
            <a:ext cx="914400" cy="9144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5690" name="Rectangle 10"/>
          <p:cNvSpPr>
            <a:spLocks noChangeArrowheads="1"/>
          </p:cNvSpPr>
          <p:nvPr/>
        </p:nvSpPr>
        <p:spPr bwMode="auto">
          <a:xfrm>
            <a:off x="7086600" y="2133600"/>
            <a:ext cx="609600" cy="685800"/>
          </a:xfrm>
          <a:prstGeom prst="rect">
            <a:avLst/>
          </a:prstGeom>
          <a:solidFill>
            <a:srgbClr val="00B05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5691" name="Rectangle 11"/>
          <p:cNvSpPr>
            <a:spLocks noChangeArrowheads="1"/>
          </p:cNvSpPr>
          <p:nvPr/>
        </p:nvSpPr>
        <p:spPr bwMode="auto">
          <a:xfrm>
            <a:off x="5867400" y="2133600"/>
            <a:ext cx="304800" cy="685800"/>
          </a:xfrm>
          <a:prstGeom prst="rect">
            <a:avLst/>
          </a:prstGeom>
          <a:solidFill>
            <a:srgbClr val="FFC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5692" name="Rectangle 12"/>
          <p:cNvSpPr>
            <a:spLocks noChangeArrowheads="1"/>
          </p:cNvSpPr>
          <p:nvPr/>
        </p:nvSpPr>
        <p:spPr bwMode="auto">
          <a:xfrm>
            <a:off x="5867400" y="990600"/>
            <a:ext cx="304800" cy="2286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5693" name="Rectangle 13"/>
          <p:cNvSpPr>
            <a:spLocks noChangeArrowheads="1"/>
          </p:cNvSpPr>
          <p:nvPr/>
        </p:nvSpPr>
        <p:spPr bwMode="auto">
          <a:xfrm>
            <a:off x="7086600" y="990600"/>
            <a:ext cx="609600" cy="2286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5694" name="Rectangle 14"/>
          <p:cNvSpPr>
            <a:spLocks noChangeArrowheads="1"/>
          </p:cNvSpPr>
          <p:nvPr/>
        </p:nvSpPr>
        <p:spPr bwMode="auto">
          <a:xfrm>
            <a:off x="6400800" y="3733800"/>
            <a:ext cx="1676400" cy="1600200"/>
          </a:xfrm>
          <a:prstGeom prst="rect">
            <a:avLst/>
          </a:prstGeom>
          <a:noFill/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5695" name="Rectangle 15"/>
          <p:cNvSpPr>
            <a:spLocks noChangeArrowheads="1"/>
          </p:cNvSpPr>
          <p:nvPr/>
        </p:nvSpPr>
        <p:spPr bwMode="auto">
          <a:xfrm>
            <a:off x="6400800" y="3733800"/>
            <a:ext cx="609600" cy="685800"/>
          </a:xfrm>
          <a:prstGeom prst="rect">
            <a:avLst/>
          </a:prstGeom>
          <a:solidFill>
            <a:srgbClr val="00B05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5696" name="Rectangle 16"/>
          <p:cNvSpPr>
            <a:spLocks noChangeArrowheads="1"/>
          </p:cNvSpPr>
          <p:nvPr/>
        </p:nvSpPr>
        <p:spPr bwMode="auto">
          <a:xfrm>
            <a:off x="7010400" y="3733800"/>
            <a:ext cx="304800" cy="685800"/>
          </a:xfrm>
          <a:prstGeom prst="rect">
            <a:avLst/>
          </a:prstGeom>
          <a:solidFill>
            <a:srgbClr val="FFC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5697" name="Rectangle 17"/>
          <p:cNvSpPr>
            <a:spLocks noChangeArrowheads="1"/>
          </p:cNvSpPr>
          <p:nvPr/>
        </p:nvSpPr>
        <p:spPr bwMode="auto">
          <a:xfrm>
            <a:off x="7010400" y="4419600"/>
            <a:ext cx="304800" cy="2286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5698" name="Rectangle 18"/>
          <p:cNvSpPr>
            <a:spLocks noChangeArrowheads="1"/>
          </p:cNvSpPr>
          <p:nvPr/>
        </p:nvSpPr>
        <p:spPr bwMode="auto">
          <a:xfrm>
            <a:off x="6400800" y="4419600"/>
            <a:ext cx="609600" cy="228600"/>
          </a:xfrm>
          <a:prstGeom prst="rect">
            <a:avLst/>
          </a:prstGeom>
          <a:solidFill>
            <a:srgbClr val="FF0000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5699" name="Line 19"/>
          <p:cNvSpPr>
            <a:spLocks noChangeShapeType="1"/>
          </p:cNvSpPr>
          <p:nvPr/>
        </p:nvSpPr>
        <p:spPr bwMode="auto">
          <a:xfrm flipH="1">
            <a:off x="6705600" y="2590800"/>
            <a:ext cx="762000" cy="15240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5700" name="Line 20"/>
          <p:cNvSpPr>
            <a:spLocks noChangeShapeType="1"/>
          </p:cNvSpPr>
          <p:nvPr/>
        </p:nvSpPr>
        <p:spPr bwMode="auto">
          <a:xfrm>
            <a:off x="5943600" y="2362200"/>
            <a:ext cx="1143000" cy="1676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5701" name="Line 21"/>
          <p:cNvSpPr>
            <a:spLocks noChangeShapeType="1"/>
          </p:cNvSpPr>
          <p:nvPr/>
        </p:nvSpPr>
        <p:spPr bwMode="auto">
          <a:xfrm flipH="1">
            <a:off x="6629400" y="1143000"/>
            <a:ext cx="838200" cy="33528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5702" name="Line 22"/>
          <p:cNvSpPr>
            <a:spLocks noChangeShapeType="1"/>
          </p:cNvSpPr>
          <p:nvPr/>
        </p:nvSpPr>
        <p:spPr bwMode="auto">
          <a:xfrm>
            <a:off x="5943600" y="1143000"/>
            <a:ext cx="1219200" cy="34290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455703" name="Text Box 23"/>
          <p:cNvSpPr txBox="1">
            <a:spLocks noChangeArrowheads="1"/>
          </p:cNvSpPr>
          <p:nvPr/>
        </p:nvSpPr>
        <p:spPr bwMode="auto">
          <a:xfrm>
            <a:off x="8153400" y="1905000"/>
            <a:ext cx="765175" cy="455613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1200"/>
              <a:t>global</a:t>
            </a:r>
          </a:p>
        </p:txBody>
      </p:sp>
      <p:sp>
        <p:nvSpPr>
          <p:cNvPr id="455704" name="Text Box 24"/>
          <p:cNvSpPr txBox="1">
            <a:spLocks noChangeArrowheads="1"/>
          </p:cNvSpPr>
          <p:nvPr/>
        </p:nvSpPr>
        <p:spPr bwMode="auto">
          <a:xfrm>
            <a:off x="7239000" y="3352800"/>
            <a:ext cx="666750" cy="455613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 sz="1200"/>
              <a:t>local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Periodic Get/Put/Accumulate</a:t>
            </a:r>
          </a:p>
        </p:txBody>
      </p:sp>
      <p:sp>
        <p:nvSpPr>
          <p:cNvPr id="4577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43000"/>
            <a:ext cx="8839200" cy="5105400"/>
          </a:xfrm>
        </p:spPr>
        <p:txBody>
          <a:bodyPr/>
          <a:lstStyle/>
          <a:p>
            <a:r>
              <a:rPr lang="en-US" sz="2000" b="1" dirty="0" smtClean="0"/>
              <a:t>Fortran </a:t>
            </a:r>
            <a:r>
              <a:rPr lang="en-US" sz="2000" dirty="0" smtClean="0"/>
              <a:t>subroutine </a:t>
            </a:r>
            <a:r>
              <a:rPr lang="en-US" sz="2000" dirty="0" err="1" smtClean="0"/>
              <a:t>nga_periodic_get</a:t>
            </a:r>
            <a:r>
              <a:rPr lang="en-US" sz="2000" dirty="0" smtClean="0"/>
              <a:t>(</a:t>
            </a:r>
            <a:r>
              <a:rPr lang="en-US" sz="2000" dirty="0" err="1" smtClean="0"/>
              <a:t>g_a</a:t>
            </a:r>
            <a:r>
              <a:rPr lang="en-US" sz="2000" dirty="0" smtClean="0"/>
              <a:t>, lo, hi, </a:t>
            </a:r>
            <a:r>
              <a:rPr lang="en-US" sz="2000" dirty="0" err="1" smtClean="0"/>
              <a:t>buf</a:t>
            </a:r>
            <a:r>
              <a:rPr lang="en-US" sz="2000" dirty="0" smtClean="0"/>
              <a:t>, ld)</a:t>
            </a:r>
          </a:p>
          <a:p>
            <a:r>
              <a:rPr lang="en-US" sz="2000" b="1" dirty="0" smtClean="0"/>
              <a:t>C</a:t>
            </a:r>
            <a:r>
              <a:rPr lang="en-US" sz="2000" dirty="0" smtClean="0"/>
              <a:t>	      void </a:t>
            </a:r>
            <a:r>
              <a:rPr lang="en-US" sz="2000" dirty="0" err="1" smtClean="0"/>
              <a:t>NGA_Periodic_get</a:t>
            </a:r>
            <a:r>
              <a:rPr lang="en-US" sz="2000" dirty="0" smtClean="0"/>
              <a:t>(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g_a</a:t>
            </a:r>
            <a:r>
              <a:rPr lang="en-US" sz="2000" dirty="0" smtClean="0"/>
              <a:t>, </a:t>
            </a:r>
            <a:r>
              <a:rPr lang="en-US" sz="2000" dirty="0" err="1" smtClean="0"/>
              <a:t>int</a:t>
            </a:r>
            <a:r>
              <a:rPr lang="en-US" sz="2000" dirty="0" smtClean="0"/>
              <a:t> lo[], </a:t>
            </a:r>
            <a:r>
              <a:rPr lang="en-US" sz="2000" dirty="0" err="1" smtClean="0"/>
              <a:t>int</a:t>
            </a:r>
            <a:r>
              <a:rPr lang="en-US" sz="2000" dirty="0" smtClean="0"/>
              <a:t> hi[], void *</a:t>
            </a:r>
            <a:r>
              <a:rPr lang="en-US" sz="2000" dirty="0" err="1" smtClean="0"/>
              <a:t>buf</a:t>
            </a:r>
            <a:r>
              <a:rPr lang="en-US" sz="2000" dirty="0" smtClean="0"/>
              <a:t>, </a:t>
            </a:r>
            <a:r>
              <a:rPr lang="en-US" sz="2000" dirty="0" err="1" smtClean="0"/>
              <a:t>int</a:t>
            </a:r>
            <a:r>
              <a:rPr lang="en-US" sz="2000" dirty="0" smtClean="0"/>
              <a:t> ld[])</a:t>
            </a:r>
          </a:p>
          <a:p>
            <a:r>
              <a:rPr lang="en-US" sz="2000" b="1" dirty="0" smtClean="0"/>
              <a:t>Python  </a:t>
            </a:r>
            <a:r>
              <a:rPr lang="en-US" sz="2000" dirty="0" err="1" smtClean="0"/>
              <a:t>ndarray</a:t>
            </a:r>
            <a:r>
              <a:rPr lang="en-US" sz="2000" dirty="0" smtClean="0"/>
              <a:t> = </a:t>
            </a:r>
            <a:r>
              <a:rPr lang="en-US" sz="2000" dirty="0" err="1" smtClean="0"/>
              <a:t>ga.periodic_get</a:t>
            </a:r>
            <a:r>
              <a:rPr lang="en-US" sz="2000" dirty="0" smtClean="0"/>
              <a:t>(</a:t>
            </a:r>
            <a:r>
              <a:rPr lang="en-US" sz="2000" dirty="0" err="1" smtClean="0"/>
              <a:t>g_a</a:t>
            </a:r>
            <a:r>
              <a:rPr lang="en-US" sz="2000" dirty="0" smtClean="0"/>
              <a:t>, lo=None, hi=None, buffer=None) </a:t>
            </a:r>
          </a:p>
          <a:p>
            <a:pPr>
              <a:buNone/>
            </a:pPr>
            <a:endParaRPr lang="en-US" sz="2000" b="1" dirty="0" smtClean="0"/>
          </a:p>
          <a:p>
            <a:r>
              <a:rPr lang="en-US" sz="2000" b="1" dirty="0" smtClean="0"/>
              <a:t>Fortran </a:t>
            </a:r>
            <a:r>
              <a:rPr lang="en-US" sz="2000" dirty="0" smtClean="0"/>
              <a:t>subroutine </a:t>
            </a:r>
            <a:r>
              <a:rPr lang="en-US" sz="2000" dirty="0" err="1" smtClean="0"/>
              <a:t>nga_periodic_put</a:t>
            </a:r>
            <a:r>
              <a:rPr lang="en-US" sz="2000" dirty="0" smtClean="0"/>
              <a:t>(</a:t>
            </a:r>
            <a:r>
              <a:rPr lang="en-US" sz="2000" dirty="0" err="1" smtClean="0"/>
              <a:t>g_a</a:t>
            </a:r>
            <a:r>
              <a:rPr lang="en-US" sz="2000" dirty="0" smtClean="0"/>
              <a:t>, lo, hi, </a:t>
            </a:r>
            <a:r>
              <a:rPr lang="en-US" sz="2000" dirty="0" err="1" smtClean="0"/>
              <a:t>buf</a:t>
            </a:r>
            <a:r>
              <a:rPr lang="en-US" sz="2000" dirty="0" smtClean="0"/>
              <a:t>, ld)</a:t>
            </a:r>
          </a:p>
          <a:p>
            <a:r>
              <a:rPr lang="en-US" sz="2000" b="1" dirty="0" smtClean="0"/>
              <a:t>C	      </a:t>
            </a:r>
            <a:r>
              <a:rPr lang="en-US" sz="2000" dirty="0" smtClean="0"/>
              <a:t>void </a:t>
            </a:r>
            <a:r>
              <a:rPr lang="en-US" sz="2000" dirty="0" err="1" smtClean="0"/>
              <a:t>NGA_Periodic_put</a:t>
            </a:r>
            <a:r>
              <a:rPr lang="en-US" sz="2000" dirty="0" smtClean="0"/>
              <a:t>(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g_a</a:t>
            </a:r>
            <a:r>
              <a:rPr lang="en-US" sz="2000" dirty="0" smtClean="0"/>
              <a:t>, </a:t>
            </a:r>
            <a:r>
              <a:rPr lang="en-US" sz="2000" dirty="0" err="1" smtClean="0"/>
              <a:t>int</a:t>
            </a:r>
            <a:r>
              <a:rPr lang="en-US" sz="2000" dirty="0" smtClean="0"/>
              <a:t> lo[], </a:t>
            </a:r>
            <a:r>
              <a:rPr lang="en-US" sz="2000" dirty="0" err="1" smtClean="0"/>
              <a:t>int</a:t>
            </a:r>
            <a:r>
              <a:rPr lang="en-US" sz="2000" dirty="0" smtClean="0"/>
              <a:t> hi[], void *</a:t>
            </a:r>
            <a:r>
              <a:rPr lang="en-US" sz="2000" dirty="0" err="1" smtClean="0"/>
              <a:t>buf</a:t>
            </a:r>
            <a:r>
              <a:rPr lang="en-US" sz="2000" dirty="0" smtClean="0"/>
              <a:t>, </a:t>
            </a:r>
            <a:r>
              <a:rPr lang="en-US" sz="2000" dirty="0" err="1" smtClean="0"/>
              <a:t>int</a:t>
            </a:r>
            <a:r>
              <a:rPr lang="en-US" sz="2000" dirty="0" smtClean="0"/>
              <a:t> ld[])</a:t>
            </a:r>
            <a:endParaRPr lang="en-US" sz="2000" b="1" dirty="0" smtClean="0"/>
          </a:p>
          <a:p>
            <a:r>
              <a:rPr lang="en-US" sz="2000" b="1" dirty="0" smtClean="0"/>
              <a:t>Python</a:t>
            </a:r>
            <a:r>
              <a:rPr lang="en-US" sz="2000" dirty="0" smtClean="0"/>
              <a:t>  </a:t>
            </a:r>
            <a:r>
              <a:rPr lang="en-US" sz="2000" dirty="0" err="1" smtClean="0"/>
              <a:t>ga.periodic_put</a:t>
            </a:r>
            <a:r>
              <a:rPr lang="en-US" sz="2000" dirty="0" smtClean="0"/>
              <a:t>(</a:t>
            </a:r>
            <a:r>
              <a:rPr lang="en-US" sz="2000" dirty="0" err="1" smtClean="0"/>
              <a:t>g_a</a:t>
            </a:r>
            <a:r>
              <a:rPr lang="en-US" sz="2000" dirty="0" smtClean="0"/>
              <a:t>, buffer, lo=None, hi=None)</a:t>
            </a:r>
          </a:p>
          <a:p>
            <a:pPr>
              <a:buNone/>
            </a:pPr>
            <a:endParaRPr lang="en-US" sz="2000" b="1" dirty="0" smtClean="0"/>
          </a:p>
          <a:p>
            <a:r>
              <a:rPr lang="en-US" sz="2000" b="1" dirty="0" smtClean="0"/>
              <a:t>Fortran </a:t>
            </a:r>
            <a:r>
              <a:rPr lang="en-US" sz="2000" dirty="0" smtClean="0"/>
              <a:t>subroutine </a:t>
            </a:r>
            <a:r>
              <a:rPr lang="en-US" sz="2000" dirty="0" err="1" smtClean="0"/>
              <a:t>nga_periodic_acc</a:t>
            </a:r>
            <a:r>
              <a:rPr lang="en-US" sz="2000" dirty="0" smtClean="0"/>
              <a:t>(</a:t>
            </a:r>
            <a:r>
              <a:rPr lang="en-US" sz="2000" dirty="0" err="1" smtClean="0"/>
              <a:t>g_a</a:t>
            </a:r>
            <a:r>
              <a:rPr lang="en-US" sz="2000" dirty="0" smtClean="0"/>
              <a:t>, lo, hi, </a:t>
            </a:r>
            <a:r>
              <a:rPr lang="en-US" sz="2000" dirty="0" err="1" smtClean="0"/>
              <a:t>buf</a:t>
            </a:r>
            <a:r>
              <a:rPr lang="en-US" sz="2000" dirty="0" smtClean="0"/>
              <a:t>, ld, alpha)</a:t>
            </a:r>
          </a:p>
          <a:p>
            <a:r>
              <a:rPr lang="en-US" sz="2000" b="1" dirty="0" smtClean="0"/>
              <a:t>C	      </a:t>
            </a:r>
            <a:r>
              <a:rPr lang="en-US" sz="2000" dirty="0" smtClean="0"/>
              <a:t>void </a:t>
            </a:r>
            <a:r>
              <a:rPr lang="en-US" sz="2000" dirty="0" err="1" smtClean="0"/>
              <a:t>NGA_Periodic_acc</a:t>
            </a:r>
            <a:r>
              <a:rPr lang="en-US" sz="2000" dirty="0" smtClean="0"/>
              <a:t>(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g_a</a:t>
            </a:r>
            <a:r>
              <a:rPr lang="en-US" sz="2000" dirty="0" smtClean="0"/>
              <a:t>, </a:t>
            </a:r>
            <a:r>
              <a:rPr lang="en-US" sz="2000" dirty="0" err="1" smtClean="0"/>
              <a:t>int</a:t>
            </a:r>
            <a:r>
              <a:rPr lang="en-US" sz="2000" dirty="0" smtClean="0"/>
              <a:t> lo[], </a:t>
            </a:r>
            <a:r>
              <a:rPr lang="en-US" sz="2000" dirty="0" err="1" smtClean="0"/>
              <a:t>int</a:t>
            </a:r>
            <a:r>
              <a:rPr lang="en-US" sz="2000" dirty="0" smtClean="0"/>
              <a:t> hi[], void *</a:t>
            </a:r>
            <a:r>
              <a:rPr lang="en-US" sz="2000" dirty="0" err="1" smtClean="0"/>
              <a:t>buf</a:t>
            </a:r>
            <a:r>
              <a:rPr lang="en-US" sz="2000" dirty="0" smtClean="0"/>
              <a:t>, </a:t>
            </a:r>
            <a:r>
              <a:rPr lang="en-US" sz="2000" dirty="0" err="1" smtClean="0"/>
              <a:t>int</a:t>
            </a:r>
            <a:r>
              <a:rPr lang="en-US" sz="2000" dirty="0" smtClean="0"/>
              <a:t> ld[],</a:t>
            </a:r>
          </a:p>
          <a:p>
            <a:pPr>
              <a:buNone/>
            </a:pPr>
            <a:r>
              <a:rPr lang="en-US" sz="2000" dirty="0" smtClean="0"/>
              <a:t>				void *alpha)</a:t>
            </a:r>
          </a:p>
          <a:p>
            <a:r>
              <a:rPr lang="en-US" sz="2000" b="1" dirty="0" smtClean="0"/>
              <a:t>Python  </a:t>
            </a:r>
            <a:r>
              <a:rPr lang="en-US" sz="2000" dirty="0" err="1" smtClean="0"/>
              <a:t>ga.periodic_acc</a:t>
            </a:r>
            <a:r>
              <a:rPr lang="en-US" sz="2000" dirty="0" smtClean="0"/>
              <a:t>(</a:t>
            </a:r>
            <a:r>
              <a:rPr lang="en-US" sz="2000" dirty="0" err="1" smtClean="0"/>
              <a:t>g_a</a:t>
            </a:r>
            <a:r>
              <a:rPr lang="en-US" sz="2000" dirty="0" smtClean="0"/>
              <a:t>, buffer, lo=None, hi=None, alpha=None)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Lock and Mutex</a:t>
            </a:r>
          </a:p>
        </p:txBody>
      </p:sp>
      <p:sp>
        <p:nvSpPr>
          <p:cNvPr id="412675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1066800"/>
            <a:ext cx="8186738" cy="3575050"/>
          </a:xfr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i="1" dirty="0" smtClean="0"/>
              <a:t>Lock</a:t>
            </a:r>
            <a:r>
              <a:rPr lang="en-US" dirty="0" smtClean="0"/>
              <a:t> works together with </a:t>
            </a:r>
            <a:r>
              <a:rPr lang="en-US" i="1" dirty="0" err="1" smtClean="0"/>
              <a:t>mutex</a:t>
            </a:r>
            <a:r>
              <a:rPr lang="en-US" dirty="0" smtClean="0"/>
              <a:t>.</a:t>
            </a:r>
          </a:p>
          <a:p>
            <a:pPr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dirty="0" smtClean="0"/>
              <a:t>Simple synchronization mechanism to protect a critical section</a:t>
            </a:r>
          </a:p>
          <a:p>
            <a:pPr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dirty="0" smtClean="0"/>
              <a:t>To enter a critical section, typically, one needs to: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dirty="0" smtClean="0"/>
              <a:t>Create </a:t>
            </a:r>
            <a:r>
              <a:rPr lang="en-US" dirty="0" err="1" smtClean="0"/>
              <a:t>mutexes</a:t>
            </a:r>
            <a:endParaRPr lang="en-US" dirty="0" smtClean="0"/>
          </a:p>
          <a:p>
            <a:pPr lvl="1"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dirty="0" smtClean="0"/>
              <a:t>Lock on a </a:t>
            </a:r>
            <a:r>
              <a:rPr lang="en-US" dirty="0" err="1" smtClean="0"/>
              <a:t>mutex</a:t>
            </a:r>
            <a:endParaRPr lang="en-US" dirty="0" smtClean="0"/>
          </a:p>
          <a:p>
            <a:pPr lvl="1"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dirty="0" smtClean="0"/>
              <a:t>Do the exclusive operation in the critical section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dirty="0" smtClean="0"/>
              <a:t>Unlock the </a:t>
            </a:r>
            <a:r>
              <a:rPr lang="en-US" dirty="0" err="1" smtClean="0"/>
              <a:t>mutex</a:t>
            </a:r>
            <a:endParaRPr lang="en-US" dirty="0" smtClean="0"/>
          </a:p>
          <a:p>
            <a:pPr lvl="1"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dirty="0" smtClean="0"/>
              <a:t>Destroy </a:t>
            </a:r>
            <a:r>
              <a:rPr lang="en-US" dirty="0" err="1" smtClean="0"/>
              <a:t>mutexes</a:t>
            </a:r>
            <a:r>
              <a:rPr lang="en-US" dirty="0" smtClean="0"/>
              <a:t> </a:t>
            </a:r>
          </a:p>
          <a:p>
            <a:pPr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dirty="0" smtClean="0"/>
              <a:t>The </a:t>
            </a:r>
            <a:r>
              <a:rPr lang="en-US" i="1" dirty="0" smtClean="0"/>
              <a:t>create </a:t>
            </a:r>
            <a:r>
              <a:rPr lang="en-US" i="1" dirty="0" err="1" smtClean="0"/>
              <a:t>mutex</a:t>
            </a:r>
            <a:r>
              <a:rPr lang="en-US" dirty="0" smtClean="0"/>
              <a:t> functions are: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b="1" dirty="0" smtClean="0"/>
              <a:t>Fortran	</a:t>
            </a:r>
            <a:r>
              <a:rPr lang="en-US" dirty="0" smtClean="0"/>
              <a:t>logical function </a:t>
            </a:r>
            <a:r>
              <a:rPr lang="en-US" dirty="0" err="1" smtClean="0"/>
              <a:t>ga_create_mutexes</a:t>
            </a:r>
            <a:r>
              <a:rPr lang="en-US" dirty="0" smtClean="0"/>
              <a:t>(number)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b="1" dirty="0" smtClean="0"/>
              <a:t>C			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GA_Create_mutexes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number)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b="1" dirty="0" smtClean="0"/>
              <a:t>Python	</a:t>
            </a:r>
            <a:r>
              <a:rPr lang="en-US" dirty="0" err="1" smtClean="0"/>
              <a:t>bool</a:t>
            </a:r>
            <a:r>
              <a:rPr lang="en-US" dirty="0" smtClean="0"/>
              <a:t> </a:t>
            </a:r>
            <a:r>
              <a:rPr lang="en-US" dirty="0" err="1" smtClean="0"/>
              <a:t>ga.create_mutexes</a:t>
            </a:r>
            <a:r>
              <a:rPr lang="en-US" dirty="0" smtClean="0"/>
              <a:t>(number)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Lock and Mutex (cont.)</a:t>
            </a:r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1143000" y="2514600"/>
            <a:ext cx="990600" cy="9144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13" name="Oval 5"/>
          <p:cNvSpPr>
            <a:spLocks noChangeArrowheads="1"/>
          </p:cNvSpPr>
          <p:nvPr/>
        </p:nvSpPr>
        <p:spPr bwMode="auto">
          <a:xfrm>
            <a:off x="609600" y="1905000"/>
            <a:ext cx="381000" cy="381000"/>
          </a:xfrm>
          <a:prstGeom prst="ellipse">
            <a:avLst/>
          </a:prstGeom>
          <a:solidFill>
            <a:srgbClr val="FF3300"/>
          </a:solidFill>
          <a:ln w="19050" cap="sq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14" name="Oval 6"/>
          <p:cNvSpPr>
            <a:spLocks noChangeArrowheads="1"/>
          </p:cNvSpPr>
          <p:nvPr/>
        </p:nvSpPr>
        <p:spPr bwMode="auto">
          <a:xfrm>
            <a:off x="1447800" y="1905000"/>
            <a:ext cx="381000" cy="381000"/>
          </a:xfrm>
          <a:prstGeom prst="ellipse">
            <a:avLst/>
          </a:prstGeom>
          <a:solidFill>
            <a:srgbClr val="FF3300"/>
          </a:solidFill>
          <a:ln w="19050" cap="sq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15" name="Oval 7"/>
          <p:cNvSpPr>
            <a:spLocks noChangeArrowheads="1"/>
          </p:cNvSpPr>
          <p:nvPr/>
        </p:nvSpPr>
        <p:spPr bwMode="auto">
          <a:xfrm>
            <a:off x="2286000" y="1905000"/>
            <a:ext cx="381000" cy="381000"/>
          </a:xfrm>
          <a:prstGeom prst="ellipse">
            <a:avLst/>
          </a:prstGeom>
          <a:solidFill>
            <a:srgbClr val="FF3300"/>
          </a:solidFill>
          <a:ln w="19050" cap="sq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16" name="Oval 8"/>
          <p:cNvSpPr>
            <a:spLocks noChangeArrowheads="1"/>
          </p:cNvSpPr>
          <p:nvPr/>
        </p:nvSpPr>
        <p:spPr bwMode="auto">
          <a:xfrm>
            <a:off x="609600" y="3581400"/>
            <a:ext cx="381000" cy="381000"/>
          </a:xfrm>
          <a:prstGeom prst="ellipse">
            <a:avLst/>
          </a:prstGeom>
          <a:solidFill>
            <a:srgbClr val="FF3300"/>
          </a:solidFill>
          <a:ln w="19050" cap="sq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17" name="Oval 9"/>
          <p:cNvSpPr>
            <a:spLocks noChangeArrowheads="1"/>
          </p:cNvSpPr>
          <p:nvPr/>
        </p:nvSpPr>
        <p:spPr bwMode="auto">
          <a:xfrm>
            <a:off x="1447800" y="3581400"/>
            <a:ext cx="381000" cy="381000"/>
          </a:xfrm>
          <a:prstGeom prst="ellipse">
            <a:avLst/>
          </a:prstGeom>
          <a:solidFill>
            <a:srgbClr val="FF3300"/>
          </a:solidFill>
          <a:ln w="19050" cap="sq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18" name="Oval 10"/>
          <p:cNvSpPr>
            <a:spLocks noChangeArrowheads="1"/>
          </p:cNvSpPr>
          <p:nvPr/>
        </p:nvSpPr>
        <p:spPr bwMode="auto">
          <a:xfrm>
            <a:off x="2286000" y="3581400"/>
            <a:ext cx="381000" cy="381000"/>
          </a:xfrm>
          <a:prstGeom prst="ellipse">
            <a:avLst/>
          </a:prstGeom>
          <a:solidFill>
            <a:srgbClr val="FF3300"/>
          </a:solidFill>
          <a:ln w="19050" cap="sq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19" name="Oval 11"/>
          <p:cNvSpPr>
            <a:spLocks noChangeArrowheads="1"/>
          </p:cNvSpPr>
          <p:nvPr/>
        </p:nvSpPr>
        <p:spPr bwMode="auto">
          <a:xfrm>
            <a:off x="2286000" y="2743200"/>
            <a:ext cx="381000" cy="381000"/>
          </a:xfrm>
          <a:prstGeom prst="ellipse">
            <a:avLst/>
          </a:prstGeom>
          <a:solidFill>
            <a:srgbClr val="FF3300"/>
          </a:solidFill>
          <a:ln w="19050" cap="sq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20" name="Oval 12"/>
          <p:cNvSpPr>
            <a:spLocks noChangeArrowheads="1"/>
          </p:cNvSpPr>
          <p:nvPr/>
        </p:nvSpPr>
        <p:spPr bwMode="auto">
          <a:xfrm>
            <a:off x="609600" y="2743200"/>
            <a:ext cx="381000" cy="381000"/>
          </a:xfrm>
          <a:prstGeom prst="ellipse">
            <a:avLst/>
          </a:prstGeom>
          <a:solidFill>
            <a:srgbClr val="FF3300"/>
          </a:solidFill>
          <a:ln w="19050" cap="sq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21" name="Rectangle 13"/>
          <p:cNvSpPr>
            <a:spLocks noChangeArrowheads="1"/>
          </p:cNvSpPr>
          <p:nvPr/>
        </p:nvSpPr>
        <p:spPr bwMode="auto">
          <a:xfrm>
            <a:off x="4114800" y="2514600"/>
            <a:ext cx="990600" cy="9144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22" name="Oval 14"/>
          <p:cNvSpPr>
            <a:spLocks noChangeArrowheads="1"/>
          </p:cNvSpPr>
          <p:nvPr/>
        </p:nvSpPr>
        <p:spPr bwMode="auto">
          <a:xfrm>
            <a:off x="3581400" y="1905000"/>
            <a:ext cx="381000" cy="381000"/>
          </a:xfrm>
          <a:prstGeom prst="ellipse">
            <a:avLst/>
          </a:prstGeom>
          <a:solidFill>
            <a:srgbClr val="FF0000"/>
          </a:solidFill>
          <a:ln w="1905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23" name="Oval 15"/>
          <p:cNvSpPr>
            <a:spLocks noChangeArrowheads="1"/>
          </p:cNvSpPr>
          <p:nvPr/>
        </p:nvSpPr>
        <p:spPr bwMode="auto">
          <a:xfrm>
            <a:off x="4419600" y="1905000"/>
            <a:ext cx="381000" cy="381000"/>
          </a:xfrm>
          <a:prstGeom prst="ellipse">
            <a:avLst/>
          </a:prstGeom>
          <a:solidFill>
            <a:srgbClr val="77969F"/>
          </a:solidFill>
          <a:ln w="19050" cap="sq">
            <a:solidFill>
              <a:srgbClr val="77969F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24" name="Oval 16"/>
          <p:cNvSpPr>
            <a:spLocks noChangeArrowheads="1"/>
          </p:cNvSpPr>
          <p:nvPr/>
        </p:nvSpPr>
        <p:spPr bwMode="auto">
          <a:xfrm>
            <a:off x="5257800" y="1905000"/>
            <a:ext cx="381000" cy="381000"/>
          </a:xfrm>
          <a:prstGeom prst="ellipse">
            <a:avLst/>
          </a:prstGeom>
          <a:solidFill>
            <a:srgbClr val="FF0000"/>
          </a:solidFill>
          <a:ln w="1905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25" name="Oval 17"/>
          <p:cNvSpPr>
            <a:spLocks noChangeArrowheads="1"/>
          </p:cNvSpPr>
          <p:nvPr/>
        </p:nvSpPr>
        <p:spPr bwMode="auto">
          <a:xfrm>
            <a:off x="3581400" y="3581400"/>
            <a:ext cx="381000" cy="381000"/>
          </a:xfrm>
          <a:prstGeom prst="ellipse">
            <a:avLst/>
          </a:prstGeom>
          <a:solidFill>
            <a:srgbClr val="FF0000"/>
          </a:solidFill>
          <a:ln w="1905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26" name="Oval 18"/>
          <p:cNvSpPr>
            <a:spLocks noChangeArrowheads="1"/>
          </p:cNvSpPr>
          <p:nvPr/>
        </p:nvSpPr>
        <p:spPr bwMode="auto">
          <a:xfrm>
            <a:off x="4419600" y="3581400"/>
            <a:ext cx="381000" cy="381000"/>
          </a:xfrm>
          <a:prstGeom prst="ellipse">
            <a:avLst/>
          </a:prstGeom>
          <a:solidFill>
            <a:srgbClr val="FF0000"/>
          </a:solidFill>
          <a:ln w="1905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27" name="Oval 19"/>
          <p:cNvSpPr>
            <a:spLocks noChangeArrowheads="1"/>
          </p:cNvSpPr>
          <p:nvPr/>
        </p:nvSpPr>
        <p:spPr bwMode="auto">
          <a:xfrm>
            <a:off x="5257800" y="3581400"/>
            <a:ext cx="381000" cy="381000"/>
          </a:xfrm>
          <a:prstGeom prst="ellipse">
            <a:avLst/>
          </a:prstGeom>
          <a:solidFill>
            <a:srgbClr val="FF0000"/>
          </a:solidFill>
          <a:ln w="1905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28" name="Oval 20"/>
          <p:cNvSpPr>
            <a:spLocks noChangeArrowheads="1"/>
          </p:cNvSpPr>
          <p:nvPr/>
        </p:nvSpPr>
        <p:spPr bwMode="auto">
          <a:xfrm>
            <a:off x="5257800" y="2743200"/>
            <a:ext cx="381000" cy="381000"/>
          </a:xfrm>
          <a:prstGeom prst="ellipse">
            <a:avLst/>
          </a:prstGeom>
          <a:solidFill>
            <a:srgbClr val="FF0000"/>
          </a:solidFill>
          <a:ln w="1905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29" name="Oval 21"/>
          <p:cNvSpPr>
            <a:spLocks noChangeArrowheads="1"/>
          </p:cNvSpPr>
          <p:nvPr/>
        </p:nvSpPr>
        <p:spPr bwMode="auto">
          <a:xfrm>
            <a:off x="3581400" y="2743200"/>
            <a:ext cx="381000" cy="381000"/>
          </a:xfrm>
          <a:prstGeom prst="ellipse">
            <a:avLst/>
          </a:prstGeom>
          <a:solidFill>
            <a:srgbClr val="FF0000"/>
          </a:solidFill>
          <a:ln w="19050" cap="sq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30" name="Rectangle 22"/>
          <p:cNvSpPr>
            <a:spLocks noChangeArrowheads="1"/>
          </p:cNvSpPr>
          <p:nvPr/>
        </p:nvSpPr>
        <p:spPr bwMode="auto">
          <a:xfrm>
            <a:off x="7086600" y="2514600"/>
            <a:ext cx="990600" cy="914400"/>
          </a:xfrm>
          <a:prstGeom prst="rect">
            <a:avLst/>
          </a:prstGeom>
          <a:solidFill>
            <a:srgbClr val="FFFF00"/>
          </a:solidFill>
          <a:ln w="19050" cap="sq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31" name="Oval 23"/>
          <p:cNvSpPr>
            <a:spLocks noChangeArrowheads="1"/>
          </p:cNvSpPr>
          <p:nvPr/>
        </p:nvSpPr>
        <p:spPr bwMode="auto">
          <a:xfrm>
            <a:off x="6553200" y="1905000"/>
            <a:ext cx="381000" cy="381000"/>
          </a:xfrm>
          <a:prstGeom prst="ellipse">
            <a:avLst/>
          </a:prstGeom>
          <a:solidFill>
            <a:srgbClr val="FF3300"/>
          </a:solidFill>
          <a:ln w="19050" cap="sq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32" name="Oval 24"/>
          <p:cNvSpPr>
            <a:spLocks noChangeArrowheads="1"/>
          </p:cNvSpPr>
          <p:nvPr/>
        </p:nvSpPr>
        <p:spPr bwMode="auto">
          <a:xfrm>
            <a:off x="7391400" y="1905000"/>
            <a:ext cx="381000" cy="381000"/>
          </a:xfrm>
          <a:prstGeom prst="ellipse">
            <a:avLst/>
          </a:prstGeom>
          <a:solidFill>
            <a:srgbClr val="FF3300"/>
          </a:solidFill>
          <a:ln w="19050" cap="sq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33" name="Oval 25"/>
          <p:cNvSpPr>
            <a:spLocks noChangeArrowheads="1"/>
          </p:cNvSpPr>
          <p:nvPr/>
        </p:nvSpPr>
        <p:spPr bwMode="auto">
          <a:xfrm>
            <a:off x="8229600" y="1905000"/>
            <a:ext cx="381000" cy="381000"/>
          </a:xfrm>
          <a:prstGeom prst="ellipse">
            <a:avLst/>
          </a:prstGeom>
          <a:solidFill>
            <a:srgbClr val="FF3300"/>
          </a:solidFill>
          <a:ln w="19050" cap="sq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34" name="Oval 26"/>
          <p:cNvSpPr>
            <a:spLocks noChangeArrowheads="1"/>
          </p:cNvSpPr>
          <p:nvPr/>
        </p:nvSpPr>
        <p:spPr bwMode="auto">
          <a:xfrm>
            <a:off x="6553200" y="3581400"/>
            <a:ext cx="381000" cy="381000"/>
          </a:xfrm>
          <a:prstGeom prst="ellipse">
            <a:avLst/>
          </a:prstGeom>
          <a:solidFill>
            <a:srgbClr val="FF3300"/>
          </a:solidFill>
          <a:ln w="19050" cap="sq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35" name="Oval 27"/>
          <p:cNvSpPr>
            <a:spLocks noChangeArrowheads="1"/>
          </p:cNvSpPr>
          <p:nvPr/>
        </p:nvSpPr>
        <p:spPr bwMode="auto">
          <a:xfrm>
            <a:off x="7391400" y="3581400"/>
            <a:ext cx="381000" cy="381000"/>
          </a:xfrm>
          <a:prstGeom prst="ellipse">
            <a:avLst/>
          </a:prstGeom>
          <a:solidFill>
            <a:srgbClr val="FF3300"/>
          </a:solidFill>
          <a:ln w="19050" cap="sq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36" name="Oval 28"/>
          <p:cNvSpPr>
            <a:spLocks noChangeArrowheads="1"/>
          </p:cNvSpPr>
          <p:nvPr/>
        </p:nvSpPr>
        <p:spPr bwMode="auto">
          <a:xfrm>
            <a:off x="8229600" y="3581400"/>
            <a:ext cx="381000" cy="381000"/>
          </a:xfrm>
          <a:prstGeom prst="ellipse">
            <a:avLst/>
          </a:prstGeom>
          <a:solidFill>
            <a:srgbClr val="FF3300"/>
          </a:solidFill>
          <a:ln w="19050" cap="sq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37" name="Oval 29"/>
          <p:cNvSpPr>
            <a:spLocks noChangeArrowheads="1"/>
          </p:cNvSpPr>
          <p:nvPr/>
        </p:nvSpPr>
        <p:spPr bwMode="auto">
          <a:xfrm>
            <a:off x="8229600" y="2743200"/>
            <a:ext cx="381000" cy="381000"/>
          </a:xfrm>
          <a:prstGeom prst="ellipse">
            <a:avLst/>
          </a:prstGeom>
          <a:solidFill>
            <a:srgbClr val="FF3300"/>
          </a:solidFill>
          <a:ln w="19050" cap="sq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38" name="Oval 30"/>
          <p:cNvSpPr>
            <a:spLocks noChangeArrowheads="1"/>
          </p:cNvSpPr>
          <p:nvPr/>
        </p:nvSpPr>
        <p:spPr bwMode="auto">
          <a:xfrm>
            <a:off x="6553200" y="2743200"/>
            <a:ext cx="381000" cy="381000"/>
          </a:xfrm>
          <a:prstGeom prst="ellipse">
            <a:avLst/>
          </a:prstGeom>
          <a:solidFill>
            <a:srgbClr val="FF3300"/>
          </a:solidFill>
          <a:ln w="19050" cap="sq">
            <a:solidFill>
              <a:srgbClr val="FF3300"/>
            </a:solidFill>
            <a:round/>
            <a:headEnd/>
            <a:tailEnd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39" name="Line 31"/>
          <p:cNvSpPr>
            <a:spLocks noChangeShapeType="1"/>
          </p:cNvSpPr>
          <p:nvPr/>
        </p:nvSpPr>
        <p:spPr bwMode="auto">
          <a:xfrm>
            <a:off x="838200" y="2133600"/>
            <a:ext cx="457200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40" name="Line 32"/>
          <p:cNvSpPr>
            <a:spLocks noChangeShapeType="1"/>
          </p:cNvSpPr>
          <p:nvPr/>
        </p:nvSpPr>
        <p:spPr bwMode="auto">
          <a:xfrm>
            <a:off x="6781800" y="2133600"/>
            <a:ext cx="457200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41" name="Line 33"/>
          <p:cNvSpPr>
            <a:spLocks noChangeShapeType="1"/>
          </p:cNvSpPr>
          <p:nvPr/>
        </p:nvSpPr>
        <p:spPr bwMode="auto">
          <a:xfrm>
            <a:off x="1600200" y="2133600"/>
            <a:ext cx="0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42" name="Line 34"/>
          <p:cNvSpPr>
            <a:spLocks noChangeShapeType="1"/>
          </p:cNvSpPr>
          <p:nvPr/>
        </p:nvSpPr>
        <p:spPr bwMode="auto">
          <a:xfrm>
            <a:off x="7543800" y="2133600"/>
            <a:ext cx="0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43" name="Line 35"/>
          <p:cNvSpPr>
            <a:spLocks noChangeShapeType="1"/>
          </p:cNvSpPr>
          <p:nvPr/>
        </p:nvSpPr>
        <p:spPr bwMode="auto">
          <a:xfrm>
            <a:off x="7543800" y="3200400"/>
            <a:ext cx="0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44" name="Line 36"/>
          <p:cNvSpPr>
            <a:spLocks noChangeShapeType="1"/>
          </p:cNvSpPr>
          <p:nvPr/>
        </p:nvSpPr>
        <p:spPr bwMode="auto">
          <a:xfrm>
            <a:off x="1600200" y="3200400"/>
            <a:ext cx="0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47" name="Line 39"/>
          <p:cNvSpPr>
            <a:spLocks noChangeShapeType="1"/>
          </p:cNvSpPr>
          <p:nvPr/>
        </p:nvSpPr>
        <p:spPr bwMode="auto">
          <a:xfrm>
            <a:off x="1905000" y="3200400"/>
            <a:ext cx="533400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48" name="Line 40"/>
          <p:cNvSpPr>
            <a:spLocks noChangeShapeType="1"/>
          </p:cNvSpPr>
          <p:nvPr/>
        </p:nvSpPr>
        <p:spPr bwMode="auto">
          <a:xfrm>
            <a:off x="7848600" y="3200400"/>
            <a:ext cx="533400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49" name="Line 41"/>
          <p:cNvSpPr>
            <a:spLocks noChangeShapeType="1"/>
          </p:cNvSpPr>
          <p:nvPr/>
        </p:nvSpPr>
        <p:spPr bwMode="auto">
          <a:xfrm flipV="1">
            <a:off x="838200" y="3200400"/>
            <a:ext cx="533400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50" name="Line 42"/>
          <p:cNvSpPr>
            <a:spLocks noChangeShapeType="1"/>
          </p:cNvSpPr>
          <p:nvPr/>
        </p:nvSpPr>
        <p:spPr bwMode="auto">
          <a:xfrm flipV="1">
            <a:off x="6781800" y="3200400"/>
            <a:ext cx="533400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51" name="Line 43"/>
          <p:cNvSpPr>
            <a:spLocks noChangeShapeType="1"/>
          </p:cNvSpPr>
          <p:nvPr/>
        </p:nvSpPr>
        <p:spPr bwMode="auto">
          <a:xfrm flipV="1">
            <a:off x="1981200" y="2133600"/>
            <a:ext cx="533400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52" name="Line 44"/>
          <p:cNvSpPr>
            <a:spLocks noChangeShapeType="1"/>
          </p:cNvSpPr>
          <p:nvPr/>
        </p:nvSpPr>
        <p:spPr bwMode="auto">
          <a:xfrm flipV="1">
            <a:off x="7924800" y="2133600"/>
            <a:ext cx="533400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53" name="Line 45"/>
          <p:cNvSpPr>
            <a:spLocks noChangeShapeType="1"/>
          </p:cNvSpPr>
          <p:nvPr/>
        </p:nvSpPr>
        <p:spPr bwMode="auto">
          <a:xfrm>
            <a:off x="838200" y="2895600"/>
            <a:ext cx="4572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54" name="Line 46"/>
          <p:cNvSpPr>
            <a:spLocks noChangeShapeType="1"/>
          </p:cNvSpPr>
          <p:nvPr/>
        </p:nvSpPr>
        <p:spPr bwMode="auto">
          <a:xfrm>
            <a:off x="1981200" y="2895600"/>
            <a:ext cx="4572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55" name="Line 47"/>
          <p:cNvSpPr>
            <a:spLocks noChangeShapeType="1"/>
          </p:cNvSpPr>
          <p:nvPr/>
        </p:nvSpPr>
        <p:spPr bwMode="auto">
          <a:xfrm>
            <a:off x="6781800" y="2971800"/>
            <a:ext cx="4572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56" name="Line 48"/>
          <p:cNvSpPr>
            <a:spLocks noChangeShapeType="1"/>
          </p:cNvSpPr>
          <p:nvPr/>
        </p:nvSpPr>
        <p:spPr bwMode="auto">
          <a:xfrm>
            <a:off x="7924800" y="2971800"/>
            <a:ext cx="457200" cy="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57" name="Line 49"/>
          <p:cNvSpPr>
            <a:spLocks noChangeShapeType="1"/>
          </p:cNvSpPr>
          <p:nvPr/>
        </p:nvSpPr>
        <p:spPr bwMode="auto">
          <a:xfrm>
            <a:off x="4572000" y="2209800"/>
            <a:ext cx="0" cy="533400"/>
          </a:xfrm>
          <a:prstGeom prst="line">
            <a:avLst/>
          </a:prstGeom>
          <a:noFill/>
          <a:ln w="1905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58" name="Text Box 50"/>
          <p:cNvSpPr txBox="1">
            <a:spLocks noChangeArrowheads="1"/>
          </p:cNvSpPr>
          <p:nvPr/>
        </p:nvSpPr>
        <p:spPr bwMode="auto">
          <a:xfrm>
            <a:off x="2362200" y="4267200"/>
            <a:ext cx="976313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Lock</a:t>
            </a:r>
          </a:p>
        </p:txBody>
      </p:sp>
      <p:sp>
        <p:nvSpPr>
          <p:cNvPr id="555059" name="Text Box 51"/>
          <p:cNvSpPr txBox="1">
            <a:spLocks noChangeArrowheads="1"/>
          </p:cNvSpPr>
          <p:nvPr/>
        </p:nvSpPr>
        <p:spPr bwMode="auto">
          <a:xfrm>
            <a:off x="5410200" y="4267200"/>
            <a:ext cx="1263650" cy="638175"/>
          </a:xfrm>
          <a:prstGeom prst="rect">
            <a:avLst/>
          </a:prstGeom>
          <a:noFill/>
          <a:ln w="19050" cap="sq">
            <a:noFill/>
            <a:miter lim="800000"/>
            <a:headEnd/>
            <a:tailEnd/>
          </a:ln>
          <a:effectLst/>
        </p:spPr>
        <p:txBody>
          <a:bodyPr wrap="none" lIns="182880" tIns="137160" rIns="182880" bIns="137160">
            <a:spAutoFit/>
          </a:bodyPr>
          <a:lstStyle/>
          <a:p>
            <a:r>
              <a:rPr lang="en-US"/>
              <a:t>Unlock</a:t>
            </a:r>
          </a:p>
        </p:txBody>
      </p:sp>
      <p:sp>
        <p:nvSpPr>
          <p:cNvPr id="555060" name="Line 52"/>
          <p:cNvSpPr>
            <a:spLocks noChangeShapeType="1"/>
          </p:cNvSpPr>
          <p:nvPr/>
        </p:nvSpPr>
        <p:spPr bwMode="auto">
          <a:xfrm>
            <a:off x="2895600" y="2895600"/>
            <a:ext cx="4572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  <p:sp>
        <p:nvSpPr>
          <p:cNvPr id="555061" name="Line 53"/>
          <p:cNvSpPr>
            <a:spLocks noChangeShapeType="1"/>
          </p:cNvSpPr>
          <p:nvPr/>
        </p:nvSpPr>
        <p:spPr bwMode="auto">
          <a:xfrm>
            <a:off x="5867400" y="2895600"/>
            <a:ext cx="4572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lIns="182880" tIns="137160" rIns="182880" bIns="137160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Lock and Mutex (cont.)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idx="1"/>
          </p:nvPr>
        </p:nvSpPr>
        <p:spPr>
          <a:xfrm>
            <a:off x="492125" y="990600"/>
            <a:ext cx="8186738" cy="3575050"/>
          </a:xfrm>
        </p:spPr>
        <p:txBody>
          <a:bodyPr/>
          <a:lstStyle/>
          <a:p>
            <a:pPr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2000" dirty="0" smtClean="0"/>
              <a:t>The </a:t>
            </a:r>
            <a:r>
              <a:rPr lang="en-US" sz="2000" i="1" dirty="0" smtClean="0"/>
              <a:t>destroy </a:t>
            </a:r>
            <a:r>
              <a:rPr lang="en-US" sz="2000" i="1" dirty="0" err="1" smtClean="0"/>
              <a:t>mutex</a:t>
            </a:r>
            <a:r>
              <a:rPr lang="en-US" sz="2000" dirty="0" smtClean="0"/>
              <a:t> functions are: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2000" b="1" dirty="0" smtClean="0"/>
              <a:t>Fortran	</a:t>
            </a:r>
            <a:r>
              <a:rPr lang="en-US" sz="2000" dirty="0" smtClean="0"/>
              <a:t>logical function </a:t>
            </a:r>
            <a:r>
              <a:rPr lang="en-US" sz="2000" dirty="0" err="1" smtClean="0"/>
              <a:t>ga_destroy_mutexes</a:t>
            </a:r>
            <a:r>
              <a:rPr lang="en-US" sz="2000" dirty="0" smtClean="0"/>
              <a:t>()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2000" b="1" dirty="0" smtClean="0"/>
              <a:t>C			</a:t>
            </a:r>
            <a:r>
              <a:rPr lang="en-US" sz="2000" dirty="0" err="1" smtClean="0"/>
              <a:t>int</a:t>
            </a:r>
            <a:r>
              <a:rPr lang="en-US" sz="2000" dirty="0" smtClean="0"/>
              <a:t> </a:t>
            </a:r>
            <a:r>
              <a:rPr lang="en-US" sz="2000" dirty="0" err="1" smtClean="0"/>
              <a:t>GA_Destroy_mutexes</a:t>
            </a:r>
            <a:r>
              <a:rPr lang="en-US" sz="2000" dirty="0" smtClean="0"/>
              <a:t>()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2000" b="1" dirty="0" smtClean="0"/>
              <a:t>Python	</a:t>
            </a:r>
            <a:r>
              <a:rPr lang="en-US" sz="2000" dirty="0" err="1" smtClean="0"/>
              <a:t>bool</a:t>
            </a:r>
            <a:r>
              <a:rPr lang="en-US" sz="2000" dirty="0" smtClean="0"/>
              <a:t> </a:t>
            </a:r>
            <a:r>
              <a:rPr lang="en-US" sz="2000" dirty="0" err="1" smtClean="0"/>
              <a:t>ga.destroy_mutexes</a:t>
            </a:r>
            <a:r>
              <a:rPr lang="en-US" sz="2000" dirty="0" smtClean="0"/>
              <a:t>()</a:t>
            </a:r>
            <a:endParaRPr lang="en-US" sz="2000" b="1" dirty="0" smtClean="0"/>
          </a:p>
          <a:p>
            <a:pPr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2000" dirty="0" smtClean="0"/>
              <a:t>The </a:t>
            </a:r>
            <a:r>
              <a:rPr lang="en-US" sz="2000" i="1" dirty="0" smtClean="0"/>
              <a:t>lock </a:t>
            </a:r>
            <a:r>
              <a:rPr lang="en-US" sz="2000" dirty="0" smtClean="0"/>
              <a:t>and</a:t>
            </a:r>
            <a:r>
              <a:rPr lang="en-US" sz="2000" i="1" dirty="0" smtClean="0"/>
              <a:t> unlock</a:t>
            </a:r>
            <a:r>
              <a:rPr lang="en-US" sz="2000" dirty="0" smtClean="0"/>
              <a:t> functions are: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2000" b="1" dirty="0" smtClean="0"/>
              <a:t>Fortran</a:t>
            </a:r>
          </a:p>
          <a:p>
            <a:pPr lvl="2"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dirty="0" smtClean="0"/>
              <a:t>subroutine </a:t>
            </a:r>
            <a:r>
              <a:rPr lang="en-US" dirty="0" err="1" smtClean="0"/>
              <a:t>ga_lock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mutex</a:t>
            </a:r>
            <a:r>
              <a:rPr lang="en-US" dirty="0" smtClean="0"/>
              <a:t>)</a:t>
            </a:r>
          </a:p>
          <a:p>
            <a:pPr lvl="2"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dirty="0" smtClean="0"/>
              <a:t>subroutine </a:t>
            </a:r>
            <a:r>
              <a:rPr lang="en-US" dirty="0" err="1" smtClean="0"/>
              <a:t>ga_unlock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mutex</a:t>
            </a:r>
            <a:r>
              <a:rPr lang="en-US" dirty="0" smtClean="0"/>
              <a:t>) 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2000" b="1" dirty="0" smtClean="0"/>
              <a:t>C</a:t>
            </a:r>
          </a:p>
          <a:p>
            <a:pPr lvl="2"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dirty="0" smtClean="0"/>
              <a:t>void </a:t>
            </a:r>
            <a:r>
              <a:rPr lang="en-US" dirty="0" err="1" smtClean="0"/>
              <a:t>GA_lock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mutex</a:t>
            </a:r>
            <a:r>
              <a:rPr lang="en-US" dirty="0" smtClean="0"/>
              <a:t>)</a:t>
            </a:r>
          </a:p>
          <a:p>
            <a:pPr lvl="2"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dirty="0" smtClean="0"/>
              <a:t>void </a:t>
            </a:r>
            <a:r>
              <a:rPr lang="en-US" dirty="0" err="1" smtClean="0"/>
              <a:t>GA_unlock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mutex</a:t>
            </a:r>
            <a:r>
              <a:rPr lang="en-US" dirty="0" smtClean="0"/>
              <a:t>)</a:t>
            </a:r>
          </a:p>
          <a:p>
            <a:pPr lvl="1"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2000" b="1" dirty="0" smtClean="0"/>
              <a:t>Python</a:t>
            </a:r>
          </a:p>
          <a:p>
            <a:pPr lvl="2"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dirty="0" err="1" smtClean="0"/>
              <a:t>ga.lock</a:t>
            </a:r>
            <a:r>
              <a:rPr lang="en-US" dirty="0" smtClean="0"/>
              <a:t>(</a:t>
            </a:r>
            <a:r>
              <a:rPr lang="en-US" dirty="0" err="1" smtClean="0"/>
              <a:t>mutex</a:t>
            </a:r>
            <a:r>
              <a:rPr lang="en-US" dirty="0" smtClean="0"/>
              <a:t>)</a:t>
            </a:r>
          </a:p>
          <a:p>
            <a:pPr lvl="2"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dirty="0" err="1" smtClean="0"/>
              <a:t>ga.unlock</a:t>
            </a:r>
            <a:r>
              <a:rPr lang="en-US" dirty="0" smtClean="0"/>
              <a:t>(</a:t>
            </a:r>
            <a:r>
              <a:rPr lang="en-US" dirty="0" err="1" smtClean="0"/>
              <a:t>mutex</a:t>
            </a:r>
            <a:r>
              <a:rPr lang="en-US" dirty="0" smtClean="0"/>
              <a:t>)</a:t>
            </a:r>
          </a:p>
          <a:p>
            <a:pPr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endParaRPr lang="en-US" dirty="0" smtClean="0"/>
          </a:p>
          <a:p>
            <a:pPr>
              <a:buFont typeface="Monotype Sorts" pitchFamily="2" charset="2"/>
              <a:buNone/>
              <a:tabLst>
                <a:tab pos="457200" algn="l"/>
                <a:tab pos="914400" algn="l"/>
                <a:tab pos="1371600" algn="l"/>
                <a:tab pos="16002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486400" algn="r"/>
              </a:tabLst>
            </a:pPr>
            <a:r>
              <a:rPr lang="en-US" sz="1200" dirty="0" smtClean="0"/>
              <a:t>integer	</a:t>
            </a:r>
            <a:r>
              <a:rPr lang="en-US" sz="1200" dirty="0" err="1" smtClean="0"/>
              <a:t>mutex</a:t>
            </a:r>
            <a:r>
              <a:rPr lang="en-US" sz="1200" dirty="0" smtClean="0"/>
              <a:t>			[input]  ! </a:t>
            </a:r>
            <a:r>
              <a:rPr lang="en-US" sz="1200" dirty="0" err="1" smtClean="0"/>
              <a:t>mutex</a:t>
            </a:r>
            <a:r>
              <a:rPr lang="en-US" sz="1200" dirty="0" smtClean="0"/>
              <a:t> id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Fence</a:t>
            </a:r>
          </a:p>
        </p:txBody>
      </p:sp>
      <p:sp>
        <p:nvSpPr>
          <p:cNvPr id="372742" name="Rectangle 6"/>
          <p:cNvSpPr>
            <a:spLocks noGrp="1" noChangeArrowheads="1"/>
          </p:cNvSpPr>
          <p:nvPr>
            <p:ph idx="1"/>
          </p:nvPr>
        </p:nvSpPr>
        <p:spPr>
          <a:xfrm>
            <a:off x="492125" y="1066800"/>
            <a:ext cx="8186738" cy="3575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800" i="1" dirty="0" smtClean="0"/>
              <a:t>Fence</a:t>
            </a:r>
            <a:r>
              <a:rPr lang="en-US" sz="1800" dirty="0" smtClean="0"/>
              <a:t> blocks the calling process until all the data transfers corresponding to the Global Array operations initiated by this process complete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For example, since </a:t>
            </a:r>
            <a:r>
              <a:rPr lang="en-US" sz="1800" dirty="0" err="1" smtClean="0"/>
              <a:t>ga_put</a:t>
            </a:r>
            <a:r>
              <a:rPr lang="en-US" sz="1800" dirty="0" smtClean="0"/>
              <a:t> might return before the data reaches final destination, </a:t>
            </a:r>
            <a:r>
              <a:rPr lang="en-US" sz="1800" dirty="0" err="1" smtClean="0"/>
              <a:t>ga_init_fence</a:t>
            </a:r>
            <a:r>
              <a:rPr lang="en-US" sz="1800" dirty="0" smtClean="0"/>
              <a:t> and </a:t>
            </a:r>
            <a:r>
              <a:rPr lang="en-US" sz="1800" dirty="0" err="1" smtClean="0"/>
              <a:t>ga_fence</a:t>
            </a:r>
            <a:r>
              <a:rPr lang="en-US" sz="1800" dirty="0" smtClean="0"/>
              <a:t> allow process to wait until the data transfer is fully completed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ga_init_fence</a:t>
            </a:r>
            <a:r>
              <a:rPr lang="en-US" sz="1800" dirty="0" smtClean="0"/>
              <a:t>();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ga_put</a:t>
            </a:r>
            <a:r>
              <a:rPr lang="en-US" sz="1800" dirty="0" smtClean="0"/>
              <a:t>(</a:t>
            </a:r>
            <a:r>
              <a:rPr lang="en-US" sz="1800" dirty="0" err="1" smtClean="0"/>
              <a:t>g_a</a:t>
            </a:r>
            <a:r>
              <a:rPr lang="en-US" sz="1800" dirty="0" smtClean="0"/>
              <a:t>, ...);</a:t>
            </a:r>
          </a:p>
          <a:p>
            <a:pPr lvl="1">
              <a:lnSpc>
                <a:spcPct val="90000"/>
              </a:lnSpc>
            </a:pPr>
            <a:r>
              <a:rPr lang="en-US" sz="1800" dirty="0" err="1" smtClean="0"/>
              <a:t>ga_fence</a:t>
            </a:r>
            <a:r>
              <a:rPr lang="en-US" sz="1800" dirty="0" smtClean="0"/>
              <a:t>();</a:t>
            </a:r>
          </a:p>
          <a:p>
            <a:pPr>
              <a:lnSpc>
                <a:spcPct val="90000"/>
              </a:lnSpc>
            </a:pPr>
            <a:r>
              <a:rPr lang="en-US" sz="1800" dirty="0" smtClean="0"/>
              <a:t>The </a:t>
            </a:r>
            <a:r>
              <a:rPr lang="en-US" sz="1800" i="1" dirty="0" smtClean="0"/>
              <a:t>initialize fence</a:t>
            </a:r>
            <a:r>
              <a:rPr lang="en-US" sz="1800" dirty="0" smtClean="0"/>
              <a:t> functions are: 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Fortran</a:t>
            </a:r>
            <a:r>
              <a:rPr lang="en-US" sz="1800" dirty="0" smtClean="0"/>
              <a:t>	subroutine </a:t>
            </a:r>
            <a:r>
              <a:rPr lang="en-US" sz="1800" dirty="0" err="1" smtClean="0"/>
              <a:t>ga_init_fence</a:t>
            </a:r>
            <a:r>
              <a:rPr lang="en-US" sz="1800" dirty="0" smtClean="0"/>
              <a:t>()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C		</a:t>
            </a:r>
            <a:r>
              <a:rPr lang="en-US" sz="1800" dirty="0" smtClean="0"/>
              <a:t>void </a:t>
            </a:r>
            <a:r>
              <a:rPr lang="en-US" sz="1800" dirty="0" err="1" smtClean="0"/>
              <a:t>GA_Init_fence</a:t>
            </a:r>
            <a:r>
              <a:rPr lang="en-US" sz="1800" dirty="0" smtClean="0"/>
              <a:t>() 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Python	</a:t>
            </a:r>
            <a:r>
              <a:rPr lang="en-US" sz="1800" dirty="0" err="1" smtClean="0"/>
              <a:t>ga.init_fence</a:t>
            </a:r>
            <a:r>
              <a:rPr lang="en-US" sz="1800" dirty="0" smtClean="0"/>
              <a:t>()</a:t>
            </a:r>
            <a:endParaRPr lang="en-US" sz="1800" b="1" dirty="0" smtClean="0"/>
          </a:p>
          <a:p>
            <a:pPr>
              <a:lnSpc>
                <a:spcPct val="90000"/>
              </a:lnSpc>
            </a:pPr>
            <a:r>
              <a:rPr lang="en-US" sz="1800" dirty="0" smtClean="0"/>
              <a:t>The </a:t>
            </a:r>
            <a:r>
              <a:rPr lang="en-US" sz="1800" i="1" dirty="0" smtClean="0"/>
              <a:t>fence</a:t>
            </a:r>
            <a:r>
              <a:rPr lang="en-US" sz="1800" dirty="0" smtClean="0"/>
              <a:t> functions are: 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Fortran	</a:t>
            </a:r>
            <a:r>
              <a:rPr lang="en-US" sz="1800" dirty="0" smtClean="0"/>
              <a:t>subroutine </a:t>
            </a:r>
            <a:r>
              <a:rPr lang="en-US" sz="1800" dirty="0" err="1" smtClean="0"/>
              <a:t>ga_fence</a:t>
            </a:r>
            <a:r>
              <a:rPr lang="en-US" sz="1800" dirty="0" smtClean="0"/>
              <a:t>()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C		</a:t>
            </a:r>
            <a:r>
              <a:rPr lang="en-US" sz="1800" dirty="0" smtClean="0"/>
              <a:t>void </a:t>
            </a:r>
            <a:r>
              <a:rPr lang="en-US" sz="1800" dirty="0" err="1" smtClean="0"/>
              <a:t>GA_Fence</a:t>
            </a:r>
            <a:r>
              <a:rPr lang="en-US" sz="1800" dirty="0" smtClean="0"/>
              <a:t>() </a:t>
            </a:r>
          </a:p>
          <a:p>
            <a:pPr lvl="1">
              <a:lnSpc>
                <a:spcPct val="90000"/>
              </a:lnSpc>
            </a:pPr>
            <a:r>
              <a:rPr lang="en-US" sz="1800" b="1" dirty="0" smtClean="0"/>
              <a:t>Python	</a:t>
            </a:r>
            <a:r>
              <a:rPr lang="en-US" sz="1800" dirty="0" err="1" smtClean="0"/>
              <a:t>ga.fence</a:t>
            </a:r>
            <a:r>
              <a:rPr lang="en-US" sz="1800" dirty="0" smtClean="0"/>
              <a:t>()</a:t>
            </a:r>
            <a:endParaRPr lang="en-US" sz="1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NNL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NNL_Presentation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NNL_Presentation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NNL_Presentation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8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CC3300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9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0000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E7B900"/>
        </a:accent6>
        <a:hlink>
          <a:srgbClr val="006600"/>
        </a:hlink>
        <a:folHlink>
          <a:srgbClr val="CC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0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336699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ADB8CA"/>
        </a:accent5>
        <a:accent6>
          <a:srgbClr val="E7B900"/>
        </a:accent6>
        <a:hlink>
          <a:srgbClr val="008080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NNL_Presentation_Template 11">
        <a:dk1>
          <a:srgbClr val="000000"/>
        </a:dk1>
        <a:lt1>
          <a:srgbClr val="FFFFFF"/>
        </a:lt1>
        <a:dk2>
          <a:srgbClr val="CB7023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PNNL_PowerPoint_Template</Template>
  <TotalTime>0</TotalTime>
  <Pages>0</Pages>
  <Words>6585</Words>
  <Characters>0</Characters>
  <Application>Microsoft Office PowerPoint</Application>
  <PresentationFormat>On-screen Show (4:3)</PresentationFormat>
  <Lines>0</Lines>
  <Paragraphs>1763</Paragraphs>
  <Slides>135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135</vt:i4>
      </vt:variant>
    </vt:vector>
  </HeadingPairs>
  <TitlesOfParts>
    <vt:vector size="143" baseType="lpstr">
      <vt:lpstr>1_Office Theme</vt:lpstr>
      <vt:lpstr>PNNL_PowerPoint_Template</vt:lpstr>
      <vt:lpstr>Office Theme</vt:lpstr>
      <vt:lpstr>2_Office Theme</vt:lpstr>
      <vt:lpstr>3_Office Theme</vt:lpstr>
      <vt:lpstr>Document</vt:lpstr>
      <vt:lpstr>Equation</vt:lpstr>
      <vt:lpstr>Microsoft Equation 3.0</vt:lpstr>
      <vt:lpstr>Parallel Programming Using the Global Arrays Toolkit</vt:lpstr>
      <vt:lpstr>Global Arrays</vt:lpstr>
      <vt:lpstr>Outline of the Tutorial</vt:lpstr>
      <vt:lpstr>Why Parallel?</vt:lpstr>
      <vt:lpstr>Parallel vs Serial</vt:lpstr>
      <vt:lpstr>Communication</vt:lpstr>
      <vt:lpstr>Data Transfers</vt:lpstr>
      <vt:lpstr>Parallel Efficiency</vt:lpstr>
      <vt:lpstr>Sources of Parallel Inefficiency</vt:lpstr>
      <vt:lpstr>Increasing Scalability</vt:lpstr>
      <vt:lpstr>Outline of the Tutorial</vt:lpstr>
      <vt:lpstr>Distributed Data vs Shared Memory</vt:lpstr>
      <vt:lpstr>Distributed vs Shared Data View</vt:lpstr>
      <vt:lpstr>Global Arrays</vt:lpstr>
      <vt:lpstr>Creating Global Arrays</vt:lpstr>
      <vt:lpstr>One-sided Communication </vt:lpstr>
      <vt:lpstr>Remote Data Access in GA vs MPI</vt:lpstr>
      <vt:lpstr>Onesided vs Message Passing</vt:lpstr>
      <vt:lpstr>Global Array Model of Computations</vt:lpstr>
      <vt:lpstr>Global Arrays vs. Other Models</vt:lpstr>
      <vt:lpstr>Global Arrays (cont.)</vt:lpstr>
      <vt:lpstr>Data Locality in GA</vt:lpstr>
      <vt:lpstr>Example: Matrix Multiply</vt:lpstr>
      <vt:lpstr>Matrix Multiply  (a better version)</vt:lpstr>
      <vt:lpstr>Application Areas</vt:lpstr>
      <vt:lpstr>Recent Applications</vt:lpstr>
      <vt:lpstr>Recent Applications</vt:lpstr>
      <vt:lpstr>Outline of the Tutorial</vt:lpstr>
      <vt:lpstr>Structure of GA</vt:lpstr>
      <vt:lpstr>Writing GA Programs</vt:lpstr>
      <vt:lpstr>Source Code and More Information</vt:lpstr>
      <vt:lpstr>Documentation on Writing, Building and Running GA programs</vt:lpstr>
      <vt:lpstr>Installing GA</vt:lpstr>
      <vt:lpstr>Compiling and Linking GA Programs</vt:lpstr>
      <vt:lpstr>Writing GA Programs</vt:lpstr>
      <vt:lpstr>Running GA Programs</vt:lpstr>
      <vt:lpstr>11 Basic GA Operations</vt:lpstr>
      <vt:lpstr>GA Initialization/Termination</vt:lpstr>
      <vt:lpstr>Parallel Environment - Process Information</vt:lpstr>
      <vt:lpstr>Parallel Environment - Process Information (EXAMPLE)</vt:lpstr>
      <vt:lpstr>GA Data Types</vt:lpstr>
      <vt:lpstr>Creating/Destroying Arrays</vt:lpstr>
      <vt:lpstr>Creating/Destroying Arrays (cont.)</vt:lpstr>
      <vt:lpstr>Creating/Destroying Arrays (cont.)</vt:lpstr>
      <vt:lpstr>Creating/Destroying Arrays (cont.)</vt:lpstr>
      <vt:lpstr>Put/Get</vt:lpstr>
      <vt:lpstr>Put/Get (cont.)</vt:lpstr>
      <vt:lpstr>Atomic Accumulate</vt:lpstr>
      <vt:lpstr>Atomic Accumulate (cont)</vt:lpstr>
      <vt:lpstr>Sync</vt:lpstr>
      <vt:lpstr>Global Operations</vt:lpstr>
      <vt:lpstr>Global Array Model of Computations</vt:lpstr>
      <vt:lpstr>Locality Information</vt:lpstr>
      <vt:lpstr>Example: Matrix Multiply</vt:lpstr>
      <vt:lpstr>New Interface for Creating Arrays</vt:lpstr>
      <vt:lpstr>New Interface for Creating Arrays</vt:lpstr>
      <vt:lpstr>New Interface for Creating Arrays</vt:lpstr>
      <vt:lpstr>New Interface for Creating Arrays (Cont.) </vt:lpstr>
      <vt:lpstr>Outline of the Tutorial</vt:lpstr>
      <vt:lpstr>Basic Array Operations</vt:lpstr>
      <vt:lpstr>Basic Array Operations (cont.)</vt:lpstr>
      <vt:lpstr>Basic Array Patch Operations</vt:lpstr>
      <vt:lpstr>Basic Array Patch Operations (cont.)</vt:lpstr>
      <vt:lpstr>Basic Array Patch Operations (cont.)</vt:lpstr>
      <vt:lpstr>Scatter/Gather</vt:lpstr>
      <vt:lpstr>Scatter/Gather (cont.)</vt:lpstr>
      <vt:lpstr>Read and Increment</vt:lpstr>
      <vt:lpstr>Read and Increment (cont.)</vt:lpstr>
      <vt:lpstr>Hartree-Fock SCF</vt:lpstr>
      <vt:lpstr>Parallelizing the Fock Matrix</vt:lpstr>
      <vt:lpstr>Gorden Bell finalist at SC09 - GA Crosses the Petaflop Barrier</vt:lpstr>
      <vt:lpstr>Direct Access to Local Data</vt:lpstr>
      <vt:lpstr>Access</vt:lpstr>
      <vt:lpstr>Access (cont.)</vt:lpstr>
      <vt:lpstr>Non-blocking Operations</vt:lpstr>
      <vt:lpstr>Non-Blocking Operations</vt:lpstr>
      <vt:lpstr>SRUMMA Matrix Multiplication</vt:lpstr>
      <vt:lpstr>SRUMMA Matrix Multiplication: Improvement over PBLAS/ScaLAPACK</vt:lpstr>
      <vt:lpstr>Cluster Information</vt:lpstr>
      <vt:lpstr>Cluster Information (cont.)</vt:lpstr>
      <vt:lpstr>Cluster Information (cont.)</vt:lpstr>
      <vt:lpstr>Accessing Processor Memory</vt:lpstr>
      <vt:lpstr>Processor Groups</vt:lpstr>
      <vt:lpstr>Processor Groups</vt:lpstr>
      <vt:lpstr>Processor Groups (cont.)</vt:lpstr>
      <vt:lpstr>Processor Groups (cont.)</vt:lpstr>
      <vt:lpstr>Default Processor Group</vt:lpstr>
      <vt:lpstr>MD Application on Groups</vt:lpstr>
      <vt:lpstr>Outline of the Tutorial</vt:lpstr>
      <vt:lpstr>Creating Arrays with Ghost Cells</vt:lpstr>
      <vt:lpstr>Ghost Cells</vt:lpstr>
      <vt:lpstr>Ghost Cell Update</vt:lpstr>
      <vt:lpstr>Periodic Interfaces</vt:lpstr>
      <vt:lpstr>Periodic Interfaces</vt:lpstr>
      <vt:lpstr>Periodic Get/Put/Accumulate</vt:lpstr>
      <vt:lpstr>Lock and Mutex</vt:lpstr>
      <vt:lpstr>Lock and Mutex (cont.)</vt:lpstr>
      <vt:lpstr>Lock and Mutex (cont.)</vt:lpstr>
      <vt:lpstr>Fence</vt:lpstr>
      <vt:lpstr>Synchronization Control in Collective Operations </vt:lpstr>
      <vt:lpstr>Linear Algebra</vt:lpstr>
      <vt:lpstr>Linear Algebra (cont.)</vt:lpstr>
      <vt:lpstr>Linear Algebra (cont.)</vt:lpstr>
      <vt:lpstr>Linear Algebra on Patches</vt:lpstr>
      <vt:lpstr>Linear Algebra on Patches (cont.)</vt:lpstr>
      <vt:lpstr>Linear Algebra on Patches (cont.)</vt:lpstr>
      <vt:lpstr>Block-Cyclic Data Distributions</vt:lpstr>
      <vt:lpstr>Block-Cyclic Data (cont.)</vt:lpstr>
      <vt:lpstr>Block-Cyclic Data (cont.)</vt:lpstr>
      <vt:lpstr>Creating Block-Cyclic Arrays</vt:lpstr>
      <vt:lpstr>Block-Cyclic Methods</vt:lpstr>
      <vt:lpstr>Sparse Data Manipulation</vt:lpstr>
      <vt:lpstr>Sparse Data Manipulation</vt:lpstr>
      <vt:lpstr>Compressed Sparse Row Matrix</vt:lpstr>
      <vt:lpstr>Sparse Matrix-Vector Multiply</vt:lpstr>
      <vt:lpstr>Sparse Matrix-Vector Multiply</vt:lpstr>
      <vt:lpstr>Data Mapping Information</vt:lpstr>
      <vt:lpstr>Data Mapping Information (cont.)</vt:lpstr>
      <vt:lpstr>Outline of the Tutorial</vt:lpstr>
      <vt:lpstr>Profiling Capability</vt:lpstr>
      <vt:lpstr>Restricted Arrays</vt:lpstr>
      <vt:lpstr>Restricted Arrays</vt:lpstr>
      <vt:lpstr>TASCEL-Dynamic Load Balancing</vt:lpstr>
      <vt:lpstr>Global Pointer Arrays</vt:lpstr>
      <vt:lpstr>Global Pointer Arrays (cont.)</vt:lpstr>
      <vt:lpstr>Global Pointer Arrays (cont.)</vt:lpstr>
      <vt:lpstr>Fault Tolerance</vt:lpstr>
      <vt:lpstr>Fault Tolerance (cont.)</vt:lpstr>
      <vt:lpstr>Exascale Challenges</vt:lpstr>
      <vt:lpstr>Exascale Challenges</vt:lpstr>
      <vt:lpstr>Scalability – GA Metadata is a key component</vt:lpstr>
      <vt:lpstr>Scalability – Proposed Metadata Overhead Reduction</vt:lpstr>
      <vt:lpstr>Summary</vt:lpstr>
      <vt:lpstr>Thanks</vt:lpstr>
      <vt:lpstr>Discussion</vt:lpstr>
    </vt:vector>
  </TitlesOfParts>
  <LinksUpToDate>false</LinksUpToDate>
  <CharactersWithSpaces>0</CharactersWithSpaces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43</cp:revision>
  <cp:lastPrinted>1980-01-01T07:00:00Z</cp:lastPrinted>
  <dcterms:created xsi:type="dcterms:W3CDTF">2011-05-17T20:03:36Z</dcterms:created>
  <dcterms:modified xsi:type="dcterms:W3CDTF">2012-04-04T22:30:15Z</dcterms:modified>
</cp:coreProperties>
</file>